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3"/>
  </p:notesMasterIdLst>
  <p:sldIdLst>
    <p:sldId id="279" r:id="rId5"/>
    <p:sldId id="259" r:id="rId6"/>
    <p:sldId id="258" r:id="rId7"/>
    <p:sldId id="688" r:id="rId8"/>
    <p:sldId id="710" r:id="rId9"/>
    <p:sldId id="663" r:id="rId10"/>
    <p:sldId id="685" r:id="rId11"/>
    <p:sldId id="2147481920" r:id="rId12"/>
    <p:sldId id="2147481931" r:id="rId13"/>
    <p:sldId id="2147481940" r:id="rId14"/>
    <p:sldId id="2147481926" r:id="rId15"/>
    <p:sldId id="2147481945" r:id="rId16"/>
    <p:sldId id="2147481944" r:id="rId17"/>
    <p:sldId id="2147481932" r:id="rId18"/>
    <p:sldId id="2147481936" r:id="rId19"/>
    <p:sldId id="2147481946" r:id="rId20"/>
    <p:sldId id="2147481950" r:id="rId21"/>
    <p:sldId id="2147481947" r:id="rId22"/>
    <p:sldId id="2147481952" r:id="rId23"/>
    <p:sldId id="2147481951" r:id="rId24"/>
    <p:sldId id="2147481948" r:id="rId25"/>
    <p:sldId id="691" r:id="rId26"/>
    <p:sldId id="2147481902" r:id="rId27"/>
    <p:sldId id="2147481935" r:id="rId28"/>
    <p:sldId id="2147481917" r:id="rId29"/>
    <p:sldId id="2147481937" r:id="rId30"/>
    <p:sldId id="2147481938" r:id="rId31"/>
    <p:sldId id="2147481942" r:id="rId32"/>
    <p:sldId id="2147481939" r:id="rId33"/>
    <p:sldId id="695" r:id="rId34"/>
    <p:sldId id="276" r:id="rId35"/>
    <p:sldId id="2147481949" r:id="rId36"/>
    <p:sldId id="2147481918" r:id="rId37"/>
    <p:sldId id="701" r:id="rId38"/>
    <p:sldId id="703" r:id="rId39"/>
    <p:sldId id="2147481896" r:id="rId40"/>
    <p:sldId id="2147481897" r:id="rId41"/>
    <p:sldId id="2147481899" r:id="rId42"/>
    <p:sldId id="2147481910" r:id="rId43"/>
    <p:sldId id="283" r:id="rId44"/>
    <p:sldId id="2147481911" r:id="rId45"/>
    <p:sldId id="2147481953" r:id="rId46"/>
    <p:sldId id="2147481954" r:id="rId47"/>
    <p:sldId id="2147481906" r:id="rId48"/>
    <p:sldId id="2147481907" r:id="rId49"/>
    <p:sldId id="2147481908" r:id="rId50"/>
    <p:sldId id="2147481909" r:id="rId51"/>
    <p:sldId id="277" r:id="rId52"/>
  </p:sldIdLst>
  <p:sldSz cx="12192000" cy="6858000"/>
  <p:notesSz cx="6858000" cy="9144000"/>
  <p:defaultTextStyle>
    <a:defPPr>
      <a:defRPr lang="ja-JP"/>
    </a:defPPr>
    <a:lvl1pPr marL="0" algn="l" defTabSz="914146" rtl="0" eaLnBrk="1" latinLnBrk="0" hangingPunct="1">
      <a:defRPr kumimoji="1" sz="1800" kern="1200">
        <a:solidFill>
          <a:schemeClr val="tx1"/>
        </a:solidFill>
        <a:latin typeface="+mn-lt"/>
        <a:ea typeface="+mn-ea"/>
        <a:cs typeface="+mn-cs"/>
      </a:defRPr>
    </a:lvl1pPr>
    <a:lvl2pPr marL="457074" algn="l" defTabSz="914146" rtl="0" eaLnBrk="1" latinLnBrk="0" hangingPunct="1">
      <a:defRPr kumimoji="1" sz="1800" kern="1200">
        <a:solidFill>
          <a:schemeClr val="tx1"/>
        </a:solidFill>
        <a:latin typeface="+mn-lt"/>
        <a:ea typeface="+mn-ea"/>
        <a:cs typeface="+mn-cs"/>
      </a:defRPr>
    </a:lvl2pPr>
    <a:lvl3pPr marL="914146" algn="l" defTabSz="914146" rtl="0" eaLnBrk="1" latinLnBrk="0" hangingPunct="1">
      <a:defRPr kumimoji="1" sz="1800" kern="1200">
        <a:solidFill>
          <a:schemeClr val="tx1"/>
        </a:solidFill>
        <a:latin typeface="+mn-lt"/>
        <a:ea typeface="+mn-ea"/>
        <a:cs typeface="+mn-cs"/>
      </a:defRPr>
    </a:lvl3pPr>
    <a:lvl4pPr marL="1371221" algn="l" defTabSz="914146" rtl="0" eaLnBrk="1" latinLnBrk="0" hangingPunct="1">
      <a:defRPr kumimoji="1" sz="1800" kern="1200">
        <a:solidFill>
          <a:schemeClr val="tx1"/>
        </a:solidFill>
        <a:latin typeface="+mn-lt"/>
        <a:ea typeface="+mn-ea"/>
        <a:cs typeface="+mn-cs"/>
      </a:defRPr>
    </a:lvl4pPr>
    <a:lvl5pPr marL="1828295" algn="l" defTabSz="914146" rtl="0" eaLnBrk="1" latinLnBrk="0" hangingPunct="1">
      <a:defRPr kumimoji="1" sz="1800" kern="1200">
        <a:solidFill>
          <a:schemeClr val="tx1"/>
        </a:solidFill>
        <a:latin typeface="+mn-lt"/>
        <a:ea typeface="+mn-ea"/>
        <a:cs typeface="+mn-cs"/>
      </a:defRPr>
    </a:lvl5pPr>
    <a:lvl6pPr marL="2285369" algn="l" defTabSz="914146" rtl="0" eaLnBrk="1" latinLnBrk="0" hangingPunct="1">
      <a:defRPr kumimoji="1" sz="1800" kern="1200">
        <a:solidFill>
          <a:schemeClr val="tx1"/>
        </a:solidFill>
        <a:latin typeface="+mn-lt"/>
        <a:ea typeface="+mn-ea"/>
        <a:cs typeface="+mn-cs"/>
      </a:defRPr>
    </a:lvl6pPr>
    <a:lvl7pPr marL="2742442" algn="l" defTabSz="914146" rtl="0" eaLnBrk="1" latinLnBrk="0" hangingPunct="1">
      <a:defRPr kumimoji="1" sz="1800" kern="1200">
        <a:solidFill>
          <a:schemeClr val="tx1"/>
        </a:solidFill>
        <a:latin typeface="+mn-lt"/>
        <a:ea typeface="+mn-ea"/>
        <a:cs typeface="+mn-cs"/>
      </a:defRPr>
    </a:lvl7pPr>
    <a:lvl8pPr marL="3199516" algn="l" defTabSz="914146" rtl="0" eaLnBrk="1" latinLnBrk="0" hangingPunct="1">
      <a:defRPr kumimoji="1" sz="1800" kern="1200">
        <a:solidFill>
          <a:schemeClr val="tx1"/>
        </a:solidFill>
        <a:latin typeface="+mn-lt"/>
        <a:ea typeface="+mn-ea"/>
        <a:cs typeface="+mn-cs"/>
      </a:defRPr>
    </a:lvl8pPr>
    <a:lvl9pPr marL="3656590" algn="l" defTabSz="914146"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5068B18-E5F9-D372-63B4-ABE79EDFB50B}" name="小泉 直洋" initials="小直" userId="S::naohiro.koizumi@ari-jp.com::cdb4443c-ece5-4ed8-b3a0-35bf2584c872" providerId="AD"/>
  <p188:author id="{86442444-8D5C-170E-EF44-0DDD1EFD5C0B}" name="鈴木 めぐみ" initials="鈴め" userId="S::megumi.suzuki@ari-jp.com::5c022246-0033-4b85-bcf3-42e4f8924b82" providerId="AD"/>
  <p188:author id="{F2E6205B-B62C-C9EB-A455-067221A35C8B}" name="髙谷 菜帆" initials="髙菜" userId="S::naho.takaya@ari-jp.com::24c0b478-1b35-4ad5-b445-2fa1f5cc065e" providerId="AD"/>
  <p188:author id="{BBA641B3-E2B4-5495-E7CF-56A8E029C3C7}" name="立石 智一" initials="立石" userId="S::tomokazu.tateishi@ari-jp.com::66629e83-eca7-4b03-9408-4e7b46c69153" providerId="AD"/>
  <p188:author id="{ACDE7DB5-3E68-79A8-8AF1-375BD3669CCA}" name="仲原 翼" initials="仲翼" userId="S::tsubasa.nakahara@ari-jp.com::35dfe2d1-2cb3-47e7-8a2b-d5bc4d6167aa" providerId="AD"/>
  <p188:author id="{7B9595FF-63DD-B87F-9EB1-A7A037AD481C}" name="北山 勝寿" initials="北勝" userId="S::katsuhisa.kitayama@ari-jp.com::4732bb2b-8996-495a-97e4-6ab6dd0f343d"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B3274"/>
    <a:srgbClr val="658FCE"/>
    <a:srgbClr val="1A1A1A"/>
    <a:srgbClr val="FF554A"/>
    <a:srgbClr val="3963AF"/>
    <a:srgbClr val="E1EDFB"/>
    <a:srgbClr val="1A92A3"/>
    <a:srgbClr val="A6A6A6"/>
    <a:srgbClr val="F2F2F2"/>
    <a:srgbClr val="FF550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テーマ スタイル 1 - アクセント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テーマ スタイル 2 - アクセント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7292A2E-F333-43FB-9621-5CBBE7FDCDCB}" styleName="淡色スタイル 2 - アクセント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中間スタイル 1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75DCB02-9BB8-47FD-8907-85C794F793BA}" styleName="テーマ スタイル 1 - アクセント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テーマ スタイル 1 - アクセント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8FB837D-C827-4EFA-A057-4D05807E0F7C}" styleName="テーマ スタイル 1 - アクセント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269D01E-BC32-4049-B463-5C60D7B0CCD2}" styleName="テーマ スタイル 2 - アクセント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08"/>
    <p:restoredTop sz="94640"/>
  </p:normalViewPr>
  <p:slideViewPr>
    <p:cSldViewPr snapToGrid="0">
      <p:cViewPr varScale="1">
        <p:scale>
          <a:sx n="98" d="100"/>
          <a:sy n="98" d="100"/>
        </p:scale>
        <p:origin x="896" y="48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microsoft.com/office/2018/10/relationships/authors" Targe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3DC492-9A94-3C45-B402-CCC6E8CA95ED}" type="datetimeFigureOut">
              <a:rPr kumimoji="1" lang="ja-JP" altLang="en-US" smtClean="0"/>
              <a:t>2025/12/25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69DF36-8A66-874A-9CB4-62F5C4540A52}" type="slidenum">
              <a:rPr kumimoji="1" lang="ja-JP" altLang="en-US" smtClean="0"/>
              <a:t>‹#›</a:t>
            </a:fld>
            <a:endParaRPr kumimoji="1" lang="ja-JP" altLang="en-US"/>
          </a:p>
        </p:txBody>
      </p:sp>
    </p:spTree>
    <p:extLst>
      <p:ext uri="{BB962C8B-B14F-4D97-AF65-F5344CB8AC3E}">
        <p14:creationId xmlns:p14="http://schemas.microsoft.com/office/powerpoint/2010/main" val="52758780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B69DF36-8A66-874A-9CB4-62F5C4540A52}" type="slidenum">
              <a:rPr kumimoji="1" lang="ja-JP" altLang="en-US" smtClean="0"/>
              <a:t>2</a:t>
            </a:fld>
            <a:endParaRPr kumimoji="1" lang="ja-JP" altLang="en-US"/>
          </a:p>
        </p:txBody>
      </p:sp>
    </p:spTree>
    <p:extLst>
      <p:ext uri="{BB962C8B-B14F-4D97-AF65-F5344CB8AC3E}">
        <p14:creationId xmlns:p14="http://schemas.microsoft.com/office/powerpoint/2010/main" val="3322165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94EBEB-309C-2ECA-1376-0C9296E9668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93EAD3F-BB98-FA39-408A-CCFC239D467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8A40777-3737-9F76-8E13-468049A248BA}"/>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D7A1824C-EB9D-4994-70A9-94831E249E1D}"/>
              </a:ext>
            </a:extLst>
          </p:cNvPr>
          <p:cNvSpPr>
            <a:spLocks noGrp="1"/>
          </p:cNvSpPr>
          <p:nvPr>
            <p:ph type="sldNum" sz="quarter" idx="5"/>
          </p:nvPr>
        </p:nvSpPr>
        <p:spPr/>
        <p:txBody>
          <a:bodyPr/>
          <a:lstStyle/>
          <a:p>
            <a:fld id="{EB69DF36-8A66-874A-9CB4-62F5C4540A52}" type="slidenum">
              <a:rPr kumimoji="1" lang="ja-JP" altLang="en-US" smtClean="0"/>
              <a:t>35</a:t>
            </a:fld>
            <a:endParaRPr kumimoji="1" lang="ja-JP" altLang="en-US"/>
          </a:p>
        </p:txBody>
      </p:sp>
    </p:spTree>
    <p:extLst>
      <p:ext uri="{BB962C8B-B14F-4D97-AF65-F5344CB8AC3E}">
        <p14:creationId xmlns:p14="http://schemas.microsoft.com/office/powerpoint/2010/main" val="1909846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B69DF36-8A66-874A-9CB4-62F5C4540A52}" type="slidenum">
              <a:rPr kumimoji="1" lang="ja-JP" altLang="en-US" smtClean="0"/>
              <a:t>38</a:t>
            </a:fld>
            <a:endParaRPr kumimoji="1" lang="ja-JP" altLang="en-US"/>
          </a:p>
        </p:txBody>
      </p:sp>
    </p:spTree>
    <p:extLst>
      <p:ext uri="{BB962C8B-B14F-4D97-AF65-F5344CB8AC3E}">
        <p14:creationId xmlns:p14="http://schemas.microsoft.com/office/powerpoint/2010/main" val="4139552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36D2F-AA2B-2899-23AC-1F619A754FE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D4DEF43-03E5-90E4-5329-20AA69593DD5}"/>
              </a:ext>
            </a:extLst>
          </p:cNvPr>
          <p:cNvSpPr>
            <a:spLocks noGrp="1" noRot="1" noChangeAspect="1"/>
          </p:cNvSpPr>
          <p:nvPr>
            <p:ph type="sldImg"/>
          </p:nvPr>
        </p:nvSpPr>
        <p:spPr>
          <a:xfrm>
            <a:off x="685800" y="1143000"/>
            <a:ext cx="5486400" cy="3086100"/>
          </a:xfrm>
        </p:spPr>
      </p:sp>
      <p:sp>
        <p:nvSpPr>
          <p:cNvPr id="3" name="ノート プレースホルダー 2">
            <a:extLst>
              <a:ext uri="{FF2B5EF4-FFF2-40B4-BE49-F238E27FC236}">
                <a16:creationId xmlns:a16="http://schemas.microsoft.com/office/drawing/2014/main" id="{F3C863CD-78B9-BDAB-4761-21DA0FA182B9}"/>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0D0286D-5DE7-1258-50E2-93C43A9EA3AA}"/>
              </a:ext>
            </a:extLst>
          </p:cNvPr>
          <p:cNvSpPr>
            <a:spLocks noGrp="1"/>
          </p:cNvSpPr>
          <p:nvPr>
            <p:ph type="sldNum" sz="quarter" idx="5"/>
          </p:nvPr>
        </p:nvSpPr>
        <p:spPr/>
        <p:txBody>
          <a:bodyPr/>
          <a:lstStyle/>
          <a:p>
            <a:fld id="{EB69DF36-8A66-874A-9CB4-62F5C4540A52}" type="slidenum">
              <a:rPr kumimoji="1" lang="ja-JP" altLang="en-US" smtClean="0"/>
              <a:t>40</a:t>
            </a:fld>
            <a:endParaRPr kumimoji="1" lang="ja-JP" altLang="en-US"/>
          </a:p>
        </p:txBody>
      </p:sp>
    </p:spTree>
    <p:extLst>
      <p:ext uri="{BB962C8B-B14F-4D97-AF65-F5344CB8AC3E}">
        <p14:creationId xmlns:p14="http://schemas.microsoft.com/office/powerpoint/2010/main" val="1607917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2B1C7-676A-8C8A-B106-01CBA0E373C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8AF4C7B-893B-855A-961B-B8F05DEAA496}"/>
              </a:ext>
            </a:extLst>
          </p:cNvPr>
          <p:cNvSpPr>
            <a:spLocks noGrp="1" noRot="1" noChangeAspect="1"/>
          </p:cNvSpPr>
          <p:nvPr>
            <p:ph type="sldImg"/>
          </p:nvPr>
        </p:nvSpPr>
        <p:spPr>
          <a:xfrm>
            <a:off x="685800" y="1143000"/>
            <a:ext cx="5486400" cy="3086100"/>
          </a:xfrm>
        </p:spPr>
      </p:sp>
      <p:sp>
        <p:nvSpPr>
          <p:cNvPr id="3" name="ノート プレースホルダー 2">
            <a:extLst>
              <a:ext uri="{FF2B5EF4-FFF2-40B4-BE49-F238E27FC236}">
                <a16:creationId xmlns:a16="http://schemas.microsoft.com/office/drawing/2014/main" id="{ECAEB4A4-8B31-BA50-8E96-A807F927DACF}"/>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E13D2E7-1E56-186F-7C25-C5E4AE9A411A}"/>
              </a:ext>
            </a:extLst>
          </p:cNvPr>
          <p:cNvSpPr>
            <a:spLocks noGrp="1"/>
          </p:cNvSpPr>
          <p:nvPr>
            <p:ph type="sldNum" sz="quarter" idx="5"/>
          </p:nvPr>
        </p:nvSpPr>
        <p:spPr/>
        <p:txBody>
          <a:bodyPr/>
          <a:lstStyle/>
          <a:p>
            <a:fld id="{EB69DF36-8A66-874A-9CB4-62F5C4540A52}" type="slidenum">
              <a:rPr kumimoji="1" lang="ja-JP" altLang="en-US" smtClean="0"/>
              <a:t>41</a:t>
            </a:fld>
            <a:endParaRPr kumimoji="1" lang="ja-JP" altLang="en-US"/>
          </a:p>
        </p:txBody>
      </p:sp>
    </p:spTree>
    <p:extLst>
      <p:ext uri="{BB962C8B-B14F-4D97-AF65-F5344CB8AC3E}">
        <p14:creationId xmlns:p14="http://schemas.microsoft.com/office/powerpoint/2010/main" val="3848636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78A1D-41BA-04E7-B369-C6CB3DB7886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8E13B18-35F7-1BF4-7B5C-B3DE66217EB4}"/>
              </a:ext>
            </a:extLst>
          </p:cNvPr>
          <p:cNvSpPr>
            <a:spLocks noGrp="1" noRot="1" noChangeAspect="1"/>
          </p:cNvSpPr>
          <p:nvPr>
            <p:ph type="sldImg"/>
          </p:nvPr>
        </p:nvSpPr>
        <p:spPr>
          <a:xfrm>
            <a:off x="685800" y="1143000"/>
            <a:ext cx="5486400" cy="3086100"/>
          </a:xfrm>
        </p:spPr>
      </p:sp>
      <p:sp>
        <p:nvSpPr>
          <p:cNvPr id="3" name="ノート プレースホルダー 2">
            <a:extLst>
              <a:ext uri="{FF2B5EF4-FFF2-40B4-BE49-F238E27FC236}">
                <a16:creationId xmlns:a16="http://schemas.microsoft.com/office/drawing/2014/main" id="{A7CC1588-2769-2DBB-FF39-C4912F21AFE4}"/>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60F5DE0-C668-E6F6-CD57-572620C0EC85}"/>
              </a:ext>
            </a:extLst>
          </p:cNvPr>
          <p:cNvSpPr>
            <a:spLocks noGrp="1"/>
          </p:cNvSpPr>
          <p:nvPr>
            <p:ph type="sldNum" sz="quarter" idx="5"/>
          </p:nvPr>
        </p:nvSpPr>
        <p:spPr/>
        <p:txBody>
          <a:bodyPr/>
          <a:lstStyle/>
          <a:p>
            <a:fld id="{EB69DF36-8A66-874A-9CB4-62F5C4540A52}" type="slidenum">
              <a:rPr kumimoji="1" lang="ja-JP" altLang="en-US" smtClean="0"/>
              <a:t>42</a:t>
            </a:fld>
            <a:endParaRPr kumimoji="1" lang="ja-JP" altLang="en-US"/>
          </a:p>
        </p:txBody>
      </p:sp>
    </p:spTree>
    <p:extLst>
      <p:ext uri="{BB962C8B-B14F-4D97-AF65-F5344CB8AC3E}">
        <p14:creationId xmlns:p14="http://schemas.microsoft.com/office/powerpoint/2010/main" val="30182268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61DE3-1DA4-6AB2-0434-7D0F76EE100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CFC729E-7A16-A0BA-324A-F9E8C4927688}"/>
              </a:ext>
            </a:extLst>
          </p:cNvPr>
          <p:cNvSpPr>
            <a:spLocks noGrp="1" noRot="1" noChangeAspect="1"/>
          </p:cNvSpPr>
          <p:nvPr>
            <p:ph type="sldImg"/>
          </p:nvPr>
        </p:nvSpPr>
        <p:spPr>
          <a:xfrm>
            <a:off x="685800" y="1143000"/>
            <a:ext cx="5486400" cy="3086100"/>
          </a:xfrm>
        </p:spPr>
      </p:sp>
      <p:sp>
        <p:nvSpPr>
          <p:cNvPr id="3" name="ノート プレースホルダー 2">
            <a:extLst>
              <a:ext uri="{FF2B5EF4-FFF2-40B4-BE49-F238E27FC236}">
                <a16:creationId xmlns:a16="http://schemas.microsoft.com/office/drawing/2014/main" id="{9AB4AA3C-F539-2C31-1FCF-7F0902B0BFB9}"/>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7ED25B9-CD15-36C0-3DDE-2EF8CAE78922}"/>
              </a:ext>
            </a:extLst>
          </p:cNvPr>
          <p:cNvSpPr>
            <a:spLocks noGrp="1"/>
          </p:cNvSpPr>
          <p:nvPr>
            <p:ph type="sldNum" sz="quarter" idx="5"/>
          </p:nvPr>
        </p:nvSpPr>
        <p:spPr/>
        <p:txBody>
          <a:bodyPr/>
          <a:lstStyle/>
          <a:p>
            <a:fld id="{EB69DF36-8A66-874A-9CB4-62F5C4540A52}" type="slidenum">
              <a:rPr kumimoji="1" lang="ja-JP" altLang="en-US" smtClean="0"/>
              <a:t>43</a:t>
            </a:fld>
            <a:endParaRPr kumimoji="1" lang="ja-JP" altLang="en-US"/>
          </a:p>
        </p:txBody>
      </p:sp>
    </p:spTree>
    <p:extLst>
      <p:ext uri="{BB962C8B-B14F-4D97-AF65-F5344CB8AC3E}">
        <p14:creationId xmlns:p14="http://schemas.microsoft.com/office/powerpoint/2010/main" val="19417525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945E9-FF21-169C-BFDB-69D104551B2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44EB047-AD99-4B26-1D10-23C54894744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AF80C8F-4EBB-0708-FA66-C3C8B2CDC19D}"/>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413A375C-A77B-B0A1-E527-07DB522C0343}"/>
              </a:ext>
            </a:extLst>
          </p:cNvPr>
          <p:cNvSpPr>
            <a:spLocks noGrp="1"/>
          </p:cNvSpPr>
          <p:nvPr>
            <p:ph type="sldNum" sz="quarter" idx="5"/>
          </p:nvPr>
        </p:nvSpPr>
        <p:spPr/>
        <p:txBody>
          <a:bodyPr/>
          <a:lstStyle/>
          <a:p>
            <a:fld id="{EB69DF36-8A66-874A-9CB4-62F5C4540A52}" type="slidenum">
              <a:rPr kumimoji="1" lang="ja-JP" altLang="en-US" smtClean="0"/>
              <a:t>44</a:t>
            </a:fld>
            <a:endParaRPr kumimoji="1" lang="ja-JP" altLang="en-US"/>
          </a:p>
        </p:txBody>
      </p:sp>
    </p:spTree>
    <p:extLst>
      <p:ext uri="{BB962C8B-B14F-4D97-AF65-F5344CB8AC3E}">
        <p14:creationId xmlns:p14="http://schemas.microsoft.com/office/powerpoint/2010/main" val="13310136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E2C7C-F63F-7AE0-E2A1-4C764E868DE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D90472A-6F4C-A34D-496A-8FA59BBF577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BA6E09D-050A-988A-5659-709CD9505874}"/>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632791C9-C53A-4EDE-2E29-E12C804C1126}"/>
              </a:ext>
            </a:extLst>
          </p:cNvPr>
          <p:cNvSpPr>
            <a:spLocks noGrp="1"/>
          </p:cNvSpPr>
          <p:nvPr>
            <p:ph type="sldNum" sz="quarter" idx="5"/>
          </p:nvPr>
        </p:nvSpPr>
        <p:spPr/>
        <p:txBody>
          <a:bodyPr/>
          <a:lstStyle/>
          <a:p>
            <a:fld id="{EB69DF36-8A66-874A-9CB4-62F5C4540A52}" type="slidenum">
              <a:rPr kumimoji="1" lang="ja-JP" altLang="en-US" smtClean="0"/>
              <a:t>45</a:t>
            </a:fld>
            <a:endParaRPr kumimoji="1" lang="ja-JP" altLang="en-US"/>
          </a:p>
        </p:txBody>
      </p:sp>
    </p:spTree>
    <p:extLst>
      <p:ext uri="{BB962C8B-B14F-4D97-AF65-F5344CB8AC3E}">
        <p14:creationId xmlns:p14="http://schemas.microsoft.com/office/powerpoint/2010/main" val="3464880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E7868-D39B-2F97-66A9-7C5D4361DA6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31AD688-8385-85C7-756E-63CEFFF2609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0C27523-05D9-5784-F3EA-85FB2151B6CD}"/>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EB1198A3-7DE6-5A5B-6A30-BFD0520110A3}"/>
              </a:ext>
            </a:extLst>
          </p:cNvPr>
          <p:cNvSpPr>
            <a:spLocks noGrp="1"/>
          </p:cNvSpPr>
          <p:nvPr>
            <p:ph type="sldNum" sz="quarter" idx="5"/>
          </p:nvPr>
        </p:nvSpPr>
        <p:spPr/>
        <p:txBody>
          <a:bodyPr/>
          <a:lstStyle/>
          <a:p>
            <a:fld id="{EB69DF36-8A66-874A-9CB4-62F5C4540A52}" type="slidenum">
              <a:rPr kumimoji="1" lang="ja-JP" altLang="en-US" smtClean="0"/>
              <a:t>46</a:t>
            </a:fld>
            <a:endParaRPr kumimoji="1" lang="ja-JP" altLang="en-US"/>
          </a:p>
        </p:txBody>
      </p:sp>
    </p:spTree>
    <p:extLst>
      <p:ext uri="{BB962C8B-B14F-4D97-AF65-F5344CB8AC3E}">
        <p14:creationId xmlns:p14="http://schemas.microsoft.com/office/powerpoint/2010/main" val="1438819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DFC13-BB3A-7D3E-4C9C-FF52ED5FF2C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70BCBFB-36DF-4809-F85F-18B2ACFDDAF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054F8FF-511B-5B56-AAB6-F1A75EC81411}"/>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3A9E2E1-4CEF-1613-014F-9A3AFB0DF3A5}"/>
              </a:ext>
            </a:extLst>
          </p:cNvPr>
          <p:cNvSpPr>
            <a:spLocks noGrp="1"/>
          </p:cNvSpPr>
          <p:nvPr>
            <p:ph type="sldNum" sz="quarter" idx="5"/>
          </p:nvPr>
        </p:nvSpPr>
        <p:spPr/>
        <p:txBody>
          <a:bodyPr/>
          <a:lstStyle/>
          <a:p>
            <a:fld id="{EB69DF36-8A66-874A-9CB4-62F5C4540A52}" type="slidenum">
              <a:rPr kumimoji="1" lang="ja-JP" altLang="en-US" smtClean="0"/>
              <a:t>47</a:t>
            </a:fld>
            <a:endParaRPr kumimoji="1" lang="ja-JP" altLang="en-US"/>
          </a:p>
        </p:txBody>
      </p:sp>
    </p:spTree>
    <p:extLst>
      <p:ext uri="{BB962C8B-B14F-4D97-AF65-F5344CB8AC3E}">
        <p14:creationId xmlns:p14="http://schemas.microsoft.com/office/powerpoint/2010/main" val="4115362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B69DF36-8A66-874A-9CB4-62F5C4540A52}" type="slidenum">
              <a:rPr kumimoji="1" lang="ja-JP" altLang="en-US" smtClean="0"/>
              <a:t>3</a:t>
            </a:fld>
            <a:endParaRPr kumimoji="1" lang="ja-JP" altLang="en-US"/>
          </a:p>
        </p:txBody>
      </p:sp>
    </p:spTree>
    <p:extLst>
      <p:ext uri="{BB962C8B-B14F-4D97-AF65-F5344CB8AC3E}">
        <p14:creationId xmlns:p14="http://schemas.microsoft.com/office/powerpoint/2010/main" val="14698102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B69DF36-8A66-874A-9CB4-62F5C4540A52}" type="slidenum">
              <a:rPr kumimoji="1" lang="ja-JP" altLang="en-US" smtClean="0"/>
              <a:t>48</a:t>
            </a:fld>
            <a:endParaRPr kumimoji="1" lang="ja-JP" altLang="en-US"/>
          </a:p>
        </p:txBody>
      </p:sp>
    </p:spTree>
    <p:extLst>
      <p:ext uri="{BB962C8B-B14F-4D97-AF65-F5344CB8AC3E}">
        <p14:creationId xmlns:p14="http://schemas.microsoft.com/office/powerpoint/2010/main" val="1022734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82F00-AF80-49A3-7AEE-DBA6DE8E33D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3C81E1E-F0C4-FFA4-3E78-C994B344C8E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9F04004-B0B8-3FE8-98B7-C38448F4AED1}"/>
              </a:ext>
            </a:extLst>
          </p:cNvPr>
          <p:cNvSpPr>
            <a:spLocks noGrp="1"/>
          </p:cNvSpPr>
          <p:nvPr>
            <p:ph type="body" idx="1"/>
          </p:nvPr>
        </p:nvSpPr>
        <p:spPr/>
        <p:txBody>
          <a:bodyPr/>
          <a:lstStyle/>
          <a:p>
            <a:r>
              <a:rPr kumimoji="1" lang="ja-JP" altLang="en-US"/>
              <a:t>ブルーのリボン内のタイトル（</a:t>
            </a:r>
            <a:r>
              <a:rPr kumimoji="1" lang="en-US" altLang="ja-JP"/>
              <a:t>1.1 </a:t>
            </a:r>
            <a:r>
              <a:rPr kumimoji="1" lang="ja-JP" altLang="en-US"/>
              <a:t>一般事項部分）を使用しない場合は、タイトル文字を削除して使用</a:t>
            </a:r>
          </a:p>
        </p:txBody>
      </p:sp>
      <p:sp>
        <p:nvSpPr>
          <p:cNvPr id="4" name="スライド番号プレースホルダー 3">
            <a:extLst>
              <a:ext uri="{FF2B5EF4-FFF2-40B4-BE49-F238E27FC236}">
                <a16:creationId xmlns:a16="http://schemas.microsoft.com/office/drawing/2014/main" id="{4EB08CC1-DFE1-F2E0-A2AD-0C47A0CAAAFC}"/>
              </a:ext>
            </a:extLst>
          </p:cNvPr>
          <p:cNvSpPr>
            <a:spLocks noGrp="1"/>
          </p:cNvSpPr>
          <p:nvPr>
            <p:ph type="sldNum" sz="quarter" idx="5"/>
          </p:nvPr>
        </p:nvSpPr>
        <p:spPr/>
        <p:txBody>
          <a:bodyPr/>
          <a:lstStyle/>
          <a:p>
            <a:fld id="{EB69DF36-8A66-874A-9CB4-62F5C4540A52}" type="slidenum">
              <a:rPr kumimoji="1" lang="ja-JP" altLang="en-US" smtClean="0"/>
              <a:t>7</a:t>
            </a:fld>
            <a:endParaRPr kumimoji="1" lang="ja-JP" altLang="en-US"/>
          </a:p>
        </p:txBody>
      </p:sp>
    </p:spTree>
    <p:extLst>
      <p:ext uri="{BB962C8B-B14F-4D97-AF65-F5344CB8AC3E}">
        <p14:creationId xmlns:p14="http://schemas.microsoft.com/office/powerpoint/2010/main" val="1219434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B69DF36-8A66-874A-9CB4-62F5C4540A52}" type="slidenum">
              <a:rPr kumimoji="1" lang="ja-JP" altLang="en-US" smtClean="0"/>
              <a:t>27</a:t>
            </a:fld>
            <a:endParaRPr kumimoji="1" lang="ja-JP" altLang="en-US"/>
          </a:p>
        </p:txBody>
      </p:sp>
    </p:spTree>
    <p:extLst>
      <p:ext uri="{BB962C8B-B14F-4D97-AF65-F5344CB8AC3E}">
        <p14:creationId xmlns:p14="http://schemas.microsoft.com/office/powerpoint/2010/main" val="3410932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D6010-0148-D6FB-7127-2A7BFAA35DB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47A0A08-FA37-E4D4-B5C2-BC4F074497A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CFF1ABB-1913-6E12-9FF3-77B36D227009}"/>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59458EB-38B0-76AA-5243-96728ACF611C}"/>
              </a:ext>
            </a:extLst>
          </p:cNvPr>
          <p:cNvSpPr>
            <a:spLocks noGrp="1"/>
          </p:cNvSpPr>
          <p:nvPr>
            <p:ph type="sldNum" sz="quarter" idx="5"/>
          </p:nvPr>
        </p:nvSpPr>
        <p:spPr/>
        <p:txBody>
          <a:bodyPr/>
          <a:lstStyle/>
          <a:p>
            <a:fld id="{EB69DF36-8A66-874A-9CB4-62F5C4540A52}" type="slidenum">
              <a:rPr kumimoji="1" lang="ja-JP" altLang="en-US" smtClean="0"/>
              <a:t>28</a:t>
            </a:fld>
            <a:endParaRPr kumimoji="1" lang="ja-JP" altLang="en-US"/>
          </a:p>
        </p:txBody>
      </p:sp>
    </p:spTree>
    <p:extLst>
      <p:ext uri="{BB962C8B-B14F-4D97-AF65-F5344CB8AC3E}">
        <p14:creationId xmlns:p14="http://schemas.microsoft.com/office/powerpoint/2010/main" val="3831371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50D319-5E2D-97A7-B543-659177F4E9E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06884B0-FEFE-A1DB-AFB6-F9FDBE3E34F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6A37067-A30A-DBB3-005F-3570C6045163}"/>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E217DA3-B84C-C5D3-4C3B-F5B8EA94238F}"/>
              </a:ext>
            </a:extLst>
          </p:cNvPr>
          <p:cNvSpPr>
            <a:spLocks noGrp="1"/>
          </p:cNvSpPr>
          <p:nvPr>
            <p:ph type="sldNum" sz="quarter" idx="5"/>
          </p:nvPr>
        </p:nvSpPr>
        <p:spPr/>
        <p:txBody>
          <a:bodyPr/>
          <a:lstStyle/>
          <a:p>
            <a:fld id="{EB69DF36-8A66-874A-9CB4-62F5C4540A52}" type="slidenum">
              <a:rPr kumimoji="1" lang="ja-JP" altLang="en-US" smtClean="0"/>
              <a:t>29</a:t>
            </a:fld>
            <a:endParaRPr kumimoji="1" lang="ja-JP" altLang="en-US"/>
          </a:p>
        </p:txBody>
      </p:sp>
    </p:spTree>
    <p:extLst>
      <p:ext uri="{BB962C8B-B14F-4D97-AF65-F5344CB8AC3E}">
        <p14:creationId xmlns:p14="http://schemas.microsoft.com/office/powerpoint/2010/main" val="3756109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B69DF36-8A66-874A-9CB4-62F5C4540A52}" type="slidenum">
              <a:rPr kumimoji="1" lang="ja-JP" altLang="en-US" smtClean="0"/>
              <a:t>31</a:t>
            </a:fld>
            <a:endParaRPr kumimoji="1" lang="ja-JP" altLang="en-US"/>
          </a:p>
        </p:txBody>
      </p:sp>
    </p:spTree>
    <p:extLst>
      <p:ext uri="{BB962C8B-B14F-4D97-AF65-F5344CB8AC3E}">
        <p14:creationId xmlns:p14="http://schemas.microsoft.com/office/powerpoint/2010/main" val="3450037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95E54-4C76-EBB3-DA01-1B1E2AF8CFC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556F8C5-AE11-6BB8-27FB-981F4142790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AF3F045-9DDB-014D-BA1C-97A07AC475C4}"/>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D40E5828-8FA0-3AD0-7476-D83F1CDF6C76}"/>
              </a:ext>
            </a:extLst>
          </p:cNvPr>
          <p:cNvSpPr>
            <a:spLocks noGrp="1"/>
          </p:cNvSpPr>
          <p:nvPr>
            <p:ph type="sldNum" sz="quarter" idx="5"/>
          </p:nvPr>
        </p:nvSpPr>
        <p:spPr/>
        <p:txBody>
          <a:bodyPr/>
          <a:lstStyle/>
          <a:p>
            <a:fld id="{EB69DF36-8A66-874A-9CB4-62F5C4540A52}" type="slidenum">
              <a:rPr kumimoji="1" lang="ja-JP" altLang="en-US" smtClean="0"/>
              <a:t>32</a:t>
            </a:fld>
            <a:endParaRPr kumimoji="1" lang="ja-JP" altLang="en-US"/>
          </a:p>
        </p:txBody>
      </p:sp>
    </p:spTree>
    <p:extLst>
      <p:ext uri="{BB962C8B-B14F-4D97-AF65-F5344CB8AC3E}">
        <p14:creationId xmlns:p14="http://schemas.microsoft.com/office/powerpoint/2010/main" val="25923939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8201A5-B510-9D23-5EAE-26281C40A9C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ABECFD1-B488-0E4B-E7CD-C136BA35C5A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E9B6DA1-EB88-E0EF-0011-6B602A434A33}"/>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0F0631A-CF10-8604-DA85-C352E931BD43}"/>
              </a:ext>
            </a:extLst>
          </p:cNvPr>
          <p:cNvSpPr>
            <a:spLocks noGrp="1"/>
          </p:cNvSpPr>
          <p:nvPr>
            <p:ph type="sldNum" sz="quarter" idx="5"/>
          </p:nvPr>
        </p:nvSpPr>
        <p:spPr/>
        <p:txBody>
          <a:bodyPr/>
          <a:lstStyle/>
          <a:p>
            <a:fld id="{EB69DF36-8A66-874A-9CB4-62F5C4540A52}" type="slidenum">
              <a:rPr kumimoji="1" lang="ja-JP" altLang="en-US" smtClean="0"/>
              <a:t>33</a:t>
            </a:fld>
            <a:endParaRPr kumimoji="1" lang="ja-JP" altLang="en-US"/>
          </a:p>
        </p:txBody>
      </p:sp>
    </p:spTree>
    <p:extLst>
      <p:ext uri="{BB962C8B-B14F-4D97-AF65-F5344CB8AC3E}">
        <p14:creationId xmlns:p14="http://schemas.microsoft.com/office/powerpoint/2010/main" val="3728067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表紙１">
    <p:spTree>
      <p:nvGrpSpPr>
        <p:cNvPr id="1" name=""/>
        <p:cNvGrpSpPr/>
        <p:nvPr/>
      </p:nvGrpSpPr>
      <p:grpSpPr>
        <a:xfrm>
          <a:off x="0" y="0"/>
          <a:ext cx="0" cy="0"/>
          <a:chOff x="0" y="0"/>
          <a:chExt cx="0" cy="0"/>
        </a:xfrm>
      </p:grpSpPr>
      <p:pic>
        <p:nvPicPr>
          <p:cNvPr id="11" name="図 10" descr="図形, 四角形&#10;&#10;自動的に生成された説明">
            <a:extLst>
              <a:ext uri="{FF2B5EF4-FFF2-40B4-BE49-F238E27FC236}">
                <a16:creationId xmlns:a16="http://schemas.microsoft.com/office/drawing/2014/main" id="{78E9A51C-6556-8E9F-6EF9-54B35C8B804A}"/>
              </a:ext>
            </a:extLst>
          </p:cNvPr>
          <p:cNvPicPr>
            <a:picLocks noGrp="1" noRot="1" noChangeAspect="1" noMove="1" noResize="1" noEditPoints="1" noAdjustHandles="1" noChangeArrowheads="1" noChangeShapeType="1" noCrop="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5363471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本文-見出し線なし">
    <p:spTree>
      <p:nvGrpSpPr>
        <p:cNvPr id="1" name=""/>
        <p:cNvGrpSpPr/>
        <p:nvPr/>
      </p:nvGrpSpPr>
      <p:grpSpPr>
        <a:xfrm>
          <a:off x="0" y="0"/>
          <a:ext cx="0" cy="0"/>
          <a:chOff x="0" y="0"/>
          <a:chExt cx="0" cy="0"/>
        </a:xfrm>
      </p:grpSpPr>
      <p:sp>
        <p:nvSpPr>
          <p:cNvPr id="2" name="片側の 2 つの角を丸めた四角形 1">
            <a:extLst>
              <a:ext uri="{FF2B5EF4-FFF2-40B4-BE49-F238E27FC236}">
                <a16:creationId xmlns:a16="http://schemas.microsoft.com/office/drawing/2014/main" id="{2ED32E04-3EC1-3E91-1309-D5DFCB720264}"/>
              </a:ext>
            </a:extLst>
          </p:cNvPr>
          <p:cNvSpPr/>
          <p:nvPr userDrawn="1"/>
        </p:nvSpPr>
        <p:spPr>
          <a:xfrm rot="10800000">
            <a:off x="306833" y="0"/>
            <a:ext cx="11578334" cy="507600"/>
          </a:xfrm>
          <a:prstGeom prst="round2SameRect">
            <a:avLst>
              <a:gd name="adj1" fmla="val 15556"/>
              <a:gd name="adj2" fmla="val 0"/>
            </a:avLst>
          </a:prstGeom>
          <a:solidFill>
            <a:srgbClr val="0B32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100"/>
          </a:p>
        </p:txBody>
      </p:sp>
      <p:sp>
        <p:nvSpPr>
          <p:cNvPr id="5" name="スライド番号プレースホルダー 2">
            <a:extLst>
              <a:ext uri="{FF2B5EF4-FFF2-40B4-BE49-F238E27FC236}">
                <a16:creationId xmlns:a16="http://schemas.microsoft.com/office/drawing/2014/main" id="{57D3BDC6-2ED8-509A-E8A1-F04116ED9C8D}"/>
              </a:ext>
            </a:extLst>
          </p:cNvPr>
          <p:cNvSpPr>
            <a:spLocks noGrp="1"/>
          </p:cNvSpPr>
          <p:nvPr>
            <p:ph type="sldNum" sz="quarter" idx="10"/>
          </p:nvPr>
        </p:nvSpPr>
        <p:spPr>
          <a:xfrm>
            <a:off x="9448800" y="6492875"/>
            <a:ext cx="2743200" cy="365125"/>
          </a:xfrm>
        </p:spPr>
        <p:txBody>
          <a:bodyPr/>
          <a:lstStyle/>
          <a:p>
            <a:r>
              <a:rPr lang="en-US" altLang="ja-JP"/>
              <a:t>AR</a:t>
            </a:r>
            <a:r>
              <a:rPr lang="ja-JP" altLang="en-US"/>
              <a:t>アドバンストテクノロジ株式会社　</a:t>
            </a:r>
            <a:fld id="{3833AED7-9B30-2340-8E45-4F3FE5AFADD7}" type="slidenum">
              <a:rPr lang="ja-JP" altLang="en-US" smtClean="0"/>
              <a:pPr/>
              <a:t>‹#›</a:t>
            </a:fld>
            <a:endParaRPr lang="ja-JP" altLang="en-US"/>
          </a:p>
        </p:txBody>
      </p:sp>
      <p:cxnSp>
        <p:nvCxnSpPr>
          <p:cNvPr id="3" name="直線コネクタ 2">
            <a:extLst>
              <a:ext uri="{FF2B5EF4-FFF2-40B4-BE49-F238E27FC236}">
                <a16:creationId xmlns:a16="http://schemas.microsoft.com/office/drawing/2014/main" id="{9B8B80CC-10DB-0DBA-0153-836DAF901EF6}"/>
              </a:ext>
            </a:extLst>
          </p:cNvPr>
          <p:cNvCxnSpPr>
            <a:cxnSpLocks/>
          </p:cNvCxnSpPr>
          <p:nvPr userDrawn="1"/>
        </p:nvCxnSpPr>
        <p:spPr>
          <a:xfrm>
            <a:off x="782601" y="845112"/>
            <a:ext cx="0" cy="360000"/>
          </a:xfrm>
          <a:prstGeom prst="line">
            <a:avLst/>
          </a:prstGeom>
          <a:ln w="25400" cap="rnd">
            <a:solidFill>
              <a:srgbClr val="0B3274"/>
            </a:solidFill>
            <a:roun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75847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本文-見出し線なし">
    <p:spTree>
      <p:nvGrpSpPr>
        <p:cNvPr id="1" name=""/>
        <p:cNvGrpSpPr/>
        <p:nvPr/>
      </p:nvGrpSpPr>
      <p:grpSpPr>
        <a:xfrm>
          <a:off x="0" y="0"/>
          <a:ext cx="0" cy="0"/>
          <a:chOff x="0" y="0"/>
          <a:chExt cx="0" cy="0"/>
        </a:xfrm>
      </p:grpSpPr>
      <p:sp>
        <p:nvSpPr>
          <p:cNvPr id="2" name="片側の 2 つの角を丸めた四角形 1">
            <a:extLst>
              <a:ext uri="{FF2B5EF4-FFF2-40B4-BE49-F238E27FC236}">
                <a16:creationId xmlns:a16="http://schemas.microsoft.com/office/drawing/2014/main" id="{2ED32E04-3EC1-3E91-1309-D5DFCB720264}"/>
              </a:ext>
            </a:extLst>
          </p:cNvPr>
          <p:cNvSpPr/>
          <p:nvPr userDrawn="1"/>
        </p:nvSpPr>
        <p:spPr>
          <a:xfrm rot="10800000">
            <a:off x="306833" y="0"/>
            <a:ext cx="11578334" cy="507600"/>
          </a:xfrm>
          <a:prstGeom prst="round2SameRect">
            <a:avLst>
              <a:gd name="adj1" fmla="val 15556"/>
              <a:gd name="adj2" fmla="val 0"/>
            </a:avLst>
          </a:prstGeom>
          <a:solidFill>
            <a:srgbClr val="0B32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100"/>
          </a:p>
        </p:txBody>
      </p:sp>
      <p:sp>
        <p:nvSpPr>
          <p:cNvPr id="5" name="スライド番号プレースホルダー 2">
            <a:extLst>
              <a:ext uri="{FF2B5EF4-FFF2-40B4-BE49-F238E27FC236}">
                <a16:creationId xmlns:a16="http://schemas.microsoft.com/office/drawing/2014/main" id="{57D3BDC6-2ED8-509A-E8A1-F04116ED9C8D}"/>
              </a:ext>
            </a:extLst>
          </p:cNvPr>
          <p:cNvSpPr>
            <a:spLocks noGrp="1"/>
          </p:cNvSpPr>
          <p:nvPr>
            <p:ph type="sldNum" sz="quarter" idx="10"/>
          </p:nvPr>
        </p:nvSpPr>
        <p:spPr>
          <a:xfrm>
            <a:off x="9448800" y="6492875"/>
            <a:ext cx="2743200" cy="365125"/>
          </a:xfrm>
        </p:spPr>
        <p:txBody>
          <a:bodyPr/>
          <a:lstStyle/>
          <a:p>
            <a:r>
              <a:rPr lang="en-US" altLang="ja-JP"/>
              <a:t>AR</a:t>
            </a:r>
            <a:r>
              <a:rPr lang="ja-JP" altLang="en-US"/>
              <a:t>アドバンストテクノロジ株式会社　</a:t>
            </a:r>
            <a:fld id="{3833AED7-9B30-2340-8E45-4F3FE5AFADD7}" type="slidenum">
              <a:rPr lang="ja-JP" altLang="en-US" smtClean="0"/>
              <a:pPr/>
              <a:t>‹#›</a:t>
            </a:fld>
            <a:endParaRPr lang="ja-JP" altLang="en-US"/>
          </a:p>
        </p:txBody>
      </p:sp>
    </p:spTree>
    <p:extLst>
      <p:ext uri="{BB962C8B-B14F-4D97-AF65-F5344CB8AC3E}">
        <p14:creationId xmlns:p14="http://schemas.microsoft.com/office/powerpoint/2010/main" val="154228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トップ１">
    <p:spTree>
      <p:nvGrpSpPr>
        <p:cNvPr id="1" name=""/>
        <p:cNvGrpSpPr/>
        <p:nvPr/>
      </p:nvGrpSpPr>
      <p:grpSpPr>
        <a:xfrm>
          <a:off x="0" y="0"/>
          <a:ext cx="0" cy="0"/>
          <a:chOff x="0" y="0"/>
          <a:chExt cx="0" cy="0"/>
        </a:xfrm>
      </p:grpSpPr>
      <p:pic>
        <p:nvPicPr>
          <p:cNvPr id="4" name="図 3" descr="グラフィカル ユーザー インターフェイス が含まれている画像&#10;&#10;自動的に生成された説明">
            <a:extLst>
              <a:ext uri="{FF2B5EF4-FFF2-40B4-BE49-F238E27FC236}">
                <a16:creationId xmlns:a16="http://schemas.microsoft.com/office/drawing/2014/main" id="{76F35D61-264F-F748-8C43-DB7F901844E5}"/>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472258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ページ2">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7DF18067-45B2-2545-88E3-1BFDE9A02964}"/>
              </a:ext>
            </a:extLst>
          </p:cNvPr>
          <p:cNvSpPr txBox="1"/>
          <p:nvPr userDrawn="1"/>
        </p:nvSpPr>
        <p:spPr>
          <a:xfrm>
            <a:off x="336062" y="6308726"/>
            <a:ext cx="11519877" cy="433387"/>
          </a:xfrm>
          <a:prstGeom prst="rect">
            <a:avLst/>
          </a:prstGeom>
          <a:noFill/>
        </p:spPr>
        <p:txBody>
          <a:bodyPr wrap="square" lIns="0" tIns="108000" rIns="0" bIns="0" rtlCol="0" anchor="ctr" anchorCtr="0">
            <a:noAutofit/>
          </a:bodyPr>
          <a:lstStyle/>
          <a:p>
            <a:pPr algn="l"/>
            <a:r>
              <a:rPr lang="en" altLang="ja-JP" sz="800" b="0" i="0" kern="1200">
                <a:solidFill>
                  <a:srgbClr val="607D8B"/>
                </a:solidFill>
                <a:effectLst/>
                <a:latin typeface="Meiryo" panose="020B0604030504040204" pitchFamily="34" charset="-128"/>
                <a:ea typeface="+mn-ea"/>
                <a:cs typeface="+mn-cs"/>
              </a:rPr>
              <a:t>©AR Advanced Technology All Right Reserved.</a:t>
            </a:r>
          </a:p>
        </p:txBody>
      </p:sp>
      <p:sp>
        <p:nvSpPr>
          <p:cNvPr id="2" name="正方形/長方形 1">
            <a:extLst>
              <a:ext uri="{FF2B5EF4-FFF2-40B4-BE49-F238E27FC236}">
                <a16:creationId xmlns:a16="http://schemas.microsoft.com/office/drawing/2014/main" id="{1E8C6A6E-D26D-F740-9FDB-0CFB39C475A0}"/>
              </a:ext>
            </a:extLst>
          </p:cNvPr>
          <p:cNvSpPr/>
          <p:nvPr userDrawn="1"/>
        </p:nvSpPr>
        <p:spPr>
          <a:xfrm>
            <a:off x="0" y="692150"/>
            <a:ext cx="12192000" cy="561657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800">
              <a:solidFill>
                <a:srgbClr val="333333"/>
              </a:solidFill>
            </a:endParaRPr>
          </a:p>
        </p:txBody>
      </p:sp>
    </p:spTree>
    <p:extLst>
      <p:ext uri="{BB962C8B-B14F-4D97-AF65-F5344CB8AC3E}">
        <p14:creationId xmlns:p14="http://schemas.microsoft.com/office/powerpoint/2010/main" val="835247238"/>
      </p:ext>
    </p:extLst>
  </p:cSld>
  <p:clrMapOvr>
    <a:masterClrMapping/>
  </p:clrMapOvr>
  <p:extLst>
    <p:ext uri="{DCECCB84-F9BA-43D5-87BE-67443E8EF086}">
      <p15:sldGuideLst xmlns:p15="http://schemas.microsoft.com/office/powerpoint/2012/main">
        <p15:guide id="6" pos="3029">
          <p15:clr>
            <a:srgbClr val="FBAE40"/>
          </p15:clr>
        </p15:guide>
        <p15:guide id="7" orient="horz" pos="2251">
          <p15:clr>
            <a:srgbClr val="FBAE40"/>
          </p15:clr>
        </p15:guide>
        <p15:guide id="8" pos="262">
          <p15:clr>
            <a:srgbClr val="FBAE40"/>
          </p15:clr>
        </p15:guide>
        <p15:guide id="9" pos="3211">
          <p15:clr>
            <a:srgbClr val="FBAE40"/>
          </p15:clr>
        </p15:guide>
        <p15:guide id="10" pos="5978">
          <p15:clr>
            <a:srgbClr val="FBAE40"/>
          </p15:clr>
        </p15:guide>
        <p15:guide id="11" orient="horz" pos="527">
          <p15:clr>
            <a:srgbClr val="FBAE40"/>
          </p15:clr>
        </p15:guide>
        <p15:guide id="12" orient="horz" pos="3884">
          <p15:clr>
            <a:srgbClr val="FBAE40"/>
          </p15:clr>
        </p15:guide>
        <p15:guide id="13" orient="horz" pos="2069">
          <p15:clr>
            <a:srgbClr val="FBAE40"/>
          </p15:clr>
        </p15:guide>
        <p15:guide id="14" orient="horz" pos="4320">
          <p15:clr>
            <a:srgbClr val="FBAE40"/>
          </p15:clr>
        </p15:guide>
        <p15:guide id="15" orient="horz" pos="2931">
          <p15:clr>
            <a:srgbClr val="FBAE40"/>
          </p15:clr>
        </p15:guide>
        <p15:guide id="16" orient="horz" pos="1389">
          <p15:clr>
            <a:srgbClr val="FBAE40"/>
          </p15:clr>
        </p15:guide>
        <p15:guide id="17" orient="horz">
          <p15:clr>
            <a:srgbClr val="FBAE40"/>
          </p15:clr>
        </p15:guide>
        <p15:guide id="18">
          <p15:clr>
            <a:srgbClr val="FBAE40"/>
          </p15:clr>
        </p15:guide>
        <p15:guide id="19" pos="6240">
          <p15:clr>
            <a:srgbClr val="FBAE40"/>
          </p15:clr>
        </p15:guide>
        <p15:guide id="20" pos="4345">
          <p15:clr>
            <a:srgbClr val="FBAE40"/>
          </p15:clr>
        </p15:guide>
        <p15:guide id="21" pos="189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表紙２">
    <p:spTree>
      <p:nvGrpSpPr>
        <p:cNvPr id="1" name=""/>
        <p:cNvGrpSpPr/>
        <p:nvPr/>
      </p:nvGrpSpPr>
      <p:grpSpPr>
        <a:xfrm>
          <a:off x="0" y="0"/>
          <a:ext cx="0" cy="0"/>
          <a:chOff x="0" y="0"/>
          <a:chExt cx="0" cy="0"/>
        </a:xfrm>
      </p:grpSpPr>
      <p:pic>
        <p:nvPicPr>
          <p:cNvPr id="3" name="図 2" descr="背景パターン&#10;&#10;自動的に生成された説明">
            <a:extLst>
              <a:ext uri="{FF2B5EF4-FFF2-40B4-BE49-F238E27FC236}">
                <a16:creationId xmlns:a16="http://schemas.microsoft.com/office/drawing/2014/main" id="{E8EFB768-FD62-4973-878F-F2FCF5F59449}"/>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23626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表紙３">
    <p:spTree>
      <p:nvGrpSpPr>
        <p:cNvPr id="1" name=""/>
        <p:cNvGrpSpPr/>
        <p:nvPr/>
      </p:nvGrpSpPr>
      <p:grpSpPr>
        <a:xfrm>
          <a:off x="0" y="0"/>
          <a:ext cx="0" cy="0"/>
          <a:chOff x="0" y="0"/>
          <a:chExt cx="0" cy="0"/>
        </a:xfrm>
      </p:grpSpPr>
      <p:pic>
        <p:nvPicPr>
          <p:cNvPr id="3" name="図 2" descr="背景パターン&#10;&#10;自動的に生成された説明">
            <a:extLst>
              <a:ext uri="{FF2B5EF4-FFF2-40B4-BE49-F238E27FC236}">
                <a16:creationId xmlns:a16="http://schemas.microsoft.com/office/drawing/2014/main" id="{4399107F-3C0A-FE48-79C9-64E6EABECA87}"/>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22150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はじめに">
    <p:spTree>
      <p:nvGrpSpPr>
        <p:cNvPr id="1" name=""/>
        <p:cNvGrpSpPr/>
        <p:nvPr/>
      </p:nvGrpSpPr>
      <p:grpSpPr>
        <a:xfrm>
          <a:off x="0" y="0"/>
          <a:ext cx="0" cy="0"/>
          <a:chOff x="0" y="0"/>
          <a:chExt cx="0" cy="0"/>
        </a:xfrm>
      </p:grpSpPr>
      <p:sp>
        <p:nvSpPr>
          <p:cNvPr id="9" name="片側の 2 つの角を丸めた四角形 8">
            <a:extLst>
              <a:ext uri="{FF2B5EF4-FFF2-40B4-BE49-F238E27FC236}">
                <a16:creationId xmlns:a16="http://schemas.microsoft.com/office/drawing/2014/main" id="{4F54F7A4-D75A-2FA8-C6DD-696828C71C00}"/>
              </a:ext>
            </a:extLst>
          </p:cNvPr>
          <p:cNvSpPr/>
          <p:nvPr userDrawn="1"/>
        </p:nvSpPr>
        <p:spPr>
          <a:xfrm rot="10800000">
            <a:off x="308008" y="-1"/>
            <a:ext cx="11578334" cy="125999"/>
          </a:xfrm>
          <a:prstGeom prst="round2SameRect">
            <a:avLst>
              <a:gd name="adj1" fmla="val 50000"/>
              <a:gd name="adj2" fmla="val 0"/>
            </a:avLst>
          </a:prstGeom>
          <a:solidFill>
            <a:srgbClr val="0B32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100"/>
          </a:p>
        </p:txBody>
      </p:sp>
      <p:sp>
        <p:nvSpPr>
          <p:cNvPr id="2" name="スライド番号プレースホルダー 2">
            <a:extLst>
              <a:ext uri="{FF2B5EF4-FFF2-40B4-BE49-F238E27FC236}">
                <a16:creationId xmlns:a16="http://schemas.microsoft.com/office/drawing/2014/main" id="{8C9D5EC8-4929-2F12-5A58-0B0257BE49FE}"/>
              </a:ext>
            </a:extLst>
          </p:cNvPr>
          <p:cNvSpPr>
            <a:spLocks noGrp="1"/>
          </p:cNvSpPr>
          <p:nvPr>
            <p:ph type="sldNum" sz="quarter" idx="10"/>
          </p:nvPr>
        </p:nvSpPr>
        <p:spPr>
          <a:xfrm>
            <a:off x="9448800" y="6492875"/>
            <a:ext cx="2743200" cy="365125"/>
          </a:xfrm>
        </p:spPr>
        <p:txBody>
          <a:bodyPr/>
          <a:lstStyle/>
          <a:p>
            <a:r>
              <a:rPr lang="en-US" altLang="ja-JP"/>
              <a:t>AR</a:t>
            </a:r>
            <a:r>
              <a:rPr lang="ja-JP" altLang="en-US"/>
              <a:t>アドバンストテクノロジ株式会社　</a:t>
            </a:r>
            <a:fld id="{3833AED7-9B30-2340-8E45-4F3FE5AFADD7}" type="slidenum">
              <a:rPr lang="ja-JP" altLang="en-US" smtClean="0"/>
              <a:pPr/>
              <a:t>‹#›</a:t>
            </a:fld>
            <a:endParaRPr lang="ja-JP" altLang="en-US"/>
          </a:p>
        </p:txBody>
      </p:sp>
    </p:spTree>
    <p:extLst>
      <p:ext uri="{BB962C8B-B14F-4D97-AF65-F5344CB8AC3E}">
        <p14:creationId xmlns:p14="http://schemas.microsoft.com/office/powerpoint/2010/main" val="84052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次1">
    <p:spTree>
      <p:nvGrpSpPr>
        <p:cNvPr id="1" name=""/>
        <p:cNvGrpSpPr/>
        <p:nvPr/>
      </p:nvGrpSpPr>
      <p:grpSpPr>
        <a:xfrm>
          <a:off x="0" y="0"/>
          <a:ext cx="0" cy="0"/>
          <a:chOff x="0" y="0"/>
          <a:chExt cx="0" cy="0"/>
        </a:xfrm>
      </p:grpSpPr>
      <p:sp>
        <p:nvSpPr>
          <p:cNvPr id="9" name="片側の 2 つの角を丸めた四角形 8">
            <a:extLst>
              <a:ext uri="{FF2B5EF4-FFF2-40B4-BE49-F238E27FC236}">
                <a16:creationId xmlns:a16="http://schemas.microsoft.com/office/drawing/2014/main" id="{4F54F7A4-D75A-2FA8-C6DD-696828C71C00}"/>
              </a:ext>
            </a:extLst>
          </p:cNvPr>
          <p:cNvSpPr/>
          <p:nvPr userDrawn="1"/>
        </p:nvSpPr>
        <p:spPr>
          <a:xfrm rot="10800000">
            <a:off x="308008" y="-1"/>
            <a:ext cx="11578334" cy="125999"/>
          </a:xfrm>
          <a:prstGeom prst="round2SameRect">
            <a:avLst>
              <a:gd name="adj1" fmla="val 50000"/>
              <a:gd name="adj2" fmla="val 0"/>
            </a:avLst>
          </a:prstGeom>
          <a:solidFill>
            <a:srgbClr val="0B32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100"/>
          </a:p>
        </p:txBody>
      </p:sp>
      <p:sp>
        <p:nvSpPr>
          <p:cNvPr id="15" name="テキスト ボックス 14">
            <a:extLst>
              <a:ext uri="{FF2B5EF4-FFF2-40B4-BE49-F238E27FC236}">
                <a16:creationId xmlns:a16="http://schemas.microsoft.com/office/drawing/2014/main" id="{493E2AF9-B240-3186-FFAF-6E1EB0DCAC49}"/>
              </a:ext>
            </a:extLst>
          </p:cNvPr>
          <p:cNvSpPr txBox="1"/>
          <p:nvPr userDrawn="1"/>
        </p:nvSpPr>
        <p:spPr>
          <a:xfrm>
            <a:off x="591255" y="540197"/>
            <a:ext cx="691084" cy="377026"/>
          </a:xfrm>
          <a:prstGeom prst="rect">
            <a:avLst/>
          </a:prstGeom>
          <a:noFill/>
        </p:spPr>
        <p:txBody>
          <a:bodyPr wrap="none" lIns="176400" tIns="0" rIns="0" bIns="0" rtlCol="0" anchor="ctr" anchorCtr="1">
            <a:spAutoFit/>
          </a:bodyPr>
          <a:lstStyle/>
          <a:p>
            <a:pPr>
              <a:lnSpc>
                <a:spcPct val="130000"/>
              </a:lnSpc>
            </a:pPr>
            <a:r>
              <a:rPr kumimoji="1" lang="ja-JP" altLang="en-US" sz="2000" b="1" i="0">
                <a:solidFill>
                  <a:srgbClr val="0B3274"/>
                </a:solidFill>
                <a:effectLst/>
                <a:latin typeface="Meiryo" panose="020B0604030504040204" pitchFamily="34" charset="-128"/>
                <a:ea typeface="Meiryo" panose="020B0604030504040204" pitchFamily="34" charset="-128"/>
              </a:rPr>
              <a:t>目次</a:t>
            </a:r>
            <a:endParaRPr kumimoji="1" lang="ja-JP" altLang="en-US" sz="2000" b="1" i="0">
              <a:solidFill>
                <a:srgbClr val="0B3274"/>
              </a:solidFill>
              <a:latin typeface="Meiryo" panose="020B0604030504040204" pitchFamily="34" charset="-128"/>
              <a:ea typeface="Meiryo" panose="020B0604030504040204" pitchFamily="34" charset="-128"/>
            </a:endParaRPr>
          </a:p>
        </p:txBody>
      </p:sp>
      <p:cxnSp>
        <p:nvCxnSpPr>
          <p:cNvPr id="3" name="直線コネクタ 2">
            <a:extLst>
              <a:ext uri="{FF2B5EF4-FFF2-40B4-BE49-F238E27FC236}">
                <a16:creationId xmlns:a16="http://schemas.microsoft.com/office/drawing/2014/main" id="{797CD12E-9E62-8818-20AC-D7C3BBB5CD0F}"/>
              </a:ext>
            </a:extLst>
          </p:cNvPr>
          <p:cNvCxnSpPr/>
          <p:nvPr userDrawn="1"/>
        </p:nvCxnSpPr>
        <p:spPr>
          <a:xfrm>
            <a:off x="591255" y="567449"/>
            <a:ext cx="0" cy="306000"/>
          </a:xfrm>
          <a:prstGeom prst="line">
            <a:avLst/>
          </a:prstGeom>
          <a:ln w="25400" cap="rnd">
            <a:solidFill>
              <a:srgbClr val="1A1A1A"/>
            </a:solidFill>
            <a:round/>
          </a:ln>
        </p:spPr>
        <p:style>
          <a:lnRef idx="2">
            <a:schemeClr val="accent1"/>
          </a:lnRef>
          <a:fillRef idx="0">
            <a:schemeClr val="accent1"/>
          </a:fillRef>
          <a:effectRef idx="1">
            <a:schemeClr val="accent1"/>
          </a:effectRef>
          <a:fontRef idx="minor">
            <a:schemeClr val="tx1"/>
          </a:fontRef>
        </p:style>
      </p:cxnSp>
      <p:sp>
        <p:nvSpPr>
          <p:cNvPr id="2" name="スライド番号プレースホルダー 2">
            <a:extLst>
              <a:ext uri="{FF2B5EF4-FFF2-40B4-BE49-F238E27FC236}">
                <a16:creationId xmlns:a16="http://schemas.microsoft.com/office/drawing/2014/main" id="{CDAD76E0-B036-FAF5-B5CD-4B85AAE399E6}"/>
              </a:ext>
            </a:extLst>
          </p:cNvPr>
          <p:cNvSpPr>
            <a:spLocks noGrp="1"/>
          </p:cNvSpPr>
          <p:nvPr>
            <p:ph type="sldNum" sz="quarter" idx="10"/>
          </p:nvPr>
        </p:nvSpPr>
        <p:spPr>
          <a:xfrm>
            <a:off x="9448800" y="6492875"/>
            <a:ext cx="2743200" cy="365125"/>
          </a:xfrm>
        </p:spPr>
        <p:txBody>
          <a:bodyPr/>
          <a:lstStyle/>
          <a:p>
            <a:r>
              <a:rPr lang="en-US" altLang="ja-JP"/>
              <a:t>AR</a:t>
            </a:r>
            <a:r>
              <a:rPr lang="ja-JP" altLang="en-US"/>
              <a:t>アドバンストテクノロジ株式会社　</a:t>
            </a:r>
            <a:fld id="{3833AED7-9B30-2340-8E45-4F3FE5AFADD7}" type="slidenum">
              <a:rPr lang="ja-JP" altLang="en-US" smtClean="0"/>
              <a:pPr/>
              <a:t>‹#›</a:t>
            </a:fld>
            <a:endParaRPr lang="ja-JP" altLang="en-US"/>
          </a:p>
        </p:txBody>
      </p:sp>
    </p:spTree>
    <p:extLst>
      <p:ext uri="{BB962C8B-B14F-4D97-AF65-F5344CB8AC3E}">
        <p14:creationId xmlns:p14="http://schemas.microsoft.com/office/powerpoint/2010/main" val="710171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目次2">
    <p:spTree>
      <p:nvGrpSpPr>
        <p:cNvPr id="1" name=""/>
        <p:cNvGrpSpPr/>
        <p:nvPr/>
      </p:nvGrpSpPr>
      <p:grpSpPr>
        <a:xfrm>
          <a:off x="0" y="0"/>
          <a:ext cx="0" cy="0"/>
          <a:chOff x="0" y="0"/>
          <a:chExt cx="0" cy="0"/>
        </a:xfrm>
      </p:grpSpPr>
      <p:sp>
        <p:nvSpPr>
          <p:cNvPr id="9" name="片側の 2 つの角を丸めた四角形 8">
            <a:extLst>
              <a:ext uri="{FF2B5EF4-FFF2-40B4-BE49-F238E27FC236}">
                <a16:creationId xmlns:a16="http://schemas.microsoft.com/office/drawing/2014/main" id="{4F54F7A4-D75A-2FA8-C6DD-696828C71C00}"/>
              </a:ext>
            </a:extLst>
          </p:cNvPr>
          <p:cNvSpPr/>
          <p:nvPr userDrawn="1"/>
        </p:nvSpPr>
        <p:spPr>
          <a:xfrm rot="10800000">
            <a:off x="308008" y="-1"/>
            <a:ext cx="11578334" cy="125999"/>
          </a:xfrm>
          <a:prstGeom prst="round2SameRect">
            <a:avLst>
              <a:gd name="adj1" fmla="val 50000"/>
              <a:gd name="adj2" fmla="val 0"/>
            </a:avLst>
          </a:prstGeom>
          <a:solidFill>
            <a:srgbClr val="0B32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100"/>
          </a:p>
        </p:txBody>
      </p:sp>
      <p:sp>
        <p:nvSpPr>
          <p:cNvPr id="6" name="テキスト ボックス 5">
            <a:extLst>
              <a:ext uri="{FF2B5EF4-FFF2-40B4-BE49-F238E27FC236}">
                <a16:creationId xmlns:a16="http://schemas.microsoft.com/office/drawing/2014/main" id="{E4FF8D09-D86E-8E69-DA43-A0ECA03B5B64}"/>
              </a:ext>
            </a:extLst>
          </p:cNvPr>
          <p:cNvSpPr txBox="1"/>
          <p:nvPr userDrawn="1"/>
        </p:nvSpPr>
        <p:spPr>
          <a:xfrm>
            <a:off x="1042635" y="1421166"/>
            <a:ext cx="629411" cy="369332"/>
          </a:xfrm>
          <a:prstGeom prst="rect">
            <a:avLst/>
          </a:prstGeom>
          <a:noFill/>
        </p:spPr>
        <p:txBody>
          <a:bodyPr wrap="square" lIns="0" tIns="0" rIns="0" bIns="0" rtlCol="0">
            <a:normAutofit fontScale="92500" lnSpcReduction="20000"/>
          </a:bodyPr>
          <a:lstStyle/>
          <a:p>
            <a:pPr algn="ctr">
              <a:lnSpc>
                <a:spcPct val="130000"/>
              </a:lnSpc>
            </a:pPr>
            <a:r>
              <a:rPr kumimoji="1" lang="ja-JP" altLang="en-US" sz="2400" b="1" i="0">
                <a:solidFill>
                  <a:srgbClr val="0B3274"/>
                </a:solidFill>
                <a:latin typeface="Meiryo" panose="020B0604030504040204" pitchFamily="34" charset="-128"/>
                <a:ea typeface="Meiryo" panose="020B0604030504040204" pitchFamily="34" charset="-128"/>
              </a:rPr>
              <a:t>目次</a:t>
            </a:r>
          </a:p>
        </p:txBody>
      </p:sp>
      <p:cxnSp>
        <p:nvCxnSpPr>
          <p:cNvPr id="10" name="直線コネクタ 9">
            <a:extLst>
              <a:ext uri="{FF2B5EF4-FFF2-40B4-BE49-F238E27FC236}">
                <a16:creationId xmlns:a16="http://schemas.microsoft.com/office/drawing/2014/main" id="{EF9D0CAC-F5F1-B553-67DB-6B5352559AA6}"/>
              </a:ext>
            </a:extLst>
          </p:cNvPr>
          <p:cNvCxnSpPr>
            <a:cxnSpLocks/>
          </p:cNvCxnSpPr>
          <p:nvPr userDrawn="1"/>
        </p:nvCxnSpPr>
        <p:spPr>
          <a:xfrm>
            <a:off x="2468880" y="1380443"/>
            <a:ext cx="0" cy="4639125"/>
          </a:xfrm>
          <a:prstGeom prst="line">
            <a:avLst/>
          </a:prstGeom>
          <a:ln w="25400" cap="rnd">
            <a:solidFill>
              <a:srgbClr val="3963AF"/>
            </a:solidFill>
            <a:round/>
          </a:ln>
        </p:spPr>
        <p:style>
          <a:lnRef idx="2">
            <a:schemeClr val="accent1"/>
          </a:lnRef>
          <a:fillRef idx="0">
            <a:schemeClr val="accent1"/>
          </a:fillRef>
          <a:effectRef idx="1">
            <a:schemeClr val="accent1"/>
          </a:effectRef>
          <a:fontRef idx="minor">
            <a:schemeClr val="tx1"/>
          </a:fontRef>
        </p:style>
      </p:cxnSp>
      <p:sp>
        <p:nvSpPr>
          <p:cNvPr id="2" name="スライド番号プレースホルダー 2">
            <a:extLst>
              <a:ext uri="{FF2B5EF4-FFF2-40B4-BE49-F238E27FC236}">
                <a16:creationId xmlns:a16="http://schemas.microsoft.com/office/drawing/2014/main" id="{91549DFD-7014-1561-3DE3-CE8FAD5A5BEE}"/>
              </a:ext>
            </a:extLst>
          </p:cNvPr>
          <p:cNvSpPr>
            <a:spLocks noGrp="1"/>
          </p:cNvSpPr>
          <p:nvPr>
            <p:ph type="sldNum" sz="quarter" idx="10"/>
          </p:nvPr>
        </p:nvSpPr>
        <p:spPr>
          <a:xfrm>
            <a:off x="9448800" y="6492875"/>
            <a:ext cx="2743200" cy="365125"/>
          </a:xfrm>
        </p:spPr>
        <p:txBody>
          <a:bodyPr/>
          <a:lstStyle/>
          <a:p>
            <a:r>
              <a:rPr lang="en-US" altLang="ja-JP"/>
              <a:t>AR</a:t>
            </a:r>
            <a:r>
              <a:rPr lang="ja-JP" altLang="en-US"/>
              <a:t>アドバンストテクノロジ株式会社　</a:t>
            </a:r>
            <a:fld id="{3833AED7-9B30-2340-8E45-4F3FE5AFADD7}" type="slidenum">
              <a:rPr lang="ja-JP" altLang="en-US" smtClean="0"/>
              <a:pPr/>
              <a:t>‹#›</a:t>
            </a:fld>
            <a:endParaRPr lang="ja-JP" altLang="en-US"/>
          </a:p>
        </p:txBody>
      </p:sp>
    </p:spTree>
    <p:extLst>
      <p:ext uri="{BB962C8B-B14F-4D97-AF65-F5344CB8AC3E}">
        <p14:creationId xmlns:p14="http://schemas.microsoft.com/office/powerpoint/2010/main" val="496281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目次３">
    <p:spTree>
      <p:nvGrpSpPr>
        <p:cNvPr id="1" name=""/>
        <p:cNvGrpSpPr/>
        <p:nvPr/>
      </p:nvGrpSpPr>
      <p:grpSpPr>
        <a:xfrm>
          <a:off x="0" y="0"/>
          <a:ext cx="0" cy="0"/>
          <a:chOff x="0" y="0"/>
          <a:chExt cx="0" cy="0"/>
        </a:xfrm>
      </p:grpSpPr>
      <p:sp>
        <p:nvSpPr>
          <p:cNvPr id="9" name="片側の 2 つの角を丸めた四角形 8">
            <a:extLst>
              <a:ext uri="{FF2B5EF4-FFF2-40B4-BE49-F238E27FC236}">
                <a16:creationId xmlns:a16="http://schemas.microsoft.com/office/drawing/2014/main" id="{4F54F7A4-D75A-2FA8-C6DD-696828C71C00}"/>
              </a:ext>
            </a:extLst>
          </p:cNvPr>
          <p:cNvSpPr/>
          <p:nvPr userDrawn="1"/>
        </p:nvSpPr>
        <p:spPr>
          <a:xfrm rot="10800000">
            <a:off x="308008" y="-1"/>
            <a:ext cx="11578334" cy="125999"/>
          </a:xfrm>
          <a:prstGeom prst="round2SameRect">
            <a:avLst>
              <a:gd name="adj1" fmla="val 50000"/>
              <a:gd name="adj2" fmla="val 0"/>
            </a:avLst>
          </a:prstGeom>
          <a:solidFill>
            <a:srgbClr val="0B32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100"/>
          </a:p>
        </p:txBody>
      </p:sp>
      <p:sp>
        <p:nvSpPr>
          <p:cNvPr id="6" name="テキスト ボックス 5">
            <a:extLst>
              <a:ext uri="{FF2B5EF4-FFF2-40B4-BE49-F238E27FC236}">
                <a16:creationId xmlns:a16="http://schemas.microsoft.com/office/drawing/2014/main" id="{E4FF8D09-D86E-8E69-DA43-A0ECA03B5B64}"/>
              </a:ext>
            </a:extLst>
          </p:cNvPr>
          <p:cNvSpPr txBox="1"/>
          <p:nvPr userDrawn="1"/>
        </p:nvSpPr>
        <p:spPr>
          <a:xfrm>
            <a:off x="1672046" y="3244334"/>
            <a:ext cx="629411" cy="369332"/>
          </a:xfrm>
          <a:prstGeom prst="rect">
            <a:avLst/>
          </a:prstGeom>
          <a:noFill/>
        </p:spPr>
        <p:txBody>
          <a:bodyPr wrap="square" lIns="0" tIns="0" rIns="0" bIns="0" rtlCol="0">
            <a:normAutofit fontScale="92500" lnSpcReduction="20000"/>
          </a:bodyPr>
          <a:lstStyle/>
          <a:p>
            <a:pPr algn="ctr">
              <a:lnSpc>
                <a:spcPct val="130000"/>
              </a:lnSpc>
            </a:pPr>
            <a:r>
              <a:rPr kumimoji="1" lang="ja-JP" altLang="en-US" sz="2400" b="1" i="0">
                <a:solidFill>
                  <a:srgbClr val="0B3274"/>
                </a:solidFill>
                <a:latin typeface="Meiryo" panose="020B0604030504040204" pitchFamily="34" charset="-128"/>
                <a:ea typeface="Meiryo" panose="020B0604030504040204" pitchFamily="34" charset="-128"/>
              </a:rPr>
              <a:t>目次</a:t>
            </a:r>
          </a:p>
        </p:txBody>
      </p:sp>
      <p:cxnSp>
        <p:nvCxnSpPr>
          <p:cNvPr id="10" name="直線コネクタ 9">
            <a:extLst>
              <a:ext uri="{FF2B5EF4-FFF2-40B4-BE49-F238E27FC236}">
                <a16:creationId xmlns:a16="http://schemas.microsoft.com/office/drawing/2014/main" id="{EF9D0CAC-F5F1-B553-67DB-6B5352559AA6}"/>
              </a:ext>
            </a:extLst>
          </p:cNvPr>
          <p:cNvCxnSpPr>
            <a:cxnSpLocks/>
          </p:cNvCxnSpPr>
          <p:nvPr userDrawn="1"/>
        </p:nvCxnSpPr>
        <p:spPr>
          <a:xfrm>
            <a:off x="3253566" y="2104883"/>
            <a:ext cx="0" cy="2631600"/>
          </a:xfrm>
          <a:prstGeom prst="line">
            <a:avLst/>
          </a:prstGeom>
          <a:ln w="25400" cap="rnd">
            <a:solidFill>
              <a:srgbClr val="0B3274"/>
            </a:solidFill>
            <a:round/>
          </a:ln>
        </p:spPr>
        <p:style>
          <a:lnRef idx="2">
            <a:schemeClr val="accent1"/>
          </a:lnRef>
          <a:fillRef idx="0">
            <a:schemeClr val="accent1"/>
          </a:fillRef>
          <a:effectRef idx="1">
            <a:schemeClr val="accent1"/>
          </a:effectRef>
          <a:fontRef idx="minor">
            <a:schemeClr val="tx1"/>
          </a:fontRef>
        </p:style>
      </p:cxnSp>
      <p:sp>
        <p:nvSpPr>
          <p:cNvPr id="2" name="スライド番号プレースホルダー 2">
            <a:extLst>
              <a:ext uri="{FF2B5EF4-FFF2-40B4-BE49-F238E27FC236}">
                <a16:creationId xmlns:a16="http://schemas.microsoft.com/office/drawing/2014/main" id="{D9E99EB3-8348-02EE-9F79-1685296E1D93}"/>
              </a:ext>
            </a:extLst>
          </p:cNvPr>
          <p:cNvSpPr>
            <a:spLocks noGrp="1"/>
          </p:cNvSpPr>
          <p:nvPr>
            <p:ph type="sldNum" sz="quarter" idx="10"/>
          </p:nvPr>
        </p:nvSpPr>
        <p:spPr>
          <a:xfrm>
            <a:off x="9448800" y="6492875"/>
            <a:ext cx="2743200" cy="365125"/>
          </a:xfrm>
        </p:spPr>
        <p:txBody>
          <a:bodyPr/>
          <a:lstStyle/>
          <a:p>
            <a:r>
              <a:rPr lang="en-US" altLang="ja-JP"/>
              <a:t>AR</a:t>
            </a:r>
            <a:r>
              <a:rPr lang="ja-JP" altLang="en-US"/>
              <a:t>アドバンストテクノロジ株式会社　</a:t>
            </a:r>
            <a:fld id="{3833AED7-9B30-2340-8E45-4F3FE5AFADD7}" type="slidenum">
              <a:rPr lang="ja-JP" altLang="en-US" smtClean="0"/>
              <a:pPr/>
              <a:t>‹#›</a:t>
            </a:fld>
            <a:endParaRPr lang="ja-JP" altLang="en-US"/>
          </a:p>
        </p:txBody>
      </p:sp>
    </p:spTree>
    <p:extLst>
      <p:ext uri="{BB962C8B-B14F-4D97-AF65-F5344CB8AC3E}">
        <p14:creationId xmlns:p14="http://schemas.microsoft.com/office/powerpoint/2010/main" val="1320550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見出し１">
    <p:spTree>
      <p:nvGrpSpPr>
        <p:cNvPr id="1" name=""/>
        <p:cNvGrpSpPr/>
        <p:nvPr/>
      </p:nvGrpSpPr>
      <p:grpSpPr>
        <a:xfrm>
          <a:off x="0" y="0"/>
          <a:ext cx="0" cy="0"/>
          <a:chOff x="0" y="0"/>
          <a:chExt cx="0" cy="0"/>
        </a:xfrm>
      </p:grpSpPr>
      <p:sp>
        <p:nvSpPr>
          <p:cNvPr id="7" name="片側の 2 つの角を丸めた四角形 6">
            <a:extLst>
              <a:ext uri="{FF2B5EF4-FFF2-40B4-BE49-F238E27FC236}">
                <a16:creationId xmlns:a16="http://schemas.microsoft.com/office/drawing/2014/main" id="{CDF57198-9B9D-25AD-F15D-87F3B9662190}"/>
              </a:ext>
            </a:extLst>
          </p:cNvPr>
          <p:cNvSpPr/>
          <p:nvPr userDrawn="1"/>
        </p:nvSpPr>
        <p:spPr>
          <a:xfrm rot="5400000">
            <a:off x="-2020187" y="2578395"/>
            <a:ext cx="5741584" cy="1701210"/>
          </a:xfrm>
          <a:prstGeom prst="round2SameRect">
            <a:avLst>
              <a:gd name="adj1" fmla="val 6139"/>
              <a:gd name="adj2" fmla="val 0"/>
            </a:avLst>
          </a:prstGeom>
          <a:solidFill>
            <a:srgbClr val="0B32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2">
            <a:extLst>
              <a:ext uri="{FF2B5EF4-FFF2-40B4-BE49-F238E27FC236}">
                <a16:creationId xmlns:a16="http://schemas.microsoft.com/office/drawing/2014/main" id="{A89E5DC0-9548-4D02-98F7-E28CCEE90FC6}"/>
              </a:ext>
            </a:extLst>
          </p:cNvPr>
          <p:cNvSpPr>
            <a:spLocks noGrp="1"/>
          </p:cNvSpPr>
          <p:nvPr>
            <p:ph type="sldNum" sz="quarter" idx="10"/>
          </p:nvPr>
        </p:nvSpPr>
        <p:spPr>
          <a:xfrm>
            <a:off x="9448800" y="6492875"/>
            <a:ext cx="2743200" cy="365125"/>
          </a:xfrm>
        </p:spPr>
        <p:txBody>
          <a:bodyPr/>
          <a:lstStyle/>
          <a:p>
            <a:r>
              <a:rPr lang="en-US" altLang="ja-JP"/>
              <a:t>AR</a:t>
            </a:r>
            <a:r>
              <a:rPr lang="ja-JP" altLang="en-US"/>
              <a:t>アドバンストテクノロジ株式会社　</a:t>
            </a:r>
            <a:fld id="{3833AED7-9B30-2340-8E45-4F3FE5AFADD7}" type="slidenum">
              <a:rPr lang="ja-JP" altLang="en-US" smtClean="0"/>
              <a:pPr/>
              <a:t>‹#›</a:t>
            </a:fld>
            <a:endParaRPr lang="ja-JP" altLang="en-US"/>
          </a:p>
        </p:txBody>
      </p:sp>
    </p:spTree>
    <p:extLst>
      <p:ext uri="{BB962C8B-B14F-4D97-AF65-F5344CB8AC3E}">
        <p14:creationId xmlns:p14="http://schemas.microsoft.com/office/powerpoint/2010/main" val="3464527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本文-見出しに線あり">
    <p:spTree>
      <p:nvGrpSpPr>
        <p:cNvPr id="1" name=""/>
        <p:cNvGrpSpPr/>
        <p:nvPr/>
      </p:nvGrpSpPr>
      <p:grpSpPr>
        <a:xfrm>
          <a:off x="0" y="0"/>
          <a:ext cx="0" cy="0"/>
          <a:chOff x="0" y="0"/>
          <a:chExt cx="0" cy="0"/>
        </a:xfrm>
      </p:grpSpPr>
      <p:sp>
        <p:nvSpPr>
          <p:cNvPr id="2" name="片側の 2 つの角を丸めた四角形 1">
            <a:extLst>
              <a:ext uri="{FF2B5EF4-FFF2-40B4-BE49-F238E27FC236}">
                <a16:creationId xmlns:a16="http://schemas.microsoft.com/office/drawing/2014/main" id="{2ED32E04-3EC1-3E91-1309-D5DFCB720264}"/>
              </a:ext>
            </a:extLst>
          </p:cNvPr>
          <p:cNvSpPr/>
          <p:nvPr userDrawn="1"/>
        </p:nvSpPr>
        <p:spPr>
          <a:xfrm rot="10800000">
            <a:off x="306833" y="0"/>
            <a:ext cx="11578334" cy="507600"/>
          </a:xfrm>
          <a:prstGeom prst="round2SameRect">
            <a:avLst>
              <a:gd name="adj1" fmla="val 15556"/>
              <a:gd name="adj2" fmla="val 0"/>
            </a:avLst>
          </a:prstGeom>
          <a:solidFill>
            <a:srgbClr val="0B32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100"/>
          </a:p>
        </p:txBody>
      </p:sp>
      <p:cxnSp>
        <p:nvCxnSpPr>
          <p:cNvPr id="6" name="直線コネクタ 5">
            <a:extLst>
              <a:ext uri="{FF2B5EF4-FFF2-40B4-BE49-F238E27FC236}">
                <a16:creationId xmlns:a16="http://schemas.microsoft.com/office/drawing/2014/main" id="{839063E6-4DBC-18D1-D3AB-B7D797A77553}"/>
              </a:ext>
            </a:extLst>
          </p:cNvPr>
          <p:cNvCxnSpPr>
            <a:cxnSpLocks/>
          </p:cNvCxnSpPr>
          <p:nvPr userDrawn="1"/>
        </p:nvCxnSpPr>
        <p:spPr>
          <a:xfrm>
            <a:off x="782601" y="845112"/>
            <a:ext cx="0" cy="360000"/>
          </a:xfrm>
          <a:prstGeom prst="line">
            <a:avLst/>
          </a:prstGeom>
          <a:ln w="25400" cap="rnd">
            <a:solidFill>
              <a:srgbClr val="0B3274"/>
            </a:solidFill>
            <a:round/>
          </a:ln>
        </p:spPr>
        <p:style>
          <a:lnRef idx="2">
            <a:schemeClr val="accent1"/>
          </a:lnRef>
          <a:fillRef idx="0">
            <a:schemeClr val="accent1"/>
          </a:fillRef>
          <a:effectRef idx="1">
            <a:schemeClr val="accent1"/>
          </a:effectRef>
          <a:fontRef idx="minor">
            <a:schemeClr val="tx1"/>
          </a:fontRef>
        </p:style>
      </p:cxnSp>
      <p:cxnSp>
        <p:nvCxnSpPr>
          <p:cNvPr id="13" name="直線コネクタ 12">
            <a:extLst>
              <a:ext uri="{FF2B5EF4-FFF2-40B4-BE49-F238E27FC236}">
                <a16:creationId xmlns:a16="http://schemas.microsoft.com/office/drawing/2014/main" id="{99B653AF-AD83-21E3-B24B-8E28D5BD2C02}"/>
              </a:ext>
            </a:extLst>
          </p:cNvPr>
          <p:cNvCxnSpPr>
            <a:cxnSpLocks/>
          </p:cNvCxnSpPr>
          <p:nvPr userDrawn="1"/>
        </p:nvCxnSpPr>
        <p:spPr>
          <a:xfrm>
            <a:off x="782598" y="1374688"/>
            <a:ext cx="10626801" cy="0"/>
          </a:xfrm>
          <a:prstGeom prst="line">
            <a:avLst/>
          </a:prstGeom>
          <a:ln w="12700" cap="rnd">
            <a:solidFill>
              <a:srgbClr val="CCCCCC"/>
            </a:solidFill>
            <a:round/>
          </a:ln>
        </p:spPr>
        <p:style>
          <a:lnRef idx="2">
            <a:schemeClr val="accent1"/>
          </a:lnRef>
          <a:fillRef idx="0">
            <a:schemeClr val="accent1"/>
          </a:fillRef>
          <a:effectRef idx="1">
            <a:schemeClr val="accent1"/>
          </a:effectRef>
          <a:fontRef idx="minor">
            <a:schemeClr val="tx1"/>
          </a:fontRef>
        </p:style>
      </p:cxnSp>
      <p:sp>
        <p:nvSpPr>
          <p:cNvPr id="3" name="スライド番号プレースホルダー 2">
            <a:extLst>
              <a:ext uri="{FF2B5EF4-FFF2-40B4-BE49-F238E27FC236}">
                <a16:creationId xmlns:a16="http://schemas.microsoft.com/office/drawing/2014/main" id="{FB876326-4141-65A6-812F-5AE7587652BE}"/>
              </a:ext>
            </a:extLst>
          </p:cNvPr>
          <p:cNvSpPr>
            <a:spLocks noGrp="1"/>
          </p:cNvSpPr>
          <p:nvPr>
            <p:ph type="sldNum" sz="quarter" idx="10"/>
          </p:nvPr>
        </p:nvSpPr>
        <p:spPr>
          <a:xfrm>
            <a:off x="9448800" y="6492875"/>
            <a:ext cx="2743200" cy="365125"/>
          </a:xfrm>
        </p:spPr>
        <p:txBody>
          <a:bodyPr/>
          <a:lstStyle/>
          <a:p>
            <a:r>
              <a:rPr lang="en-US" altLang="ja-JP"/>
              <a:t>AR</a:t>
            </a:r>
            <a:r>
              <a:rPr lang="ja-JP" altLang="en-US"/>
              <a:t>アドバンストテクノロジ株式会社　</a:t>
            </a:r>
            <a:fld id="{3833AED7-9B30-2340-8E45-4F3FE5AFADD7}" type="slidenum">
              <a:rPr lang="ja-JP" altLang="en-US" smtClean="0"/>
              <a:pPr/>
              <a:t>‹#›</a:t>
            </a:fld>
            <a:endParaRPr lang="ja-JP" altLang="en-US"/>
          </a:p>
        </p:txBody>
      </p:sp>
    </p:spTree>
    <p:extLst>
      <p:ext uri="{BB962C8B-B14F-4D97-AF65-F5344CB8AC3E}">
        <p14:creationId xmlns:p14="http://schemas.microsoft.com/office/powerpoint/2010/main" val="2273601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スライド番号プレースホルダー 5">
            <a:extLst>
              <a:ext uri="{FF2B5EF4-FFF2-40B4-BE49-F238E27FC236}">
                <a16:creationId xmlns:a16="http://schemas.microsoft.com/office/drawing/2014/main" id="{3FCC869C-28AC-5DA5-DFC0-9BE0B4A43C16}"/>
              </a:ext>
            </a:extLst>
          </p:cNvPr>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900" b="0" i="0">
                <a:solidFill>
                  <a:schemeClr val="tx1">
                    <a:tint val="82000"/>
                  </a:schemeClr>
                </a:solidFill>
                <a:latin typeface="Hiragino Sans W2" panose="020B0400000000000000" pitchFamily="34" charset="-128"/>
                <a:ea typeface="Hiragino Sans W2" panose="020B0400000000000000" pitchFamily="34" charset="-128"/>
              </a:defRPr>
            </a:lvl1pPr>
          </a:lstStyle>
          <a:p>
            <a:r>
              <a:rPr lang="en-US" altLang="ja-JP"/>
              <a:t>AR</a:t>
            </a:r>
            <a:r>
              <a:rPr lang="ja-JP" altLang="en-US"/>
              <a:t>アドバンストテクノロジ株式会社　</a:t>
            </a:r>
            <a:fld id="{3833AED7-9B30-2340-8E45-4F3FE5AFADD7}" type="slidenum">
              <a:rPr lang="ja-JP" altLang="en-US" smtClean="0"/>
              <a:pPr/>
              <a:t>‹#›</a:t>
            </a:fld>
            <a:endParaRPr lang="ja-JP" altLang="en-US"/>
          </a:p>
        </p:txBody>
      </p:sp>
    </p:spTree>
    <p:extLst>
      <p:ext uri="{BB962C8B-B14F-4D97-AF65-F5344CB8AC3E}">
        <p14:creationId xmlns:p14="http://schemas.microsoft.com/office/powerpoint/2010/main" val="3383961204"/>
      </p:ext>
    </p:extLst>
  </p:cSld>
  <p:clrMap bg1="lt1" tx1="dk1" bg2="lt2" tx2="dk2" accent1="accent1" accent2="accent2" accent3="accent3" accent4="accent4" accent5="accent5" accent6="accent6" hlink="hlink" folHlink="folHlink"/>
  <p:sldLayoutIdLst>
    <p:sldLayoutId id="2147483649" r:id="rId1"/>
    <p:sldLayoutId id="2147483677" r:id="rId2"/>
    <p:sldLayoutId id="2147483678" r:id="rId3"/>
    <p:sldLayoutId id="2147483650" r:id="rId4"/>
    <p:sldLayoutId id="2147483660" r:id="rId5"/>
    <p:sldLayoutId id="2147483661" r:id="rId6"/>
    <p:sldLayoutId id="2147483662" r:id="rId7"/>
    <p:sldLayoutId id="2147483651" r:id="rId8"/>
    <p:sldLayoutId id="2147483663" r:id="rId9"/>
    <p:sldLayoutId id="2147483666" r:id="rId10"/>
    <p:sldLayoutId id="2147483680" r:id="rId11"/>
    <p:sldLayoutId id="2147483676" r:id="rId12"/>
    <p:sldLayoutId id="2147483679" r:id="rId13"/>
  </p:sldLayoutIdLst>
  <p:hf hdr="0" ftr="0" dt="0"/>
  <p:txStyles>
    <p:titleStyle>
      <a:lvl1pPr algn="l" defTabSz="914380" rtl="0" eaLnBrk="1" latinLnBrk="0" hangingPunct="1">
        <a:lnSpc>
          <a:spcPct val="90000"/>
        </a:lnSpc>
        <a:spcBef>
          <a:spcPct val="0"/>
        </a:spcBef>
        <a:buNone/>
        <a:defRPr kumimoji="1" sz="4399" kern="1200">
          <a:solidFill>
            <a:schemeClr val="tx1"/>
          </a:solidFill>
          <a:latin typeface="+mj-lt"/>
          <a:ea typeface="+mj-ea"/>
          <a:cs typeface="+mj-cs"/>
        </a:defRPr>
      </a:lvl1pPr>
    </p:titleStyle>
    <p:bodyStyle>
      <a:lvl1pPr marL="228595" indent="-228595" algn="l" defTabSz="91438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785" indent="-228595" algn="l" defTabSz="91438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2975" indent="-228595" algn="l" defTabSz="91438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165" indent="-228595" algn="l" defTabSz="91438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356" indent="-228595" algn="l" defTabSz="91438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546" indent="-228595" algn="l" defTabSz="91438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736" indent="-228595" algn="l" defTabSz="91438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926" indent="-228595" algn="l" defTabSz="91438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117" indent="-228595" algn="l" defTabSz="91438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380" rtl="0" eaLnBrk="1" latinLnBrk="0" hangingPunct="1">
        <a:defRPr kumimoji="1" sz="1800" kern="1200">
          <a:solidFill>
            <a:schemeClr val="tx1"/>
          </a:solidFill>
          <a:latin typeface="+mn-lt"/>
          <a:ea typeface="+mn-ea"/>
          <a:cs typeface="+mn-cs"/>
        </a:defRPr>
      </a:lvl1pPr>
      <a:lvl2pPr marL="457190" algn="l" defTabSz="914380" rtl="0" eaLnBrk="1" latinLnBrk="0" hangingPunct="1">
        <a:defRPr kumimoji="1" sz="1800" kern="1200">
          <a:solidFill>
            <a:schemeClr val="tx1"/>
          </a:solidFill>
          <a:latin typeface="+mn-lt"/>
          <a:ea typeface="+mn-ea"/>
          <a:cs typeface="+mn-cs"/>
        </a:defRPr>
      </a:lvl2pPr>
      <a:lvl3pPr marL="914380" algn="l" defTabSz="914380" rtl="0" eaLnBrk="1" latinLnBrk="0" hangingPunct="1">
        <a:defRPr kumimoji="1" sz="1800" kern="1200">
          <a:solidFill>
            <a:schemeClr val="tx1"/>
          </a:solidFill>
          <a:latin typeface="+mn-lt"/>
          <a:ea typeface="+mn-ea"/>
          <a:cs typeface="+mn-cs"/>
        </a:defRPr>
      </a:lvl3pPr>
      <a:lvl4pPr marL="1371571" algn="l" defTabSz="914380" rtl="0" eaLnBrk="1" latinLnBrk="0" hangingPunct="1">
        <a:defRPr kumimoji="1" sz="1800" kern="1200">
          <a:solidFill>
            <a:schemeClr val="tx1"/>
          </a:solidFill>
          <a:latin typeface="+mn-lt"/>
          <a:ea typeface="+mn-ea"/>
          <a:cs typeface="+mn-cs"/>
        </a:defRPr>
      </a:lvl4pPr>
      <a:lvl5pPr marL="1828761" algn="l" defTabSz="914380" rtl="0" eaLnBrk="1" latinLnBrk="0" hangingPunct="1">
        <a:defRPr kumimoji="1" sz="1800" kern="1200">
          <a:solidFill>
            <a:schemeClr val="tx1"/>
          </a:solidFill>
          <a:latin typeface="+mn-lt"/>
          <a:ea typeface="+mn-ea"/>
          <a:cs typeface="+mn-cs"/>
        </a:defRPr>
      </a:lvl5pPr>
      <a:lvl6pPr marL="2285951" algn="l" defTabSz="914380" rtl="0" eaLnBrk="1" latinLnBrk="0" hangingPunct="1">
        <a:defRPr kumimoji="1" sz="1800" kern="1200">
          <a:solidFill>
            <a:schemeClr val="tx1"/>
          </a:solidFill>
          <a:latin typeface="+mn-lt"/>
          <a:ea typeface="+mn-ea"/>
          <a:cs typeface="+mn-cs"/>
        </a:defRPr>
      </a:lvl6pPr>
      <a:lvl7pPr marL="2743141" algn="l" defTabSz="914380" rtl="0" eaLnBrk="1" latinLnBrk="0" hangingPunct="1">
        <a:defRPr kumimoji="1" sz="1800" kern="1200">
          <a:solidFill>
            <a:schemeClr val="tx1"/>
          </a:solidFill>
          <a:latin typeface="+mn-lt"/>
          <a:ea typeface="+mn-ea"/>
          <a:cs typeface="+mn-cs"/>
        </a:defRPr>
      </a:lvl7pPr>
      <a:lvl8pPr marL="3200332" algn="l" defTabSz="914380" rtl="0" eaLnBrk="1" latinLnBrk="0" hangingPunct="1">
        <a:defRPr kumimoji="1" sz="1800" kern="1200">
          <a:solidFill>
            <a:schemeClr val="tx1"/>
          </a:solidFill>
          <a:latin typeface="+mn-lt"/>
          <a:ea typeface="+mn-ea"/>
          <a:cs typeface="+mn-cs"/>
        </a:defRPr>
      </a:lvl8pPr>
      <a:lvl9pPr marL="3657522" algn="l" defTabSz="91438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3" Type="http://schemas.openxmlformats.org/officeDocument/2006/relationships/hyperlink" Target="https://www.pronexus.co.jp/solution/e-ir/" TargetMode="External"/><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hyperlink" Target="https://www.share-with.info/jp/index.html"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www.wizlabo.jp/wizlabo-library/" TargetMode="External"/><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hyperlink" Target="https://www.daiwair.co.jp/listed/ir_tool/website.html"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0.xml"/><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コネクタ 4">
            <a:extLst>
              <a:ext uri="{FF2B5EF4-FFF2-40B4-BE49-F238E27FC236}">
                <a16:creationId xmlns:a16="http://schemas.microsoft.com/office/drawing/2014/main" id="{1F63F874-9613-CC66-2D20-6C024734927D}"/>
              </a:ext>
            </a:extLst>
          </p:cNvPr>
          <p:cNvCxnSpPr>
            <a:cxnSpLocks/>
          </p:cNvCxnSpPr>
          <p:nvPr/>
        </p:nvCxnSpPr>
        <p:spPr>
          <a:xfrm>
            <a:off x="1325217" y="2417572"/>
            <a:ext cx="0" cy="2089928"/>
          </a:xfrm>
          <a:prstGeom prst="line">
            <a:avLst/>
          </a:prstGeom>
          <a:ln w="47625">
            <a:solidFill>
              <a:srgbClr val="A4C4EB"/>
            </a:solidFill>
          </a:ln>
        </p:spPr>
        <p:style>
          <a:lnRef idx="2">
            <a:schemeClr val="accent1"/>
          </a:lnRef>
          <a:fillRef idx="0">
            <a:schemeClr val="accent1"/>
          </a:fillRef>
          <a:effectRef idx="1">
            <a:schemeClr val="accent1"/>
          </a:effectRef>
          <a:fontRef idx="minor">
            <a:schemeClr val="tx1"/>
          </a:fontRef>
        </p:style>
      </p:cxnSp>
      <p:sp>
        <p:nvSpPr>
          <p:cNvPr id="6" name="テキスト ボックス 5">
            <a:extLst>
              <a:ext uri="{FF2B5EF4-FFF2-40B4-BE49-F238E27FC236}">
                <a16:creationId xmlns:a16="http://schemas.microsoft.com/office/drawing/2014/main" id="{52172A89-A0C4-E547-811F-94398126F428}"/>
              </a:ext>
            </a:extLst>
          </p:cNvPr>
          <p:cNvSpPr txBox="1"/>
          <p:nvPr/>
        </p:nvSpPr>
        <p:spPr>
          <a:xfrm>
            <a:off x="1668506" y="2417572"/>
            <a:ext cx="4847481" cy="815993"/>
          </a:xfrm>
          <a:prstGeom prst="rect">
            <a:avLst/>
          </a:prstGeom>
          <a:noFill/>
        </p:spPr>
        <p:txBody>
          <a:bodyPr wrap="square" lIns="0" tIns="0" rIns="0" bIns="0" rtlCol="0" anchor="ctr" anchorCtr="1">
            <a:spAutoFit/>
          </a:bodyPr>
          <a:lstStyle/>
          <a:p>
            <a:pPr>
              <a:lnSpc>
                <a:spcPct val="130000"/>
              </a:lnSpc>
            </a:pPr>
            <a:r>
              <a:rPr lang="ja-JP" altLang="en-US" sz="2100" dirty="0">
                <a:solidFill>
                  <a:schemeClr val="bg1"/>
                </a:solidFill>
                <a:latin typeface="Meiryo"/>
                <a:ea typeface="Meiryo"/>
              </a:rPr>
              <a:t>日本新薬株式会社　御中</a:t>
            </a:r>
            <a:endParaRPr lang="en" altLang="ja-JP" sz="2100" dirty="0">
              <a:solidFill>
                <a:schemeClr val="bg1"/>
              </a:solidFill>
              <a:latin typeface="Meiryo"/>
              <a:ea typeface="Meiryo"/>
            </a:endParaRPr>
          </a:p>
          <a:p>
            <a:pPr>
              <a:lnSpc>
                <a:spcPct val="130000"/>
              </a:lnSpc>
            </a:pPr>
            <a:r>
              <a:rPr lang="ja-JP" altLang="en-US" sz="2100" dirty="0">
                <a:solidFill>
                  <a:schemeClr val="bg1"/>
                </a:solidFill>
                <a:latin typeface="Meiryo"/>
                <a:ea typeface="Meiryo"/>
              </a:rPr>
              <a:t>コーポレートサイト段階的リニューアル</a:t>
            </a:r>
            <a:endParaRPr kumimoji="1" lang="ja-JP" altLang="en-US" sz="2100" dirty="0">
              <a:solidFill>
                <a:schemeClr val="bg1"/>
              </a:solidFill>
              <a:latin typeface="Meiryo"/>
              <a:ea typeface="Meiryo"/>
            </a:endParaRPr>
          </a:p>
        </p:txBody>
      </p:sp>
      <p:sp>
        <p:nvSpPr>
          <p:cNvPr id="7" name="テキスト ボックス 6">
            <a:extLst>
              <a:ext uri="{FF2B5EF4-FFF2-40B4-BE49-F238E27FC236}">
                <a16:creationId xmlns:a16="http://schemas.microsoft.com/office/drawing/2014/main" id="{0FFB0929-04B7-DA58-6136-80E917F8B658}"/>
              </a:ext>
            </a:extLst>
          </p:cNvPr>
          <p:cNvSpPr txBox="1"/>
          <p:nvPr/>
        </p:nvSpPr>
        <p:spPr>
          <a:xfrm>
            <a:off x="1668506" y="3432785"/>
            <a:ext cx="1384995" cy="678647"/>
          </a:xfrm>
          <a:prstGeom prst="rect">
            <a:avLst/>
          </a:prstGeom>
          <a:noFill/>
        </p:spPr>
        <p:txBody>
          <a:bodyPr wrap="none" lIns="0" tIns="0" rIns="0" bIns="0" rtlCol="0" anchor="ctr" anchorCtr="1">
            <a:spAutoFit/>
          </a:bodyPr>
          <a:lstStyle/>
          <a:p>
            <a:pPr>
              <a:lnSpc>
                <a:spcPct val="130000"/>
              </a:lnSpc>
            </a:pPr>
            <a:r>
              <a:rPr kumimoji="1" lang="ja-JP" altLang="en-US" sz="3600" dirty="0">
                <a:solidFill>
                  <a:schemeClr val="bg1"/>
                </a:solidFill>
                <a:latin typeface="Meiryo" panose="020B0604030504040204" pitchFamily="34" charset="-128"/>
                <a:ea typeface="Meiryo" panose="020B0604030504040204" pitchFamily="34" charset="-128"/>
              </a:rPr>
              <a:t>提案書</a:t>
            </a:r>
          </a:p>
        </p:txBody>
      </p:sp>
      <p:sp>
        <p:nvSpPr>
          <p:cNvPr id="8" name="テキスト ボックス 7">
            <a:extLst>
              <a:ext uri="{FF2B5EF4-FFF2-40B4-BE49-F238E27FC236}">
                <a16:creationId xmlns:a16="http://schemas.microsoft.com/office/drawing/2014/main" id="{A897B9F7-479F-FD23-D534-BB86C5D08478}"/>
              </a:ext>
            </a:extLst>
          </p:cNvPr>
          <p:cNvSpPr txBox="1"/>
          <p:nvPr/>
        </p:nvSpPr>
        <p:spPr>
          <a:xfrm>
            <a:off x="1668506" y="4243582"/>
            <a:ext cx="1436291" cy="263918"/>
          </a:xfrm>
          <a:prstGeom prst="rect">
            <a:avLst/>
          </a:prstGeom>
          <a:noFill/>
        </p:spPr>
        <p:txBody>
          <a:bodyPr wrap="none" lIns="0" tIns="0" rIns="0" bIns="0" rtlCol="0" anchor="ctr" anchorCtr="1">
            <a:spAutoFit/>
          </a:bodyPr>
          <a:lstStyle/>
          <a:p>
            <a:pPr>
              <a:lnSpc>
                <a:spcPct val="130000"/>
              </a:lnSpc>
            </a:pPr>
            <a:r>
              <a:rPr lang="ja-JP" altLang="en-US" sz="1400" dirty="0">
                <a:solidFill>
                  <a:schemeClr val="bg1"/>
                </a:solidFill>
                <a:latin typeface="Meiryo"/>
                <a:ea typeface="Meiryo"/>
              </a:rPr>
              <a:t>2025年12月</a:t>
            </a:r>
            <a:r>
              <a:rPr lang="en-US" altLang="ja-JP" sz="1400" dirty="0">
                <a:solidFill>
                  <a:schemeClr val="bg1"/>
                </a:solidFill>
                <a:latin typeface="Meiryo"/>
                <a:ea typeface="Meiryo"/>
              </a:rPr>
              <a:t>25</a:t>
            </a:r>
            <a:r>
              <a:rPr lang="ja-JP" altLang="en-US" sz="1400" dirty="0">
                <a:solidFill>
                  <a:schemeClr val="bg1"/>
                </a:solidFill>
                <a:latin typeface="Meiryo"/>
                <a:ea typeface="Meiryo"/>
              </a:rPr>
              <a:t>日</a:t>
            </a:r>
            <a:endParaRPr lang="en-US" altLang="ja-JP" dirty="0">
              <a:solidFill>
                <a:schemeClr val="bg1"/>
              </a:solidFill>
            </a:endParaRPr>
          </a:p>
        </p:txBody>
      </p:sp>
      <p:sp>
        <p:nvSpPr>
          <p:cNvPr id="2" name="角丸四角形 1">
            <a:extLst>
              <a:ext uri="{FF2B5EF4-FFF2-40B4-BE49-F238E27FC236}">
                <a16:creationId xmlns:a16="http://schemas.microsoft.com/office/drawing/2014/main" id="{7984B25C-73D4-254C-E96E-43DDBF566F9F}"/>
              </a:ext>
            </a:extLst>
          </p:cNvPr>
          <p:cNvSpPr/>
          <p:nvPr/>
        </p:nvSpPr>
        <p:spPr>
          <a:xfrm>
            <a:off x="9778024" y="250521"/>
            <a:ext cx="2032095" cy="491208"/>
          </a:xfrm>
          <a:prstGeom prst="roundRect">
            <a:avLst>
              <a:gd name="adj" fmla="val 3020"/>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algn="ctr"/>
            <a:r>
              <a:rPr lang="en-US" altLang="ja-JP" sz="2000">
                <a:solidFill>
                  <a:srgbClr val="002060"/>
                </a:solidFill>
                <a:latin typeface="+mj-ea"/>
                <a:ea typeface="+mj-ea"/>
              </a:rPr>
              <a:t>c</a:t>
            </a:r>
            <a:r>
              <a:rPr kumimoji="1" lang="en-US" altLang="ja-JP" sz="2000">
                <a:solidFill>
                  <a:srgbClr val="002060"/>
                </a:solidFill>
                <a:latin typeface="+mj-ea"/>
                <a:ea typeface="+mj-ea"/>
              </a:rPr>
              <a:t>onfidential</a:t>
            </a:r>
            <a:endParaRPr kumimoji="1" lang="ja-JP" altLang="en-US" sz="2000">
              <a:solidFill>
                <a:srgbClr val="002060"/>
              </a:solidFill>
              <a:latin typeface="+mj-ea"/>
              <a:ea typeface="+mj-ea"/>
            </a:endParaRPr>
          </a:p>
        </p:txBody>
      </p:sp>
    </p:spTree>
    <p:extLst>
      <p:ext uri="{BB962C8B-B14F-4D97-AF65-F5344CB8AC3E}">
        <p14:creationId xmlns:p14="http://schemas.microsoft.com/office/powerpoint/2010/main" val="2820966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FF867-3DE1-CF95-0B2C-E17479DC75F8}"/>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048ABCE3-A72E-BDE5-0726-86D29E744DC1}"/>
              </a:ext>
            </a:extLst>
          </p:cNvPr>
          <p:cNvSpPr txBox="1"/>
          <p:nvPr/>
        </p:nvSpPr>
        <p:spPr>
          <a:xfrm>
            <a:off x="1053382" y="845112"/>
            <a:ext cx="3465692" cy="377026"/>
          </a:xfrm>
          <a:prstGeom prst="rect">
            <a:avLst/>
          </a:prstGeom>
          <a:noFill/>
        </p:spPr>
        <p:txBody>
          <a:bodyPr wrap="none" lIns="0" tIns="0" rIns="0" bIns="0" rtlCol="0" anchor="t" anchorCtr="0">
            <a:spAutoFit/>
          </a:bodyPr>
          <a:lstStyle/>
          <a:p>
            <a:pPr>
              <a:lnSpc>
                <a:spcPct val="130000"/>
              </a:lnSpc>
              <a:spcBef>
                <a:spcPts val="100"/>
              </a:spcBef>
            </a:pPr>
            <a:r>
              <a:rPr lang="en" altLang="ja-JP" sz="2000" b="1">
                <a:solidFill>
                  <a:srgbClr val="0B3274"/>
                </a:solidFill>
                <a:latin typeface="メイリオ"/>
                <a:ea typeface="メイリオ"/>
                <a:cs typeface="+mn-lt"/>
              </a:rPr>
              <a:t>①UX</a:t>
            </a:r>
            <a:r>
              <a:rPr lang="ja-JP" altLang="en-US" sz="2000" b="1">
                <a:solidFill>
                  <a:srgbClr val="0B3274"/>
                </a:solidFill>
                <a:latin typeface="メイリオ"/>
                <a:ea typeface="メイリオ"/>
                <a:cs typeface="+mn-lt"/>
              </a:rPr>
              <a:t>戦略に基づく情報再構築</a:t>
            </a:r>
            <a:endParaRPr lang="en-US" altLang="ja-JP">
              <a:ea typeface="Calibri"/>
              <a:cs typeface="Calibri"/>
            </a:endParaRPr>
          </a:p>
        </p:txBody>
      </p:sp>
      <p:sp>
        <p:nvSpPr>
          <p:cNvPr id="6" name="スライド番号プレースホルダー 5">
            <a:extLst>
              <a:ext uri="{FF2B5EF4-FFF2-40B4-BE49-F238E27FC236}">
                <a16:creationId xmlns:a16="http://schemas.microsoft.com/office/drawing/2014/main" id="{54C0B264-6A35-83F1-69BC-EB87709230EB}"/>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10</a:t>
            </a:fld>
            <a:endParaRPr lang="ja-JP" altLang="en-US"/>
          </a:p>
        </p:txBody>
      </p:sp>
      <p:sp>
        <p:nvSpPr>
          <p:cNvPr id="4" name="角丸四角形 3">
            <a:extLst>
              <a:ext uri="{FF2B5EF4-FFF2-40B4-BE49-F238E27FC236}">
                <a16:creationId xmlns:a16="http://schemas.microsoft.com/office/drawing/2014/main" id="{F6F9A9CF-F9B7-EDF1-5514-48D5607C6155}"/>
              </a:ext>
            </a:extLst>
          </p:cNvPr>
          <p:cNvSpPr/>
          <p:nvPr/>
        </p:nvSpPr>
        <p:spPr>
          <a:xfrm>
            <a:off x="824946" y="1450185"/>
            <a:ext cx="10346637" cy="514344"/>
          </a:xfrm>
          <a:prstGeom prst="roundRect">
            <a:avLst>
              <a:gd name="adj" fmla="val 1026"/>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44000" tIns="108000" rIns="180000" bIns="108000" rtlCol="0" anchor="t">
            <a:spAutoFit/>
          </a:bodyPr>
          <a:lstStyle/>
          <a:p>
            <a:pPr>
              <a:lnSpc>
                <a:spcPct val="150000"/>
              </a:lnSpc>
            </a:pPr>
            <a:r>
              <a:rPr lang="ja-JP" altLang="en-US" sz="1400">
                <a:solidFill>
                  <a:srgbClr val="1A1A1A"/>
                </a:solidFill>
                <a:latin typeface="Meiryo"/>
                <a:ea typeface="Meiryo"/>
              </a:rPr>
              <a:t>グローバルナビゲーション参考イメージ</a:t>
            </a:r>
          </a:p>
        </p:txBody>
      </p:sp>
      <p:pic>
        <p:nvPicPr>
          <p:cNvPr id="8" name="図 7">
            <a:extLst>
              <a:ext uri="{FF2B5EF4-FFF2-40B4-BE49-F238E27FC236}">
                <a16:creationId xmlns:a16="http://schemas.microsoft.com/office/drawing/2014/main" id="{C71C35B7-682E-145F-590B-4EB88BCE6FA6}"/>
              </a:ext>
            </a:extLst>
          </p:cNvPr>
          <p:cNvPicPr>
            <a:picLocks noChangeAspect="1"/>
          </p:cNvPicPr>
          <p:nvPr/>
        </p:nvPicPr>
        <p:blipFill>
          <a:blip r:embed="rId2"/>
          <a:stretch>
            <a:fillRect/>
          </a:stretch>
        </p:blipFill>
        <p:spPr>
          <a:xfrm>
            <a:off x="1020417" y="1964529"/>
            <a:ext cx="6480000" cy="3147233"/>
          </a:xfrm>
          <a:prstGeom prst="rect">
            <a:avLst/>
          </a:prstGeom>
          <a:ln>
            <a:solidFill>
              <a:schemeClr val="bg2"/>
            </a:solidFill>
          </a:ln>
        </p:spPr>
      </p:pic>
      <p:pic>
        <p:nvPicPr>
          <p:cNvPr id="9" name="図 8">
            <a:extLst>
              <a:ext uri="{FF2B5EF4-FFF2-40B4-BE49-F238E27FC236}">
                <a16:creationId xmlns:a16="http://schemas.microsoft.com/office/drawing/2014/main" id="{3495467F-C76D-D1F1-A745-D1B40678EF1A}"/>
              </a:ext>
            </a:extLst>
          </p:cNvPr>
          <p:cNvPicPr>
            <a:picLocks noChangeAspect="1"/>
          </p:cNvPicPr>
          <p:nvPr/>
        </p:nvPicPr>
        <p:blipFill>
          <a:blip r:embed="rId3"/>
          <a:stretch>
            <a:fillRect/>
          </a:stretch>
        </p:blipFill>
        <p:spPr>
          <a:xfrm>
            <a:off x="4881081" y="3319856"/>
            <a:ext cx="6480000" cy="3147232"/>
          </a:xfrm>
          <a:prstGeom prst="rect">
            <a:avLst/>
          </a:prstGeom>
          <a:ln>
            <a:solidFill>
              <a:schemeClr val="bg2"/>
            </a:solidFill>
          </a:ln>
        </p:spPr>
      </p:pic>
      <p:sp>
        <p:nvSpPr>
          <p:cNvPr id="10" name="テキスト ボックス 9">
            <a:extLst>
              <a:ext uri="{FF2B5EF4-FFF2-40B4-BE49-F238E27FC236}">
                <a16:creationId xmlns:a16="http://schemas.microsoft.com/office/drawing/2014/main" id="{8110EEFE-F433-F33A-CE6C-1304CD3462EA}"/>
              </a:ext>
            </a:extLst>
          </p:cNvPr>
          <p:cNvSpPr txBox="1"/>
          <p:nvPr/>
        </p:nvSpPr>
        <p:spPr>
          <a:xfrm>
            <a:off x="539557" y="146078"/>
            <a:ext cx="2080698" cy="263918"/>
          </a:xfrm>
          <a:prstGeom prst="rect">
            <a:avLst/>
          </a:prstGeom>
          <a:noFill/>
        </p:spPr>
        <p:txBody>
          <a:bodyPr wrap="none" lIns="0" tIns="0" rIns="0" bIns="0" rtlCol="0" anchor="t">
            <a:spAutoFit/>
          </a:bodyPr>
          <a:lstStyle/>
          <a:p>
            <a:pPr>
              <a:lnSpc>
                <a:spcPct val="130000"/>
              </a:lnSpc>
              <a:tabLst>
                <a:tab pos="540000" algn="l"/>
              </a:tabLst>
            </a:pPr>
            <a:r>
              <a:rPr lang="en-US" altLang="ja-JP" sz="1400">
                <a:solidFill>
                  <a:schemeClr val="bg1"/>
                </a:solidFill>
                <a:latin typeface="Meiryo" panose="020B0604030504040204" pitchFamily="34" charset="-128"/>
                <a:ea typeface="Meiryo" panose="020B0604030504040204" pitchFamily="34" charset="-128"/>
                <a:cs typeface="+mn-lt"/>
              </a:rPr>
              <a:t>03</a:t>
            </a:r>
            <a:r>
              <a:rPr lang="ja-JP" altLang="en-US" sz="1400">
                <a:solidFill>
                  <a:schemeClr val="bg1"/>
                </a:solidFill>
                <a:latin typeface="Meiryo" panose="020B0604030504040204" pitchFamily="34" charset="-128"/>
                <a:ea typeface="Meiryo" panose="020B0604030504040204" pitchFamily="34" charset="-128"/>
                <a:cs typeface="+mn-lt"/>
              </a:rPr>
              <a:t>　改善提案と実行内容</a:t>
            </a:r>
            <a:r>
              <a:rPr lang="ja-JP" sz="1400">
                <a:solidFill>
                  <a:schemeClr val="bg1"/>
                </a:solidFill>
                <a:latin typeface="Meiryo" panose="020B0604030504040204" pitchFamily="34" charset="-128"/>
                <a:ea typeface="Meiryo" panose="020B0604030504040204" pitchFamily="34" charset="-128"/>
                <a:cs typeface="+mn-lt"/>
              </a:rPr>
              <a:t> </a:t>
            </a:r>
            <a:endParaRPr lang="en-US" altLang="ja-JP">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818595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1E628-3D88-0141-6231-F088694E131E}"/>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4ADA940B-6753-03E7-B1AE-4FA718E202EA}"/>
              </a:ext>
            </a:extLst>
          </p:cNvPr>
          <p:cNvSpPr txBox="1"/>
          <p:nvPr/>
        </p:nvSpPr>
        <p:spPr>
          <a:xfrm>
            <a:off x="1053382" y="845112"/>
            <a:ext cx="4690387" cy="377026"/>
          </a:xfrm>
          <a:prstGeom prst="rect">
            <a:avLst/>
          </a:prstGeom>
          <a:noFill/>
        </p:spPr>
        <p:txBody>
          <a:bodyPr wrap="none" lIns="0" tIns="0" rIns="0" bIns="0" rtlCol="0" anchor="t" anchorCtr="0">
            <a:spAutoFit/>
          </a:bodyPr>
          <a:lstStyle/>
          <a:p>
            <a:pPr>
              <a:lnSpc>
                <a:spcPct val="130000"/>
              </a:lnSpc>
              <a:spcBef>
                <a:spcPts val="100"/>
              </a:spcBef>
            </a:pPr>
            <a:r>
              <a:rPr lang="ja-JP" altLang="en-US" sz="2000" b="1">
                <a:solidFill>
                  <a:srgbClr val="0B3274"/>
                </a:solidFill>
                <a:latin typeface="メイリオ"/>
                <a:ea typeface="メイリオ"/>
                <a:cs typeface="+mn-lt"/>
              </a:rPr>
              <a:t>②ブランドイメージを高める</a:t>
            </a:r>
            <a:r>
              <a:rPr lang="en" altLang="ja-JP" sz="2000" b="1">
                <a:solidFill>
                  <a:srgbClr val="0B3274"/>
                </a:solidFill>
                <a:latin typeface="メイリオ"/>
                <a:ea typeface="メイリオ"/>
                <a:cs typeface="+mn-lt"/>
              </a:rPr>
              <a:t>UI</a:t>
            </a:r>
            <a:r>
              <a:rPr lang="ja-JP" altLang="en-US" sz="2000" b="1">
                <a:solidFill>
                  <a:srgbClr val="0B3274"/>
                </a:solidFill>
                <a:latin typeface="メイリオ"/>
                <a:ea typeface="メイリオ"/>
                <a:cs typeface="+mn-lt"/>
              </a:rPr>
              <a:t>デザイン</a:t>
            </a:r>
            <a:endParaRPr lang="en-US" altLang="ja-JP">
              <a:ea typeface="Calibri"/>
              <a:cs typeface="Calibri"/>
            </a:endParaRPr>
          </a:p>
        </p:txBody>
      </p:sp>
      <p:sp>
        <p:nvSpPr>
          <p:cNvPr id="6" name="スライド番号プレースホルダー 5">
            <a:extLst>
              <a:ext uri="{FF2B5EF4-FFF2-40B4-BE49-F238E27FC236}">
                <a16:creationId xmlns:a16="http://schemas.microsoft.com/office/drawing/2014/main" id="{2C500BA3-22F8-AA44-C763-231A94EBA313}"/>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11</a:t>
            </a:fld>
            <a:endParaRPr lang="ja-JP" altLang="en-US"/>
          </a:p>
        </p:txBody>
      </p:sp>
      <p:sp>
        <p:nvSpPr>
          <p:cNvPr id="4" name="角丸四角形 3">
            <a:extLst>
              <a:ext uri="{FF2B5EF4-FFF2-40B4-BE49-F238E27FC236}">
                <a16:creationId xmlns:a16="http://schemas.microsoft.com/office/drawing/2014/main" id="{3F1EC724-1EBB-2F64-EF8D-4897525F03C1}"/>
              </a:ext>
            </a:extLst>
          </p:cNvPr>
          <p:cNvSpPr/>
          <p:nvPr/>
        </p:nvSpPr>
        <p:spPr>
          <a:xfrm>
            <a:off x="824946" y="1450185"/>
            <a:ext cx="10346637" cy="837510"/>
          </a:xfrm>
          <a:prstGeom prst="roundRect">
            <a:avLst>
              <a:gd name="adj" fmla="val 1026"/>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44000" tIns="108000" rIns="180000" bIns="108000" rtlCol="0" anchor="t">
            <a:spAutoFit/>
          </a:bodyPr>
          <a:lstStyle/>
          <a:p>
            <a:pPr>
              <a:lnSpc>
                <a:spcPct val="150000"/>
              </a:lnSpc>
            </a:pPr>
            <a:r>
              <a:rPr lang="ja-JP" altLang="en-US" sz="1400">
                <a:solidFill>
                  <a:srgbClr val="1A1A1A"/>
                </a:solidFill>
                <a:latin typeface="Meiryo"/>
                <a:ea typeface="Meiryo"/>
              </a:rPr>
              <a:t>クリック箇所の分かりづらさを解消しつつ、最新のトレンドと比較してブランドイメージの訴求力を高めるためのデザインを目指します。</a:t>
            </a:r>
          </a:p>
        </p:txBody>
      </p:sp>
      <p:sp>
        <p:nvSpPr>
          <p:cNvPr id="20" name="角丸四角形 19">
            <a:extLst>
              <a:ext uri="{FF2B5EF4-FFF2-40B4-BE49-F238E27FC236}">
                <a16:creationId xmlns:a16="http://schemas.microsoft.com/office/drawing/2014/main" id="{4F19A9E9-5CE3-D203-5ACE-1BC01DF169B5}"/>
              </a:ext>
            </a:extLst>
          </p:cNvPr>
          <p:cNvSpPr/>
          <p:nvPr/>
        </p:nvSpPr>
        <p:spPr>
          <a:xfrm>
            <a:off x="2101895" y="3439264"/>
            <a:ext cx="3627783" cy="1196675"/>
          </a:xfrm>
          <a:prstGeom prst="roundRect">
            <a:avLst>
              <a:gd name="adj" fmla="val 1026"/>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44000" tIns="144000" rIns="144000" bIns="144000" rtlCol="0" anchor="ctr"/>
          <a:lstStyle/>
          <a:p>
            <a:pPr>
              <a:lnSpc>
                <a:spcPct val="150000"/>
              </a:lnSpc>
            </a:pPr>
            <a:r>
              <a:rPr lang="ja-JP" altLang="en-US" sz="1200">
                <a:solidFill>
                  <a:schemeClr val="tx1">
                    <a:lumMod val="85000"/>
                    <a:lumOff val="15000"/>
                  </a:schemeClr>
                </a:solidFill>
                <a:latin typeface="Meiryo" panose="020B0604030504040204" pitchFamily="34" charset="-128"/>
                <a:ea typeface="Meiryo" panose="020B0604030504040204" pitchFamily="34" charset="-128"/>
              </a:rPr>
              <a:t>要素の過密がブランドの誠実な印象を薄め、メッセージの到達を阻んでいます。</a:t>
            </a:r>
          </a:p>
        </p:txBody>
      </p:sp>
      <p:sp>
        <p:nvSpPr>
          <p:cNvPr id="26" name="角丸四角形 25">
            <a:extLst>
              <a:ext uri="{FF2B5EF4-FFF2-40B4-BE49-F238E27FC236}">
                <a16:creationId xmlns:a16="http://schemas.microsoft.com/office/drawing/2014/main" id="{0596EC6D-D690-4D7D-57F1-BE03B737A324}"/>
              </a:ext>
            </a:extLst>
          </p:cNvPr>
          <p:cNvSpPr/>
          <p:nvPr/>
        </p:nvSpPr>
        <p:spPr>
          <a:xfrm>
            <a:off x="7687686" y="3439264"/>
            <a:ext cx="3601283" cy="1196675"/>
          </a:xfrm>
          <a:prstGeom prst="roundRect">
            <a:avLst>
              <a:gd name="adj" fmla="val 1026"/>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44000" tIns="144000" rIns="144000" bIns="144000" rtlCol="0" anchor="ctr"/>
          <a:lstStyle/>
          <a:p>
            <a:pPr>
              <a:lnSpc>
                <a:spcPct val="150000"/>
              </a:lnSpc>
            </a:pPr>
            <a:r>
              <a:rPr lang="ja-JP" altLang="en-US" sz="1200">
                <a:solidFill>
                  <a:schemeClr val="tx1">
                    <a:lumMod val="85000"/>
                    <a:lumOff val="15000"/>
                  </a:schemeClr>
                </a:solidFill>
                <a:latin typeface="Meiryo" panose="020B0604030504040204" pitchFamily="34" charset="-128"/>
                <a:ea typeface="Meiryo" panose="020B0604030504040204" pitchFamily="34" charset="-128"/>
              </a:rPr>
              <a:t>ボタンやリンクの</a:t>
            </a:r>
            <a:r>
              <a:rPr lang="en" altLang="ja-JP" sz="1200">
                <a:solidFill>
                  <a:schemeClr val="tx1">
                    <a:lumMod val="85000"/>
                    <a:lumOff val="15000"/>
                  </a:schemeClr>
                </a:solidFill>
                <a:latin typeface="Meiryo" panose="020B0604030504040204" pitchFamily="34" charset="-128"/>
                <a:ea typeface="Meiryo" panose="020B0604030504040204" pitchFamily="34" charset="-128"/>
              </a:rPr>
              <a:t>UI</a:t>
            </a:r>
            <a:r>
              <a:rPr lang="ja-JP" altLang="en-US" sz="1200">
                <a:solidFill>
                  <a:schemeClr val="tx1">
                    <a:lumMod val="85000"/>
                    <a:lumOff val="15000"/>
                  </a:schemeClr>
                </a:solidFill>
                <a:latin typeface="Meiryo" panose="020B0604030504040204" pitchFamily="34" charset="-128"/>
                <a:ea typeface="Meiryo" panose="020B0604030504040204" pitchFamily="34" charset="-128"/>
              </a:rPr>
              <a:t>が曖昧な箇所が見受けられ、クリックできる箇所が分かりづらい状態です。</a:t>
            </a:r>
          </a:p>
        </p:txBody>
      </p:sp>
      <p:sp>
        <p:nvSpPr>
          <p:cNvPr id="2" name="テキスト ボックス 1">
            <a:extLst>
              <a:ext uri="{FF2B5EF4-FFF2-40B4-BE49-F238E27FC236}">
                <a16:creationId xmlns:a16="http://schemas.microsoft.com/office/drawing/2014/main" id="{2EB73E56-F76D-7A73-FD68-B6D268DB6B6E}"/>
              </a:ext>
            </a:extLst>
          </p:cNvPr>
          <p:cNvSpPr txBox="1"/>
          <p:nvPr/>
        </p:nvSpPr>
        <p:spPr>
          <a:xfrm>
            <a:off x="539557" y="146078"/>
            <a:ext cx="2080698" cy="263918"/>
          </a:xfrm>
          <a:prstGeom prst="rect">
            <a:avLst/>
          </a:prstGeom>
          <a:noFill/>
        </p:spPr>
        <p:txBody>
          <a:bodyPr wrap="none" lIns="0" tIns="0" rIns="0" bIns="0" rtlCol="0" anchor="t">
            <a:spAutoFit/>
          </a:bodyPr>
          <a:lstStyle/>
          <a:p>
            <a:pPr>
              <a:lnSpc>
                <a:spcPct val="130000"/>
              </a:lnSpc>
              <a:tabLst>
                <a:tab pos="540000" algn="l"/>
              </a:tabLst>
            </a:pPr>
            <a:r>
              <a:rPr lang="en-US" altLang="ja-JP" sz="1400">
                <a:solidFill>
                  <a:schemeClr val="bg1"/>
                </a:solidFill>
                <a:latin typeface="Meiryo" panose="020B0604030504040204" pitchFamily="34" charset="-128"/>
                <a:ea typeface="Meiryo" panose="020B0604030504040204" pitchFamily="34" charset="-128"/>
                <a:cs typeface="+mn-lt"/>
              </a:rPr>
              <a:t>03</a:t>
            </a:r>
            <a:r>
              <a:rPr lang="ja-JP" altLang="en-US" sz="1400">
                <a:solidFill>
                  <a:schemeClr val="bg1"/>
                </a:solidFill>
                <a:latin typeface="Meiryo" panose="020B0604030504040204" pitchFamily="34" charset="-128"/>
                <a:ea typeface="Meiryo" panose="020B0604030504040204" pitchFamily="34" charset="-128"/>
                <a:cs typeface="+mn-lt"/>
              </a:rPr>
              <a:t>　改善提案と実行内容</a:t>
            </a:r>
            <a:r>
              <a:rPr lang="ja-JP" sz="1400">
                <a:solidFill>
                  <a:schemeClr val="bg1"/>
                </a:solidFill>
                <a:latin typeface="Meiryo" panose="020B0604030504040204" pitchFamily="34" charset="-128"/>
                <a:ea typeface="Meiryo" panose="020B0604030504040204" pitchFamily="34" charset="-128"/>
                <a:cs typeface="+mn-lt"/>
              </a:rPr>
              <a:t> </a:t>
            </a:r>
            <a:endParaRPr lang="en-US" altLang="ja-JP">
              <a:latin typeface="Meiryo" panose="020B0604030504040204" pitchFamily="34" charset="-128"/>
              <a:ea typeface="Meiryo" panose="020B0604030504040204" pitchFamily="34" charset="-128"/>
            </a:endParaRPr>
          </a:p>
        </p:txBody>
      </p:sp>
      <p:sp>
        <p:nvSpPr>
          <p:cNvPr id="10" name="円/楕円 9">
            <a:extLst>
              <a:ext uri="{FF2B5EF4-FFF2-40B4-BE49-F238E27FC236}">
                <a16:creationId xmlns:a16="http://schemas.microsoft.com/office/drawing/2014/main" id="{EAC1C80C-870B-2C23-21DE-A5AA04DD1570}"/>
              </a:ext>
            </a:extLst>
          </p:cNvPr>
          <p:cNvSpPr/>
          <p:nvPr/>
        </p:nvSpPr>
        <p:spPr>
          <a:xfrm>
            <a:off x="1053382" y="3570406"/>
            <a:ext cx="963235" cy="963235"/>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0B3274"/>
                </a:solidFill>
                <a:latin typeface="メイリオ"/>
                <a:ea typeface="メイリオ"/>
                <a:cs typeface="+mn-lt"/>
              </a:rPr>
              <a:t>現状</a:t>
            </a:r>
            <a:endParaRPr kumimoji="1" lang="ja-JP" altLang="en-US"/>
          </a:p>
        </p:txBody>
      </p:sp>
      <p:grpSp>
        <p:nvGrpSpPr>
          <p:cNvPr id="13" name="グループ化 12">
            <a:extLst>
              <a:ext uri="{FF2B5EF4-FFF2-40B4-BE49-F238E27FC236}">
                <a16:creationId xmlns:a16="http://schemas.microsoft.com/office/drawing/2014/main" id="{993B8E6E-BBAF-41E0-14E0-93A832770D04}"/>
              </a:ext>
            </a:extLst>
          </p:cNvPr>
          <p:cNvGrpSpPr/>
          <p:nvPr/>
        </p:nvGrpSpPr>
        <p:grpSpPr>
          <a:xfrm>
            <a:off x="845542" y="2374337"/>
            <a:ext cx="4919154" cy="913258"/>
            <a:chOff x="845542" y="2374337"/>
            <a:chExt cx="4919154" cy="913258"/>
          </a:xfrm>
        </p:grpSpPr>
        <p:sp>
          <p:nvSpPr>
            <p:cNvPr id="14" name="角丸四角形 13">
              <a:extLst>
                <a:ext uri="{FF2B5EF4-FFF2-40B4-BE49-F238E27FC236}">
                  <a16:creationId xmlns:a16="http://schemas.microsoft.com/office/drawing/2014/main" id="{6F0EA912-0C62-FEC6-C2AA-637F12BE7E15}"/>
                </a:ext>
              </a:extLst>
            </p:cNvPr>
            <p:cNvSpPr/>
            <p:nvPr/>
          </p:nvSpPr>
          <p:spPr>
            <a:xfrm>
              <a:off x="845542" y="2374337"/>
              <a:ext cx="4919154" cy="913258"/>
            </a:xfrm>
            <a:prstGeom prst="roundRect">
              <a:avLst>
                <a:gd name="adj" fmla="val 1026"/>
              </a:avLst>
            </a:prstGeom>
            <a:noFill/>
            <a:ln>
              <a:solidFill>
                <a:srgbClr val="0B3274"/>
              </a:solidFill>
            </a:ln>
          </p:spPr>
          <p:style>
            <a:lnRef idx="2">
              <a:schemeClr val="accent1">
                <a:shade val="15000"/>
              </a:schemeClr>
            </a:lnRef>
            <a:fillRef idx="1">
              <a:schemeClr val="accent1"/>
            </a:fillRef>
            <a:effectRef idx="0">
              <a:schemeClr val="accent1"/>
            </a:effectRef>
            <a:fontRef idx="minor">
              <a:schemeClr val="lt1"/>
            </a:fontRef>
          </p:style>
          <p:txBody>
            <a:bodyPr lIns="144000" tIns="288000" rIns="180000" bIns="288000" rtlCol="0" anchor="t"/>
            <a:lstStyle/>
            <a:p>
              <a:pPr>
                <a:lnSpc>
                  <a:spcPct val="150000"/>
                </a:lnSpc>
              </a:pPr>
              <a:r>
                <a:rPr lang="ja-JP" altLang="en-US" sz="1400">
                  <a:solidFill>
                    <a:schemeClr val="tx1"/>
                  </a:solidFill>
                  <a:latin typeface="メイリオ"/>
                  <a:ea typeface="メイリオ"/>
                  <a:cs typeface="+mn-lt"/>
                </a:rPr>
                <a:t>ブランド訴求力の向上</a:t>
              </a:r>
            </a:p>
          </p:txBody>
        </p:sp>
        <p:sp>
          <p:nvSpPr>
            <p:cNvPr id="16" name="正方形/長方形 15">
              <a:extLst>
                <a:ext uri="{FF2B5EF4-FFF2-40B4-BE49-F238E27FC236}">
                  <a16:creationId xmlns:a16="http://schemas.microsoft.com/office/drawing/2014/main" id="{A949AC18-62FF-B4CA-AFE1-F52415AB3597}"/>
                </a:ext>
              </a:extLst>
            </p:cNvPr>
            <p:cNvSpPr/>
            <p:nvPr/>
          </p:nvSpPr>
          <p:spPr>
            <a:xfrm>
              <a:off x="845542" y="3190422"/>
              <a:ext cx="4784033" cy="96132"/>
            </a:xfrm>
            <a:prstGeom prst="rect">
              <a:avLst/>
            </a:prstGeom>
            <a:solidFill>
              <a:srgbClr val="0B32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a:extLst>
              <a:ext uri="{FF2B5EF4-FFF2-40B4-BE49-F238E27FC236}">
                <a16:creationId xmlns:a16="http://schemas.microsoft.com/office/drawing/2014/main" id="{D0707503-D8D0-D1A7-80AF-4C9B464B37C5}"/>
              </a:ext>
            </a:extLst>
          </p:cNvPr>
          <p:cNvGrpSpPr/>
          <p:nvPr/>
        </p:nvGrpSpPr>
        <p:grpSpPr>
          <a:xfrm>
            <a:off x="845542" y="4770949"/>
            <a:ext cx="4909215" cy="1283188"/>
            <a:chOff x="845542" y="4770949"/>
            <a:chExt cx="4909215" cy="1283188"/>
          </a:xfrm>
        </p:grpSpPr>
        <p:sp>
          <p:nvSpPr>
            <p:cNvPr id="19" name="角丸四角形 18">
              <a:extLst>
                <a:ext uri="{FF2B5EF4-FFF2-40B4-BE49-F238E27FC236}">
                  <a16:creationId xmlns:a16="http://schemas.microsoft.com/office/drawing/2014/main" id="{724D2DF6-72D2-AEA3-4A77-7BDD33C8B993}"/>
                </a:ext>
              </a:extLst>
            </p:cNvPr>
            <p:cNvSpPr/>
            <p:nvPr/>
          </p:nvSpPr>
          <p:spPr>
            <a:xfrm>
              <a:off x="851454" y="4770949"/>
              <a:ext cx="1285459" cy="1282146"/>
            </a:xfrm>
            <a:prstGeom prst="roundRect">
              <a:avLst>
                <a:gd name="adj" fmla="val 1026"/>
              </a:avLst>
            </a:prstGeom>
            <a:solidFill>
              <a:srgbClr val="0B3274"/>
            </a:solidFill>
            <a:ln>
              <a:solidFill>
                <a:srgbClr val="0B3274"/>
              </a:solidFill>
            </a:ln>
          </p:spPr>
          <p:style>
            <a:lnRef idx="2">
              <a:schemeClr val="accent1">
                <a:shade val="15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150000"/>
                </a:lnSpc>
              </a:pPr>
              <a:r>
                <a:rPr lang="ja-JP" altLang="en-US" sz="1400">
                  <a:solidFill>
                    <a:schemeClr val="bg1"/>
                  </a:solidFill>
                  <a:latin typeface="メイリオ"/>
                  <a:ea typeface="メイリオ"/>
                  <a:cs typeface="+mn-lt"/>
                </a:rPr>
                <a:t>ご提案</a:t>
              </a:r>
            </a:p>
          </p:txBody>
        </p:sp>
        <p:sp>
          <p:nvSpPr>
            <p:cNvPr id="22" name="角丸四角形 21">
              <a:extLst>
                <a:ext uri="{FF2B5EF4-FFF2-40B4-BE49-F238E27FC236}">
                  <a16:creationId xmlns:a16="http://schemas.microsoft.com/office/drawing/2014/main" id="{D7DB27D1-54B2-8505-FB02-7C5621E020E4}"/>
                </a:ext>
              </a:extLst>
            </p:cNvPr>
            <p:cNvSpPr/>
            <p:nvPr/>
          </p:nvSpPr>
          <p:spPr>
            <a:xfrm>
              <a:off x="845542" y="4771990"/>
              <a:ext cx="4909215" cy="1282147"/>
            </a:xfrm>
            <a:prstGeom prst="roundRect">
              <a:avLst>
                <a:gd name="adj" fmla="val 1026"/>
              </a:avLst>
            </a:prstGeom>
            <a:noFill/>
            <a:ln>
              <a:solidFill>
                <a:srgbClr val="0B3274"/>
              </a:solidFill>
            </a:ln>
          </p:spPr>
          <p:style>
            <a:lnRef idx="2">
              <a:schemeClr val="accent1">
                <a:shade val="15000"/>
              </a:schemeClr>
            </a:lnRef>
            <a:fillRef idx="1">
              <a:schemeClr val="accent1"/>
            </a:fillRef>
            <a:effectRef idx="0">
              <a:schemeClr val="accent1"/>
            </a:effectRef>
            <a:fontRef idx="minor">
              <a:schemeClr val="lt1"/>
            </a:fontRef>
          </p:style>
          <p:txBody>
            <a:bodyPr lIns="1475999" tIns="144000" rIns="144000" bIns="144000" rtlCol="0" anchor="ctr"/>
            <a:lstStyle/>
            <a:p>
              <a:pPr>
                <a:lnSpc>
                  <a:spcPct val="150000"/>
                </a:lnSpc>
              </a:pPr>
              <a:r>
                <a:rPr lang="ja-JP" altLang="en-US" sz="1200">
                  <a:solidFill>
                    <a:schemeClr val="tx1">
                      <a:lumMod val="85000"/>
                      <a:lumOff val="15000"/>
                    </a:schemeClr>
                  </a:solidFill>
                  <a:latin typeface="Meiryo" panose="020B0604030504040204" pitchFamily="34" charset="-128"/>
                  <a:ea typeface="Meiryo" panose="020B0604030504040204" pitchFamily="34" charset="-128"/>
                </a:rPr>
                <a:t>「信頼性」と「トレンド」を両立させた、新たなビジュアルガイドラインを策定します。</a:t>
              </a:r>
            </a:p>
          </p:txBody>
        </p:sp>
        <p:sp>
          <p:nvSpPr>
            <p:cNvPr id="23" name="三角形 22">
              <a:extLst>
                <a:ext uri="{FF2B5EF4-FFF2-40B4-BE49-F238E27FC236}">
                  <a16:creationId xmlns:a16="http://schemas.microsoft.com/office/drawing/2014/main" id="{5664E645-83D6-D1E6-E4A1-D5FD056D3685}"/>
                </a:ext>
              </a:extLst>
            </p:cNvPr>
            <p:cNvSpPr/>
            <p:nvPr/>
          </p:nvSpPr>
          <p:spPr>
            <a:xfrm rot="5400000">
              <a:off x="1846765" y="5408488"/>
              <a:ext cx="170421" cy="60431"/>
            </a:xfrm>
            <a:prstGeom prst="triangle">
              <a:avLst>
                <a:gd name="adj" fmla="val 470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 name="グループ化 27">
            <a:extLst>
              <a:ext uri="{FF2B5EF4-FFF2-40B4-BE49-F238E27FC236}">
                <a16:creationId xmlns:a16="http://schemas.microsoft.com/office/drawing/2014/main" id="{B74CAC86-5700-DB6A-5827-D3375BF6C386}"/>
              </a:ext>
            </a:extLst>
          </p:cNvPr>
          <p:cNvGrpSpPr/>
          <p:nvPr/>
        </p:nvGrpSpPr>
        <p:grpSpPr>
          <a:xfrm>
            <a:off x="6395406" y="2380432"/>
            <a:ext cx="4919154" cy="913258"/>
            <a:chOff x="845542" y="2374337"/>
            <a:chExt cx="4919154" cy="913258"/>
          </a:xfrm>
        </p:grpSpPr>
        <p:sp>
          <p:nvSpPr>
            <p:cNvPr id="29" name="角丸四角形 28">
              <a:extLst>
                <a:ext uri="{FF2B5EF4-FFF2-40B4-BE49-F238E27FC236}">
                  <a16:creationId xmlns:a16="http://schemas.microsoft.com/office/drawing/2014/main" id="{379D2A60-27E0-8641-B360-848DB1E748BF}"/>
                </a:ext>
              </a:extLst>
            </p:cNvPr>
            <p:cNvSpPr/>
            <p:nvPr/>
          </p:nvSpPr>
          <p:spPr>
            <a:xfrm>
              <a:off x="845542" y="2374337"/>
              <a:ext cx="4919154" cy="913258"/>
            </a:xfrm>
            <a:prstGeom prst="roundRect">
              <a:avLst>
                <a:gd name="adj" fmla="val 1026"/>
              </a:avLst>
            </a:prstGeom>
            <a:noFill/>
            <a:ln>
              <a:solidFill>
                <a:srgbClr val="0B3274"/>
              </a:solidFill>
            </a:ln>
          </p:spPr>
          <p:style>
            <a:lnRef idx="2">
              <a:schemeClr val="accent1">
                <a:shade val="15000"/>
              </a:schemeClr>
            </a:lnRef>
            <a:fillRef idx="1">
              <a:schemeClr val="accent1"/>
            </a:fillRef>
            <a:effectRef idx="0">
              <a:schemeClr val="accent1"/>
            </a:effectRef>
            <a:fontRef idx="minor">
              <a:schemeClr val="lt1"/>
            </a:fontRef>
          </p:style>
          <p:txBody>
            <a:bodyPr lIns="144000" tIns="288000" rIns="180000" bIns="288000" rtlCol="0" anchor="t"/>
            <a:lstStyle/>
            <a:p>
              <a:pPr>
                <a:lnSpc>
                  <a:spcPct val="150000"/>
                </a:lnSpc>
              </a:pPr>
              <a:r>
                <a:rPr lang="en" altLang="ja-JP" sz="1400">
                  <a:solidFill>
                    <a:schemeClr val="tx1"/>
                  </a:solidFill>
                  <a:latin typeface="メイリオ"/>
                  <a:ea typeface="メイリオ"/>
                  <a:cs typeface="+mn-lt"/>
                </a:rPr>
                <a:t>UI</a:t>
              </a:r>
              <a:r>
                <a:rPr lang="ja-JP" altLang="en-US" sz="1400">
                  <a:solidFill>
                    <a:schemeClr val="tx1"/>
                  </a:solidFill>
                  <a:latin typeface="メイリオ"/>
                  <a:ea typeface="メイリオ"/>
                  <a:cs typeface="+mn-lt"/>
                </a:rPr>
                <a:t>の視認性標準化</a:t>
              </a:r>
            </a:p>
          </p:txBody>
        </p:sp>
        <p:sp>
          <p:nvSpPr>
            <p:cNvPr id="30" name="正方形/長方形 29">
              <a:extLst>
                <a:ext uri="{FF2B5EF4-FFF2-40B4-BE49-F238E27FC236}">
                  <a16:creationId xmlns:a16="http://schemas.microsoft.com/office/drawing/2014/main" id="{DACD4788-385C-4853-88F5-58F5EE7B5D77}"/>
                </a:ext>
              </a:extLst>
            </p:cNvPr>
            <p:cNvSpPr/>
            <p:nvPr/>
          </p:nvSpPr>
          <p:spPr>
            <a:xfrm>
              <a:off x="845542" y="3190422"/>
              <a:ext cx="4784033" cy="96132"/>
            </a:xfrm>
            <a:prstGeom prst="rect">
              <a:avLst/>
            </a:prstGeom>
            <a:solidFill>
              <a:srgbClr val="0B32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1" name="グループ化 30">
            <a:extLst>
              <a:ext uri="{FF2B5EF4-FFF2-40B4-BE49-F238E27FC236}">
                <a16:creationId xmlns:a16="http://schemas.microsoft.com/office/drawing/2014/main" id="{F9F055A7-9984-E0B4-771E-AE68221F4C8D}"/>
              </a:ext>
            </a:extLst>
          </p:cNvPr>
          <p:cNvGrpSpPr/>
          <p:nvPr/>
        </p:nvGrpSpPr>
        <p:grpSpPr>
          <a:xfrm>
            <a:off x="6395406" y="4777044"/>
            <a:ext cx="4909215" cy="1283188"/>
            <a:chOff x="845542" y="4770949"/>
            <a:chExt cx="4909215" cy="1283188"/>
          </a:xfrm>
        </p:grpSpPr>
        <p:sp>
          <p:nvSpPr>
            <p:cNvPr id="32" name="角丸四角形 31">
              <a:extLst>
                <a:ext uri="{FF2B5EF4-FFF2-40B4-BE49-F238E27FC236}">
                  <a16:creationId xmlns:a16="http://schemas.microsoft.com/office/drawing/2014/main" id="{F3383AD8-3889-DE55-8DE6-AB35F8F6C534}"/>
                </a:ext>
              </a:extLst>
            </p:cNvPr>
            <p:cNvSpPr/>
            <p:nvPr/>
          </p:nvSpPr>
          <p:spPr>
            <a:xfrm>
              <a:off x="851454" y="4770949"/>
              <a:ext cx="1285459" cy="1282146"/>
            </a:xfrm>
            <a:prstGeom prst="roundRect">
              <a:avLst>
                <a:gd name="adj" fmla="val 1026"/>
              </a:avLst>
            </a:prstGeom>
            <a:solidFill>
              <a:srgbClr val="0B3274"/>
            </a:solidFill>
            <a:ln>
              <a:solidFill>
                <a:srgbClr val="0B3274"/>
              </a:solidFill>
            </a:ln>
          </p:spPr>
          <p:style>
            <a:lnRef idx="2">
              <a:schemeClr val="accent1">
                <a:shade val="15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150000"/>
                </a:lnSpc>
              </a:pPr>
              <a:r>
                <a:rPr lang="ja-JP" altLang="en-US" sz="1400">
                  <a:solidFill>
                    <a:schemeClr val="bg1"/>
                  </a:solidFill>
                  <a:latin typeface="メイリオ"/>
                  <a:ea typeface="メイリオ"/>
                  <a:cs typeface="+mn-lt"/>
                </a:rPr>
                <a:t>ご提案</a:t>
              </a:r>
            </a:p>
          </p:txBody>
        </p:sp>
        <p:sp>
          <p:nvSpPr>
            <p:cNvPr id="33" name="角丸四角形 32">
              <a:extLst>
                <a:ext uri="{FF2B5EF4-FFF2-40B4-BE49-F238E27FC236}">
                  <a16:creationId xmlns:a16="http://schemas.microsoft.com/office/drawing/2014/main" id="{CD132921-A319-7E92-536C-F0BED7D188B1}"/>
                </a:ext>
              </a:extLst>
            </p:cNvPr>
            <p:cNvSpPr/>
            <p:nvPr/>
          </p:nvSpPr>
          <p:spPr>
            <a:xfrm>
              <a:off x="845542" y="4771990"/>
              <a:ext cx="4909215" cy="1282147"/>
            </a:xfrm>
            <a:prstGeom prst="roundRect">
              <a:avLst>
                <a:gd name="adj" fmla="val 1026"/>
              </a:avLst>
            </a:prstGeom>
            <a:noFill/>
            <a:ln>
              <a:solidFill>
                <a:srgbClr val="0B3274"/>
              </a:solidFill>
            </a:ln>
          </p:spPr>
          <p:style>
            <a:lnRef idx="2">
              <a:schemeClr val="accent1">
                <a:shade val="15000"/>
              </a:schemeClr>
            </a:lnRef>
            <a:fillRef idx="1">
              <a:schemeClr val="accent1"/>
            </a:fillRef>
            <a:effectRef idx="0">
              <a:schemeClr val="accent1"/>
            </a:effectRef>
            <a:fontRef idx="minor">
              <a:schemeClr val="lt1"/>
            </a:fontRef>
          </p:style>
          <p:txBody>
            <a:bodyPr lIns="1475999" tIns="144000" rIns="144000" bIns="144000" rtlCol="0" anchor="ctr"/>
            <a:lstStyle/>
            <a:p>
              <a:pPr>
                <a:lnSpc>
                  <a:spcPct val="150000"/>
                </a:lnSpc>
              </a:pPr>
              <a:r>
                <a:rPr lang="ja-JP" altLang="en-US" sz="1200">
                  <a:solidFill>
                    <a:schemeClr val="tx1">
                      <a:lumMod val="85000"/>
                      <a:lumOff val="15000"/>
                    </a:schemeClr>
                  </a:solidFill>
                  <a:latin typeface="Meiryo" panose="020B0604030504040204" pitchFamily="34" charset="-128"/>
                  <a:ea typeface="Meiryo" panose="020B0604030504040204" pitchFamily="34" charset="-128"/>
                </a:rPr>
                <a:t>ボタン・リンクの視覚的定義を明確化し、迷いのない操作環境へと標準化します。</a:t>
              </a:r>
            </a:p>
          </p:txBody>
        </p:sp>
        <p:sp>
          <p:nvSpPr>
            <p:cNvPr id="34" name="三角形 33">
              <a:extLst>
                <a:ext uri="{FF2B5EF4-FFF2-40B4-BE49-F238E27FC236}">
                  <a16:creationId xmlns:a16="http://schemas.microsoft.com/office/drawing/2014/main" id="{56B1E27F-7763-4FFB-B5D7-8A799375146E}"/>
                </a:ext>
              </a:extLst>
            </p:cNvPr>
            <p:cNvSpPr/>
            <p:nvPr/>
          </p:nvSpPr>
          <p:spPr>
            <a:xfrm rot="5400000">
              <a:off x="1846765" y="5408488"/>
              <a:ext cx="170421" cy="60431"/>
            </a:xfrm>
            <a:prstGeom prst="triangle">
              <a:avLst>
                <a:gd name="adj" fmla="val 470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5" name="円/楕円 34">
            <a:extLst>
              <a:ext uri="{FF2B5EF4-FFF2-40B4-BE49-F238E27FC236}">
                <a16:creationId xmlns:a16="http://schemas.microsoft.com/office/drawing/2014/main" id="{E2B05BCE-3B76-F0C2-0D89-C729939F817D}"/>
              </a:ext>
            </a:extLst>
          </p:cNvPr>
          <p:cNvSpPr/>
          <p:nvPr/>
        </p:nvSpPr>
        <p:spPr>
          <a:xfrm>
            <a:off x="6562429" y="3570406"/>
            <a:ext cx="963235" cy="963235"/>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0B3274"/>
                </a:solidFill>
                <a:latin typeface="メイリオ"/>
                <a:ea typeface="メイリオ"/>
                <a:cs typeface="+mn-lt"/>
              </a:rPr>
              <a:t>現状</a:t>
            </a:r>
            <a:endParaRPr kumimoji="1" lang="ja-JP" altLang="en-US"/>
          </a:p>
        </p:txBody>
      </p:sp>
    </p:spTree>
    <p:extLst>
      <p:ext uri="{BB962C8B-B14F-4D97-AF65-F5344CB8AC3E}">
        <p14:creationId xmlns:p14="http://schemas.microsoft.com/office/powerpoint/2010/main" val="2887540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BE33C-0FEF-B9DA-B3FA-E03F29E23197}"/>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4B07610D-20D2-D0D4-2441-BD176855EB72}"/>
              </a:ext>
            </a:extLst>
          </p:cNvPr>
          <p:cNvSpPr txBox="1"/>
          <p:nvPr/>
        </p:nvSpPr>
        <p:spPr>
          <a:xfrm>
            <a:off x="1053382" y="845112"/>
            <a:ext cx="4690387" cy="377026"/>
          </a:xfrm>
          <a:prstGeom prst="rect">
            <a:avLst/>
          </a:prstGeom>
          <a:noFill/>
        </p:spPr>
        <p:txBody>
          <a:bodyPr wrap="none" lIns="0" tIns="0" rIns="0" bIns="0" rtlCol="0" anchor="t" anchorCtr="0">
            <a:spAutoFit/>
          </a:bodyPr>
          <a:lstStyle/>
          <a:p>
            <a:pPr>
              <a:lnSpc>
                <a:spcPct val="130000"/>
              </a:lnSpc>
              <a:spcBef>
                <a:spcPts val="100"/>
              </a:spcBef>
            </a:pPr>
            <a:r>
              <a:rPr lang="ja-JP" altLang="en-US" sz="2000" b="1">
                <a:solidFill>
                  <a:srgbClr val="0B3274"/>
                </a:solidFill>
                <a:latin typeface="メイリオ"/>
                <a:ea typeface="メイリオ"/>
                <a:cs typeface="+mn-lt"/>
              </a:rPr>
              <a:t>②ブランドイメージを高める</a:t>
            </a:r>
            <a:r>
              <a:rPr lang="en" altLang="ja-JP" sz="2000" b="1">
                <a:solidFill>
                  <a:srgbClr val="0B3274"/>
                </a:solidFill>
                <a:latin typeface="メイリオ"/>
                <a:ea typeface="メイリオ"/>
                <a:cs typeface="+mn-lt"/>
              </a:rPr>
              <a:t>UI</a:t>
            </a:r>
            <a:r>
              <a:rPr lang="ja-JP" altLang="en-US" sz="2000" b="1">
                <a:solidFill>
                  <a:srgbClr val="0B3274"/>
                </a:solidFill>
                <a:latin typeface="メイリオ"/>
                <a:ea typeface="メイリオ"/>
                <a:cs typeface="+mn-lt"/>
              </a:rPr>
              <a:t>デザイン</a:t>
            </a:r>
          </a:p>
        </p:txBody>
      </p:sp>
      <p:sp>
        <p:nvSpPr>
          <p:cNvPr id="6" name="スライド番号プレースホルダー 5">
            <a:extLst>
              <a:ext uri="{FF2B5EF4-FFF2-40B4-BE49-F238E27FC236}">
                <a16:creationId xmlns:a16="http://schemas.microsoft.com/office/drawing/2014/main" id="{586F04D9-5F89-3B74-1DDE-C4EE46BA6FAE}"/>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12</a:t>
            </a:fld>
            <a:endParaRPr lang="ja-JP" altLang="en-US"/>
          </a:p>
        </p:txBody>
      </p:sp>
      <p:sp>
        <p:nvSpPr>
          <p:cNvPr id="4" name="角丸四角形 3">
            <a:extLst>
              <a:ext uri="{FF2B5EF4-FFF2-40B4-BE49-F238E27FC236}">
                <a16:creationId xmlns:a16="http://schemas.microsoft.com/office/drawing/2014/main" id="{D920F7AE-68E4-5E07-F386-768C59355D8F}"/>
              </a:ext>
            </a:extLst>
          </p:cNvPr>
          <p:cNvSpPr/>
          <p:nvPr/>
        </p:nvSpPr>
        <p:spPr>
          <a:xfrm>
            <a:off x="824946" y="1390654"/>
            <a:ext cx="10346637" cy="514344"/>
          </a:xfrm>
          <a:prstGeom prst="roundRect">
            <a:avLst>
              <a:gd name="adj" fmla="val 1026"/>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44000" tIns="108000" rIns="180000" bIns="108000" rtlCol="0" anchor="t">
            <a:spAutoFit/>
          </a:bodyPr>
          <a:lstStyle/>
          <a:p>
            <a:pPr>
              <a:lnSpc>
                <a:spcPct val="150000"/>
              </a:lnSpc>
            </a:pPr>
            <a:r>
              <a:rPr lang="en-US" altLang="ja-JP" sz="1400" b="1">
                <a:solidFill>
                  <a:srgbClr val="1A1A1A"/>
                </a:solidFill>
                <a:latin typeface="Meiryo"/>
                <a:ea typeface="Meiryo"/>
              </a:rPr>
              <a:t>TOP</a:t>
            </a:r>
            <a:r>
              <a:rPr lang="ja-JP" altLang="en-US" sz="1400" b="1">
                <a:solidFill>
                  <a:srgbClr val="1A1A1A"/>
                </a:solidFill>
                <a:latin typeface="Meiryo"/>
                <a:ea typeface="Meiryo"/>
              </a:rPr>
              <a:t>ページ参考イメージ</a:t>
            </a:r>
          </a:p>
        </p:txBody>
      </p:sp>
      <p:sp>
        <p:nvSpPr>
          <p:cNvPr id="15" name="テキスト ボックス 14">
            <a:extLst>
              <a:ext uri="{FF2B5EF4-FFF2-40B4-BE49-F238E27FC236}">
                <a16:creationId xmlns:a16="http://schemas.microsoft.com/office/drawing/2014/main" id="{8F5CE7B0-3FF1-B605-B99D-3438C42D7091}"/>
              </a:ext>
            </a:extLst>
          </p:cNvPr>
          <p:cNvSpPr txBox="1"/>
          <p:nvPr/>
        </p:nvSpPr>
        <p:spPr>
          <a:xfrm>
            <a:off x="539557" y="146078"/>
            <a:ext cx="2080698" cy="263918"/>
          </a:xfrm>
          <a:prstGeom prst="rect">
            <a:avLst/>
          </a:prstGeom>
          <a:noFill/>
        </p:spPr>
        <p:txBody>
          <a:bodyPr wrap="none" lIns="0" tIns="0" rIns="0" bIns="0" rtlCol="0" anchor="t">
            <a:spAutoFit/>
          </a:bodyPr>
          <a:lstStyle/>
          <a:p>
            <a:pPr>
              <a:lnSpc>
                <a:spcPct val="130000"/>
              </a:lnSpc>
              <a:tabLst>
                <a:tab pos="540000" algn="l"/>
              </a:tabLst>
            </a:pPr>
            <a:r>
              <a:rPr lang="en-US" altLang="ja-JP" sz="1400">
                <a:solidFill>
                  <a:schemeClr val="bg1"/>
                </a:solidFill>
                <a:latin typeface="Meiryo" panose="020B0604030504040204" pitchFamily="34" charset="-128"/>
                <a:ea typeface="Meiryo" panose="020B0604030504040204" pitchFamily="34" charset="-128"/>
                <a:cs typeface="+mn-lt"/>
              </a:rPr>
              <a:t>03</a:t>
            </a:r>
            <a:r>
              <a:rPr lang="ja-JP" altLang="en-US" sz="1400">
                <a:solidFill>
                  <a:schemeClr val="bg1"/>
                </a:solidFill>
                <a:latin typeface="Meiryo" panose="020B0604030504040204" pitchFamily="34" charset="-128"/>
                <a:ea typeface="Meiryo" panose="020B0604030504040204" pitchFamily="34" charset="-128"/>
                <a:cs typeface="+mn-lt"/>
              </a:rPr>
              <a:t>　改善提案と実行内容</a:t>
            </a:r>
            <a:r>
              <a:rPr lang="ja-JP" sz="1400">
                <a:solidFill>
                  <a:schemeClr val="bg1"/>
                </a:solidFill>
                <a:latin typeface="Meiryo" panose="020B0604030504040204" pitchFamily="34" charset="-128"/>
                <a:ea typeface="Meiryo" panose="020B0604030504040204" pitchFamily="34" charset="-128"/>
                <a:cs typeface="+mn-lt"/>
              </a:rPr>
              <a:t> </a:t>
            </a:r>
            <a:endParaRPr lang="en-US" altLang="ja-JP">
              <a:latin typeface="Meiryo" panose="020B0604030504040204" pitchFamily="34" charset="-128"/>
              <a:ea typeface="Meiryo" panose="020B0604030504040204" pitchFamily="34" charset="-128"/>
            </a:endParaRPr>
          </a:p>
        </p:txBody>
      </p:sp>
      <p:sp>
        <p:nvSpPr>
          <p:cNvPr id="2" name="TextBox 1">
            <a:extLst>
              <a:ext uri="{FF2B5EF4-FFF2-40B4-BE49-F238E27FC236}">
                <a16:creationId xmlns:a16="http://schemas.microsoft.com/office/drawing/2014/main" id="{676F1E04-E107-E890-4AFD-923C473C147F}"/>
              </a:ext>
            </a:extLst>
          </p:cNvPr>
          <p:cNvSpPr txBox="1"/>
          <p:nvPr/>
        </p:nvSpPr>
        <p:spPr>
          <a:xfrm>
            <a:off x="5564136" y="4422543"/>
            <a:ext cx="5574482" cy="900246"/>
          </a:xfrm>
          <a:prstGeom prst="rect">
            <a:avLst/>
          </a:prstGeom>
          <a:noFill/>
          <a:ln>
            <a:solidFill>
              <a:srgbClr val="0B327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ja-JP" altLang="en-US" sz="1200">
                <a:latin typeface="メイリオ"/>
                <a:ea typeface="メイリオ"/>
                <a:cs typeface="+mn-lt"/>
              </a:rPr>
              <a:t>背景の画像や色の彩度を適切にコントロールし、前面のテキストとの明度差を明確に保っています。この視認性の高さが、企業の透明性や情報の正確性を担保するデザイン要素として機能しています。</a:t>
            </a:r>
            <a:endParaRPr lang="en-US">
              <a:latin typeface="メイリオ"/>
              <a:ea typeface="メイリオ"/>
            </a:endParaRPr>
          </a:p>
        </p:txBody>
      </p:sp>
      <p:sp>
        <p:nvSpPr>
          <p:cNvPr id="5" name="TextBox 4">
            <a:extLst>
              <a:ext uri="{FF2B5EF4-FFF2-40B4-BE49-F238E27FC236}">
                <a16:creationId xmlns:a16="http://schemas.microsoft.com/office/drawing/2014/main" id="{290F3C5B-CE06-CBE7-163F-4C74B41A447F}"/>
              </a:ext>
            </a:extLst>
          </p:cNvPr>
          <p:cNvSpPr txBox="1"/>
          <p:nvPr/>
        </p:nvSpPr>
        <p:spPr>
          <a:xfrm>
            <a:off x="5564136" y="3098579"/>
            <a:ext cx="5574483" cy="900246"/>
          </a:xfrm>
          <a:prstGeom prst="rect">
            <a:avLst/>
          </a:prstGeom>
          <a:noFill/>
          <a:ln>
            <a:solidFill>
              <a:srgbClr val="0B327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ja-JP" altLang="en-US" sz="1200">
                <a:latin typeface="メイリオ"/>
                <a:ea typeface="メイリオ"/>
              </a:rPr>
              <a:t>要素間に十分なスペースを確保することで、一つひとつのコンテンツを視覚的に独立させています。これにより、ユーザーの視線が特定の情報に集中しやすくなり、情報過多による認知負荷を低減させています。</a:t>
            </a:r>
            <a:endParaRPr lang="en-US">
              <a:latin typeface="メイリオ"/>
              <a:ea typeface="メイリオ"/>
              <a:cs typeface="Calibri"/>
            </a:endParaRPr>
          </a:p>
        </p:txBody>
      </p:sp>
      <p:sp>
        <p:nvSpPr>
          <p:cNvPr id="8" name="TextBox 7">
            <a:extLst>
              <a:ext uri="{FF2B5EF4-FFF2-40B4-BE49-F238E27FC236}">
                <a16:creationId xmlns:a16="http://schemas.microsoft.com/office/drawing/2014/main" id="{7420A0FE-69C3-A2B4-40A7-7C4C9E91B2F2}"/>
              </a:ext>
            </a:extLst>
          </p:cNvPr>
          <p:cNvSpPr txBox="1"/>
          <p:nvPr/>
        </p:nvSpPr>
        <p:spPr>
          <a:xfrm>
            <a:off x="5564136" y="2013557"/>
            <a:ext cx="4183179" cy="52322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400" b="1">
                <a:latin typeface="メイリオ"/>
                <a:ea typeface="メイリオ"/>
              </a:rPr>
              <a:t>キリンホールディングス</a:t>
            </a:r>
          </a:p>
          <a:p>
            <a:endParaRPr lang="ja-JP" altLang="en-US" sz="1400" b="1" err="1">
              <a:latin typeface="メイリオ"/>
              <a:ea typeface="メイリオ"/>
            </a:endParaRPr>
          </a:p>
        </p:txBody>
      </p:sp>
      <p:sp>
        <p:nvSpPr>
          <p:cNvPr id="9" name="TextBox 8">
            <a:extLst>
              <a:ext uri="{FF2B5EF4-FFF2-40B4-BE49-F238E27FC236}">
                <a16:creationId xmlns:a16="http://schemas.microsoft.com/office/drawing/2014/main" id="{BE13D688-20E0-D1D5-B3A0-28F8F7949214}"/>
              </a:ext>
            </a:extLst>
          </p:cNvPr>
          <p:cNvSpPr txBox="1"/>
          <p:nvPr/>
        </p:nvSpPr>
        <p:spPr>
          <a:xfrm>
            <a:off x="5564136" y="2347900"/>
            <a:ext cx="584596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メイリオ"/>
                <a:ea typeface="メイリオ"/>
              </a:rPr>
              <a:t>https://</a:t>
            </a:r>
            <a:r>
              <a:rPr lang="en-US" sz="1400" err="1">
                <a:latin typeface="メイリオ"/>
                <a:ea typeface="メイリオ"/>
              </a:rPr>
              <a:t>www.kirinholdings.com</a:t>
            </a:r>
            <a:r>
              <a:rPr lang="en-US" sz="1400">
                <a:latin typeface="メイリオ"/>
                <a:ea typeface="メイリオ"/>
              </a:rPr>
              <a:t>/</a:t>
            </a:r>
            <a:r>
              <a:rPr lang="en-US" sz="1400" err="1">
                <a:latin typeface="メイリオ"/>
                <a:ea typeface="メイリオ"/>
              </a:rPr>
              <a:t>jp</a:t>
            </a:r>
            <a:r>
              <a:rPr lang="en-US" sz="1400">
                <a:latin typeface="メイリオ"/>
                <a:ea typeface="メイリオ"/>
              </a:rPr>
              <a:t>/</a:t>
            </a:r>
          </a:p>
        </p:txBody>
      </p:sp>
      <p:pic>
        <p:nvPicPr>
          <p:cNvPr id="7" name="図 6" descr="グラフィカル ユーザー インターフェイス&#10;&#10;AI 生成コンテンツは誤りを含む可能性があります。">
            <a:extLst>
              <a:ext uri="{FF2B5EF4-FFF2-40B4-BE49-F238E27FC236}">
                <a16:creationId xmlns:a16="http://schemas.microsoft.com/office/drawing/2014/main" id="{D49EF45C-15F2-EBEC-73FD-CFFA0204E8BE}"/>
              </a:ext>
            </a:extLst>
          </p:cNvPr>
          <p:cNvPicPr>
            <a:picLocks noChangeAspect="1"/>
          </p:cNvPicPr>
          <p:nvPr/>
        </p:nvPicPr>
        <p:blipFill>
          <a:blip r:embed="rId2"/>
          <a:srcRect b="78145"/>
          <a:stretch>
            <a:fillRect/>
          </a:stretch>
        </p:blipFill>
        <p:spPr>
          <a:xfrm>
            <a:off x="1053380" y="1948272"/>
            <a:ext cx="4320000" cy="4544603"/>
          </a:xfrm>
          <a:prstGeom prst="rect">
            <a:avLst/>
          </a:prstGeom>
          <a:ln>
            <a:solidFill>
              <a:schemeClr val="bg2"/>
            </a:solidFill>
          </a:ln>
        </p:spPr>
      </p:pic>
      <p:sp>
        <p:nvSpPr>
          <p:cNvPr id="17" name="角丸四角形 16">
            <a:extLst>
              <a:ext uri="{FF2B5EF4-FFF2-40B4-BE49-F238E27FC236}">
                <a16:creationId xmlns:a16="http://schemas.microsoft.com/office/drawing/2014/main" id="{CDBAFFEF-4D9D-56BF-F824-B45B9FE35167}"/>
              </a:ext>
            </a:extLst>
          </p:cNvPr>
          <p:cNvSpPr/>
          <p:nvPr/>
        </p:nvSpPr>
        <p:spPr>
          <a:xfrm>
            <a:off x="5564136" y="2785152"/>
            <a:ext cx="2497022" cy="307777"/>
          </a:xfrm>
          <a:prstGeom prst="roundRect">
            <a:avLst>
              <a:gd name="adj" fmla="val 1026"/>
            </a:avLst>
          </a:prstGeom>
          <a:solidFill>
            <a:srgbClr val="0B3274"/>
          </a:solidFill>
          <a:ln>
            <a:solidFill>
              <a:srgbClr val="0B3274"/>
            </a:solidFill>
          </a:ln>
        </p:spPr>
        <p:style>
          <a:lnRef idx="2">
            <a:schemeClr val="accent1">
              <a:shade val="15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150000"/>
              </a:lnSpc>
            </a:pPr>
            <a:r>
              <a:rPr lang="ja-JP" altLang="en-US" sz="1400">
                <a:solidFill>
                  <a:schemeClr val="bg1"/>
                </a:solidFill>
                <a:latin typeface="メイリオ"/>
                <a:ea typeface="メイリオ"/>
                <a:cs typeface="+mn-lt"/>
              </a:rPr>
              <a:t>参考のポイント</a:t>
            </a:r>
          </a:p>
        </p:txBody>
      </p:sp>
      <p:sp>
        <p:nvSpPr>
          <p:cNvPr id="20" name="角丸四角形 19">
            <a:extLst>
              <a:ext uri="{FF2B5EF4-FFF2-40B4-BE49-F238E27FC236}">
                <a16:creationId xmlns:a16="http://schemas.microsoft.com/office/drawing/2014/main" id="{C51E22EE-CEED-BEA7-24D2-45FAC47EA1DC}"/>
              </a:ext>
            </a:extLst>
          </p:cNvPr>
          <p:cNvSpPr/>
          <p:nvPr/>
        </p:nvSpPr>
        <p:spPr>
          <a:xfrm>
            <a:off x="5564136" y="4112610"/>
            <a:ext cx="2497022" cy="307777"/>
          </a:xfrm>
          <a:prstGeom prst="roundRect">
            <a:avLst>
              <a:gd name="adj" fmla="val 1026"/>
            </a:avLst>
          </a:prstGeom>
          <a:solidFill>
            <a:srgbClr val="0B3274"/>
          </a:solidFill>
          <a:ln>
            <a:solidFill>
              <a:srgbClr val="0B3274"/>
            </a:solidFill>
          </a:ln>
        </p:spPr>
        <p:style>
          <a:lnRef idx="2">
            <a:schemeClr val="accent1">
              <a:shade val="15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150000"/>
              </a:lnSpc>
            </a:pPr>
            <a:r>
              <a:rPr lang="ja-JP" altLang="en-US" sz="1400">
                <a:solidFill>
                  <a:schemeClr val="bg1"/>
                </a:solidFill>
                <a:latin typeface="メイリオ"/>
                <a:ea typeface="メイリオ"/>
                <a:cs typeface="+mn-lt"/>
              </a:rPr>
              <a:t>参考のポイント</a:t>
            </a:r>
          </a:p>
        </p:txBody>
      </p:sp>
    </p:spTree>
    <p:extLst>
      <p:ext uri="{BB962C8B-B14F-4D97-AF65-F5344CB8AC3E}">
        <p14:creationId xmlns:p14="http://schemas.microsoft.com/office/powerpoint/2010/main" val="3228221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3829B6-2B1B-48E8-E9F7-E824A7B15816}"/>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BD62B658-0711-0B69-C710-EE802771E8A2}"/>
              </a:ext>
            </a:extLst>
          </p:cNvPr>
          <p:cNvSpPr txBox="1"/>
          <p:nvPr/>
        </p:nvSpPr>
        <p:spPr>
          <a:xfrm>
            <a:off x="1053382" y="845112"/>
            <a:ext cx="4690387" cy="377026"/>
          </a:xfrm>
          <a:prstGeom prst="rect">
            <a:avLst/>
          </a:prstGeom>
          <a:noFill/>
        </p:spPr>
        <p:txBody>
          <a:bodyPr wrap="none" lIns="0" tIns="0" rIns="0" bIns="0" rtlCol="0" anchor="t" anchorCtr="0">
            <a:spAutoFit/>
          </a:bodyPr>
          <a:lstStyle/>
          <a:p>
            <a:pPr>
              <a:lnSpc>
                <a:spcPct val="130000"/>
              </a:lnSpc>
              <a:spcBef>
                <a:spcPts val="100"/>
              </a:spcBef>
            </a:pPr>
            <a:r>
              <a:rPr lang="ja-JP" altLang="en-US" sz="2000" b="1">
                <a:solidFill>
                  <a:srgbClr val="0B3274"/>
                </a:solidFill>
                <a:latin typeface="メイリオ"/>
                <a:ea typeface="メイリオ"/>
                <a:cs typeface="+mn-lt"/>
              </a:rPr>
              <a:t>②ブランドイメージを高める</a:t>
            </a:r>
            <a:r>
              <a:rPr lang="en" altLang="ja-JP" sz="2000" b="1">
                <a:solidFill>
                  <a:srgbClr val="0B3274"/>
                </a:solidFill>
                <a:latin typeface="メイリオ"/>
                <a:ea typeface="メイリオ"/>
                <a:cs typeface="+mn-lt"/>
              </a:rPr>
              <a:t>UI</a:t>
            </a:r>
            <a:r>
              <a:rPr lang="ja-JP" altLang="en-US" sz="2000" b="1">
                <a:solidFill>
                  <a:srgbClr val="0B3274"/>
                </a:solidFill>
                <a:latin typeface="メイリオ"/>
                <a:ea typeface="メイリオ"/>
                <a:cs typeface="+mn-lt"/>
              </a:rPr>
              <a:t>デザイン</a:t>
            </a:r>
          </a:p>
        </p:txBody>
      </p:sp>
      <p:sp>
        <p:nvSpPr>
          <p:cNvPr id="6" name="スライド番号プレースホルダー 5">
            <a:extLst>
              <a:ext uri="{FF2B5EF4-FFF2-40B4-BE49-F238E27FC236}">
                <a16:creationId xmlns:a16="http://schemas.microsoft.com/office/drawing/2014/main" id="{6C0A77FC-5170-47C1-271C-214434B1D450}"/>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13</a:t>
            </a:fld>
            <a:endParaRPr lang="ja-JP" altLang="en-US"/>
          </a:p>
        </p:txBody>
      </p:sp>
      <p:sp>
        <p:nvSpPr>
          <p:cNvPr id="4" name="角丸四角形 3">
            <a:extLst>
              <a:ext uri="{FF2B5EF4-FFF2-40B4-BE49-F238E27FC236}">
                <a16:creationId xmlns:a16="http://schemas.microsoft.com/office/drawing/2014/main" id="{746BF27A-91D8-9429-9072-C78684414115}"/>
              </a:ext>
            </a:extLst>
          </p:cNvPr>
          <p:cNvSpPr/>
          <p:nvPr/>
        </p:nvSpPr>
        <p:spPr>
          <a:xfrm>
            <a:off x="824946" y="1390654"/>
            <a:ext cx="10346637" cy="514344"/>
          </a:xfrm>
          <a:prstGeom prst="roundRect">
            <a:avLst>
              <a:gd name="adj" fmla="val 1026"/>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44000" tIns="108000" rIns="180000" bIns="108000" rtlCol="0" anchor="t">
            <a:spAutoFit/>
          </a:bodyPr>
          <a:lstStyle/>
          <a:p>
            <a:pPr>
              <a:lnSpc>
                <a:spcPct val="150000"/>
              </a:lnSpc>
            </a:pPr>
            <a:r>
              <a:rPr lang="en-US" altLang="ja-JP" sz="1400" b="1">
                <a:solidFill>
                  <a:srgbClr val="1A1A1A"/>
                </a:solidFill>
                <a:latin typeface="Meiryo"/>
                <a:ea typeface="Meiryo"/>
              </a:rPr>
              <a:t>TOP</a:t>
            </a:r>
            <a:r>
              <a:rPr lang="ja-JP" altLang="en-US" sz="1400" b="1">
                <a:solidFill>
                  <a:srgbClr val="1A1A1A"/>
                </a:solidFill>
                <a:latin typeface="Meiryo"/>
                <a:ea typeface="Meiryo"/>
              </a:rPr>
              <a:t>ページ参考イメージ</a:t>
            </a:r>
          </a:p>
        </p:txBody>
      </p:sp>
      <p:sp>
        <p:nvSpPr>
          <p:cNvPr id="15" name="テキスト ボックス 14">
            <a:extLst>
              <a:ext uri="{FF2B5EF4-FFF2-40B4-BE49-F238E27FC236}">
                <a16:creationId xmlns:a16="http://schemas.microsoft.com/office/drawing/2014/main" id="{D67E15C5-1CBD-B487-01DA-2095922271D2}"/>
              </a:ext>
            </a:extLst>
          </p:cNvPr>
          <p:cNvSpPr txBox="1"/>
          <p:nvPr/>
        </p:nvSpPr>
        <p:spPr>
          <a:xfrm>
            <a:off x="539557" y="146078"/>
            <a:ext cx="2080698" cy="263918"/>
          </a:xfrm>
          <a:prstGeom prst="rect">
            <a:avLst/>
          </a:prstGeom>
          <a:noFill/>
        </p:spPr>
        <p:txBody>
          <a:bodyPr wrap="none" lIns="0" tIns="0" rIns="0" bIns="0" rtlCol="0" anchor="t">
            <a:spAutoFit/>
          </a:bodyPr>
          <a:lstStyle/>
          <a:p>
            <a:pPr>
              <a:lnSpc>
                <a:spcPct val="130000"/>
              </a:lnSpc>
              <a:tabLst>
                <a:tab pos="540000" algn="l"/>
              </a:tabLst>
            </a:pPr>
            <a:r>
              <a:rPr lang="en-US" altLang="ja-JP" sz="1400">
                <a:solidFill>
                  <a:schemeClr val="bg1"/>
                </a:solidFill>
                <a:latin typeface="Meiryo" panose="020B0604030504040204" pitchFamily="34" charset="-128"/>
                <a:ea typeface="Meiryo" panose="020B0604030504040204" pitchFamily="34" charset="-128"/>
                <a:cs typeface="+mn-lt"/>
              </a:rPr>
              <a:t>03</a:t>
            </a:r>
            <a:r>
              <a:rPr lang="ja-JP" altLang="en-US" sz="1400">
                <a:solidFill>
                  <a:schemeClr val="bg1"/>
                </a:solidFill>
                <a:latin typeface="Meiryo" panose="020B0604030504040204" pitchFamily="34" charset="-128"/>
                <a:ea typeface="Meiryo" panose="020B0604030504040204" pitchFamily="34" charset="-128"/>
                <a:cs typeface="+mn-lt"/>
              </a:rPr>
              <a:t>　改善提案と実行内容</a:t>
            </a:r>
            <a:r>
              <a:rPr lang="ja-JP" sz="1400">
                <a:solidFill>
                  <a:schemeClr val="bg1"/>
                </a:solidFill>
                <a:latin typeface="Meiryo" panose="020B0604030504040204" pitchFamily="34" charset="-128"/>
                <a:ea typeface="Meiryo" panose="020B0604030504040204" pitchFamily="34" charset="-128"/>
                <a:cs typeface="+mn-lt"/>
              </a:rPr>
              <a:t> </a:t>
            </a:r>
            <a:endParaRPr lang="en-US" altLang="ja-JP">
              <a:latin typeface="Meiryo" panose="020B0604030504040204" pitchFamily="34" charset="-128"/>
              <a:ea typeface="Meiryo" panose="020B0604030504040204" pitchFamily="34" charset="-128"/>
            </a:endParaRPr>
          </a:p>
        </p:txBody>
      </p:sp>
      <p:sp>
        <p:nvSpPr>
          <p:cNvPr id="2" name="TextBox 1">
            <a:extLst>
              <a:ext uri="{FF2B5EF4-FFF2-40B4-BE49-F238E27FC236}">
                <a16:creationId xmlns:a16="http://schemas.microsoft.com/office/drawing/2014/main" id="{BD899BFC-D43B-7B5F-10AF-8603022950FD}"/>
              </a:ext>
            </a:extLst>
          </p:cNvPr>
          <p:cNvSpPr txBox="1"/>
          <p:nvPr/>
        </p:nvSpPr>
        <p:spPr>
          <a:xfrm>
            <a:off x="5564137" y="4707400"/>
            <a:ext cx="5574482" cy="1177245"/>
          </a:xfrm>
          <a:prstGeom prst="rect">
            <a:avLst/>
          </a:prstGeom>
          <a:noFill/>
          <a:ln>
            <a:solidFill>
              <a:srgbClr val="0B327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ja-JP" altLang="en-US" sz="1200">
                <a:latin typeface="メイリオ"/>
                <a:ea typeface="メイリオ"/>
                <a:cs typeface="+mn-lt"/>
              </a:rPr>
              <a:t>使用する色数を厳選し、青系統の色の役割を「アクセント」や「誘導」に限定しています。背景の白を基調としながら、特定の領域にのみ色を配置することで、情報の区切りを論理的に示し、過密感を防ぎつつ視覚的な秩序を維持しています。</a:t>
            </a:r>
            <a:endParaRPr lang="en-US">
              <a:latin typeface="メイリオ"/>
              <a:ea typeface="メイリオ"/>
            </a:endParaRPr>
          </a:p>
        </p:txBody>
      </p:sp>
      <p:sp>
        <p:nvSpPr>
          <p:cNvPr id="5" name="TextBox 4">
            <a:extLst>
              <a:ext uri="{FF2B5EF4-FFF2-40B4-BE49-F238E27FC236}">
                <a16:creationId xmlns:a16="http://schemas.microsoft.com/office/drawing/2014/main" id="{87FA584F-3E17-CAA0-6553-14452380AFB4}"/>
              </a:ext>
            </a:extLst>
          </p:cNvPr>
          <p:cNvSpPr txBox="1"/>
          <p:nvPr/>
        </p:nvSpPr>
        <p:spPr>
          <a:xfrm>
            <a:off x="5564136" y="3090195"/>
            <a:ext cx="5574483" cy="1177245"/>
          </a:xfrm>
          <a:prstGeom prst="rect">
            <a:avLst/>
          </a:prstGeom>
          <a:noFill/>
          <a:ln>
            <a:solidFill>
              <a:srgbClr val="0B327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200" err="1">
                <a:latin typeface="メイリオ"/>
                <a:ea typeface="メイリオ"/>
              </a:rPr>
              <a:t>フォントのサイズ、太さ</a:t>
            </a:r>
            <a:r>
              <a:rPr lang="en-US" sz="1200">
                <a:latin typeface="メイリオ"/>
                <a:ea typeface="メイリオ"/>
              </a:rPr>
              <a:t>、</a:t>
            </a:r>
            <a:r>
              <a:rPr lang="ja-JP" altLang="en-US" sz="1200">
                <a:latin typeface="メイリオ"/>
                <a:ea typeface="メイリオ"/>
              </a:rPr>
              <a:t>行間のデザインルールが守られており</a:t>
            </a:r>
            <a:r>
              <a:rPr lang="en-US" sz="1200">
                <a:latin typeface="メイリオ"/>
                <a:ea typeface="メイリオ"/>
              </a:rPr>
              <a:t>、</a:t>
            </a:r>
            <a:r>
              <a:rPr lang="en-US" sz="1200" err="1">
                <a:latin typeface="メイリオ"/>
                <a:ea typeface="メイリオ"/>
              </a:rPr>
              <a:t>文字そのものが美しいデザインとして成立しています</a:t>
            </a:r>
            <a:r>
              <a:rPr lang="en-US" sz="1200">
                <a:latin typeface="メイリオ"/>
                <a:ea typeface="メイリオ"/>
              </a:rPr>
              <a:t>。</a:t>
            </a:r>
            <a:r>
              <a:rPr lang="ja-JP" altLang="en-US" sz="1200">
                <a:latin typeface="メイリオ"/>
                <a:ea typeface="メイリオ"/>
              </a:rPr>
              <a:t>字間のスペースが一定に保たれているため、高密度のテキスト情報であっても圧迫感を与えず、知的な信頼感を醸成しています。</a:t>
            </a:r>
            <a:endParaRPr lang="en-US">
              <a:latin typeface="メイリオ"/>
              <a:ea typeface="メイリオ"/>
              <a:cs typeface="Calibri"/>
            </a:endParaRPr>
          </a:p>
        </p:txBody>
      </p:sp>
      <p:sp>
        <p:nvSpPr>
          <p:cNvPr id="8" name="TextBox 7">
            <a:extLst>
              <a:ext uri="{FF2B5EF4-FFF2-40B4-BE49-F238E27FC236}">
                <a16:creationId xmlns:a16="http://schemas.microsoft.com/office/drawing/2014/main" id="{5DF366F3-94A5-61C0-0FD0-0DB9A92A7294}"/>
              </a:ext>
            </a:extLst>
          </p:cNvPr>
          <p:cNvSpPr txBox="1"/>
          <p:nvPr/>
        </p:nvSpPr>
        <p:spPr>
          <a:xfrm>
            <a:off x="5564136" y="2013557"/>
            <a:ext cx="2071687" cy="30777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err="1">
                <a:latin typeface="メイリオ"/>
                <a:ea typeface="メイリオ"/>
              </a:rPr>
              <a:t>三菱ケミカルグループ</a:t>
            </a:r>
            <a:endParaRPr lang="en-US" sz="1400" b="1">
              <a:latin typeface="メイリオ"/>
              <a:ea typeface="メイリオ"/>
              <a:cs typeface="Calibri"/>
            </a:endParaRPr>
          </a:p>
        </p:txBody>
      </p:sp>
      <p:sp>
        <p:nvSpPr>
          <p:cNvPr id="9" name="TextBox 8">
            <a:extLst>
              <a:ext uri="{FF2B5EF4-FFF2-40B4-BE49-F238E27FC236}">
                <a16:creationId xmlns:a16="http://schemas.microsoft.com/office/drawing/2014/main" id="{591E8164-447A-2757-09DC-24AA28162C1D}"/>
              </a:ext>
            </a:extLst>
          </p:cNvPr>
          <p:cNvSpPr txBox="1"/>
          <p:nvPr/>
        </p:nvSpPr>
        <p:spPr>
          <a:xfrm>
            <a:off x="5564136" y="2347900"/>
            <a:ext cx="584596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メイリオ"/>
                <a:ea typeface="メイリオ"/>
              </a:rPr>
              <a:t>https://</a:t>
            </a:r>
            <a:r>
              <a:rPr lang="en-US" sz="1400" err="1">
                <a:latin typeface="メイリオ"/>
                <a:ea typeface="メイリオ"/>
              </a:rPr>
              <a:t>www.mcgc.com</a:t>
            </a:r>
            <a:r>
              <a:rPr lang="en-US" sz="1400">
                <a:latin typeface="メイリオ"/>
                <a:ea typeface="メイリオ"/>
              </a:rPr>
              <a:t>/</a:t>
            </a:r>
            <a:r>
              <a:rPr lang="en-US" sz="1400" err="1">
                <a:latin typeface="メイリオ"/>
                <a:ea typeface="メイリオ"/>
              </a:rPr>
              <a:t>index.html</a:t>
            </a:r>
            <a:endParaRPr lang="en-US" sz="1400">
              <a:latin typeface="メイリオ"/>
              <a:ea typeface="メイリオ"/>
              <a:cs typeface="Calibri"/>
            </a:endParaRPr>
          </a:p>
        </p:txBody>
      </p:sp>
      <p:pic>
        <p:nvPicPr>
          <p:cNvPr id="16" name="図 15" descr="グラフィカル ユーザー インターフェイス, アプリケーション, Web サイト&#10;&#10;AI 生成コンテンツは誤りを含む可能性があります。">
            <a:extLst>
              <a:ext uri="{FF2B5EF4-FFF2-40B4-BE49-F238E27FC236}">
                <a16:creationId xmlns:a16="http://schemas.microsoft.com/office/drawing/2014/main" id="{B11E83CA-2BFB-2950-DD87-6821411D5BE1}"/>
              </a:ext>
            </a:extLst>
          </p:cNvPr>
          <p:cNvPicPr>
            <a:picLocks noChangeAspect="1"/>
          </p:cNvPicPr>
          <p:nvPr/>
        </p:nvPicPr>
        <p:blipFill>
          <a:blip r:embed="rId2"/>
          <a:srcRect b="81941"/>
          <a:stretch>
            <a:fillRect/>
          </a:stretch>
        </p:blipFill>
        <p:spPr>
          <a:xfrm>
            <a:off x="1053381" y="1948272"/>
            <a:ext cx="4320000" cy="4348834"/>
          </a:xfrm>
          <a:prstGeom prst="rect">
            <a:avLst/>
          </a:prstGeom>
          <a:ln>
            <a:solidFill>
              <a:schemeClr val="bg2"/>
            </a:solidFill>
          </a:ln>
        </p:spPr>
      </p:pic>
      <p:sp>
        <p:nvSpPr>
          <p:cNvPr id="7" name="角丸四角形 6">
            <a:extLst>
              <a:ext uri="{FF2B5EF4-FFF2-40B4-BE49-F238E27FC236}">
                <a16:creationId xmlns:a16="http://schemas.microsoft.com/office/drawing/2014/main" id="{69EADB60-3855-4F12-CC10-0ADD564B4430}"/>
              </a:ext>
            </a:extLst>
          </p:cNvPr>
          <p:cNvSpPr/>
          <p:nvPr/>
        </p:nvSpPr>
        <p:spPr>
          <a:xfrm>
            <a:off x="5564136" y="2785152"/>
            <a:ext cx="2497022" cy="307777"/>
          </a:xfrm>
          <a:prstGeom prst="roundRect">
            <a:avLst>
              <a:gd name="adj" fmla="val 1026"/>
            </a:avLst>
          </a:prstGeom>
          <a:solidFill>
            <a:srgbClr val="0B3274"/>
          </a:solidFill>
          <a:ln>
            <a:solidFill>
              <a:srgbClr val="0B3274"/>
            </a:solidFill>
          </a:ln>
        </p:spPr>
        <p:style>
          <a:lnRef idx="2">
            <a:schemeClr val="accent1">
              <a:shade val="15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150000"/>
              </a:lnSpc>
            </a:pPr>
            <a:r>
              <a:rPr lang="ja-JP" altLang="en-US" sz="1400">
                <a:solidFill>
                  <a:schemeClr val="bg1"/>
                </a:solidFill>
                <a:latin typeface="メイリオ"/>
                <a:ea typeface="メイリオ"/>
                <a:cs typeface="+mn-lt"/>
              </a:rPr>
              <a:t>参考のポイント</a:t>
            </a:r>
          </a:p>
        </p:txBody>
      </p:sp>
      <p:sp>
        <p:nvSpPr>
          <p:cNvPr id="10" name="角丸四角形 9">
            <a:extLst>
              <a:ext uri="{FF2B5EF4-FFF2-40B4-BE49-F238E27FC236}">
                <a16:creationId xmlns:a16="http://schemas.microsoft.com/office/drawing/2014/main" id="{0CD9A83D-F35D-1BDC-B987-674E73CEB449}"/>
              </a:ext>
            </a:extLst>
          </p:cNvPr>
          <p:cNvSpPr/>
          <p:nvPr/>
        </p:nvSpPr>
        <p:spPr>
          <a:xfrm>
            <a:off x="5564136" y="4389340"/>
            <a:ext cx="2497022" cy="307777"/>
          </a:xfrm>
          <a:prstGeom prst="roundRect">
            <a:avLst>
              <a:gd name="adj" fmla="val 1026"/>
            </a:avLst>
          </a:prstGeom>
          <a:solidFill>
            <a:srgbClr val="0B3274"/>
          </a:solidFill>
          <a:ln>
            <a:solidFill>
              <a:srgbClr val="0B3274"/>
            </a:solidFill>
          </a:ln>
        </p:spPr>
        <p:style>
          <a:lnRef idx="2">
            <a:schemeClr val="accent1">
              <a:shade val="15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150000"/>
              </a:lnSpc>
            </a:pPr>
            <a:r>
              <a:rPr lang="ja-JP" altLang="en-US" sz="1400">
                <a:solidFill>
                  <a:schemeClr val="bg1"/>
                </a:solidFill>
                <a:latin typeface="メイリオ"/>
                <a:ea typeface="メイリオ"/>
                <a:cs typeface="+mn-lt"/>
              </a:rPr>
              <a:t>参考のポイント</a:t>
            </a:r>
          </a:p>
        </p:txBody>
      </p:sp>
    </p:spTree>
    <p:extLst>
      <p:ext uri="{BB962C8B-B14F-4D97-AF65-F5344CB8AC3E}">
        <p14:creationId xmlns:p14="http://schemas.microsoft.com/office/powerpoint/2010/main" val="3921240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FC838-4808-9CA6-A73A-A6C0CF71619C}"/>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9CDE4F0C-847B-0FAE-08A8-ECD773C30CF8}"/>
              </a:ext>
            </a:extLst>
          </p:cNvPr>
          <p:cNvSpPr txBox="1"/>
          <p:nvPr/>
        </p:nvSpPr>
        <p:spPr>
          <a:xfrm>
            <a:off x="1053382" y="845112"/>
            <a:ext cx="5899051" cy="377026"/>
          </a:xfrm>
          <a:prstGeom prst="rect">
            <a:avLst/>
          </a:prstGeom>
          <a:noFill/>
        </p:spPr>
        <p:txBody>
          <a:bodyPr wrap="none" lIns="0" tIns="0" rIns="0" bIns="0" rtlCol="0" anchor="t" anchorCtr="0">
            <a:spAutoFit/>
          </a:bodyPr>
          <a:lstStyle/>
          <a:p>
            <a:pPr>
              <a:lnSpc>
                <a:spcPct val="130000"/>
              </a:lnSpc>
              <a:spcBef>
                <a:spcPts val="100"/>
              </a:spcBef>
            </a:pPr>
            <a:r>
              <a:rPr lang="ja-JP" altLang="en-US" sz="2000" b="1">
                <a:solidFill>
                  <a:srgbClr val="0B3274"/>
                </a:solidFill>
                <a:latin typeface="メイリオ"/>
                <a:ea typeface="メイリオ"/>
                <a:cs typeface="+mn-lt"/>
              </a:rPr>
              <a:t>③リニューアルを平準化した継続的な改善サイクル</a:t>
            </a:r>
            <a:endParaRPr lang="en-US"/>
          </a:p>
        </p:txBody>
      </p:sp>
      <p:sp>
        <p:nvSpPr>
          <p:cNvPr id="6" name="スライド番号プレースホルダー 5">
            <a:extLst>
              <a:ext uri="{FF2B5EF4-FFF2-40B4-BE49-F238E27FC236}">
                <a16:creationId xmlns:a16="http://schemas.microsoft.com/office/drawing/2014/main" id="{A7C22DAB-3B33-D92F-684F-D1B0E6FB8BB5}"/>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14</a:t>
            </a:fld>
            <a:endParaRPr lang="ja-JP" altLang="en-US"/>
          </a:p>
        </p:txBody>
      </p:sp>
      <p:sp>
        <p:nvSpPr>
          <p:cNvPr id="4" name="角丸四角形 3">
            <a:extLst>
              <a:ext uri="{FF2B5EF4-FFF2-40B4-BE49-F238E27FC236}">
                <a16:creationId xmlns:a16="http://schemas.microsoft.com/office/drawing/2014/main" id="{F0FB26D4-62FA-7E19-0A1C-050B391641AE}"/>
              </a:ext>
            </a:extLst>
          </p:cNvPr>
          <p:cNvSpPr/>
          <p:nvPr/>
        </p:nvSpPr>
        <p:spPr>
          <a:xfrm>
            <a:off x="824946" y="1450185"/>
            <a:ext cx="10346637" cy="837510"/>
          </a:xfrm>
          <a:prstGeom prst="roundRect">
            <a:avLst>
              <a:gd name="adj" fmla="val 1026"/>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44000" tIns="108000" rIns="180000" bIns="108000" rtlCol="0" anchor="t">
            <a:spAutoFit/>
          </a:bodyPr>
          <a:lstStyle/>
          <a:p>
            <a:pPr>
              <a:lnSpc>
                <a:spcPct val="150000"/>
              </a:lnSpc>
            </a:pPr>
            <a:r>
              <a:rPr lang="ja-JP" altLang="en-US" sz="1400">
                <a:solidFill>
                  <a:srgbClr val="1A1A1A"/>
                </a:solidFill>
                <a:latin typeface="Meiryo"/>
                <a:ea typeface="Meiryo"/>
              </a:rPr>
              <a:t>従来の「大規模改修」ではなく、「継続的な価値提供」を目指す貴社の意向に沿い、社内リソースの平準化と市場の変化に取り残されない運用体制を確立するためのご提案です。</a:t>
            </a:r>
          </a:p>
        </p:txBody>
      </p:sp>
      <p:sp>
        <p:nvSpPr>
          <p:cNvPr id="2" name="テキスト ボックス 1">
            <a:extLst>
              <a:ext uri="{FF2B5EF4-FFF2-40B4-BE49-F238E27FC236}">
                <a16:creationId xmlns:a16="http://schemas.microsoft.com/office/drawing/2014/main" id="{8AEC2EE9-9CEC-6D03-FE03-B19C55A66DBE}"/>
              </a:ext>
            </a:extLst>
          </p:cNvPr>
          <p:cNvSpPr txBox="1"/>
          <p:nvPr/>
        </p:nvSpPr>
        <p:spPr>
          <a:xfrm>
            <a:off x="539557" y="146078"/>
            <a:ext cx="2080698" cy="263918"/>
          </a:xfrm>
          <a:prstGeom prst="rect">
            <a:avLst/>
          </a:prstGeom>
          <a:noFill/>
        </p:spPr>
        <p:txBody>
          <a:bodyPr wrap="none" lIns="0" tIns="0" rIns="0" bIns="0" rtlCol="0" anchor="t">
            <a:spAutoFit/>
          </a:bodyPr>
          <a:lstStyle/>
          <a:p>
            <a:pPr>
              <a:lnSpc>
                <a:spcPct val="130000"/>
              </a:lnSpc>
              <a:tabLst>
                <a:tab pos="540000" algn="l"/>
              </a:tabLst>
            </a:pPr>
            <a:r>
              <a:rPr lang="en-US" altLang="ja-JP" sz="1400">
                <a:solidFill>
                  <a:schemeClr val="bg1"/>
                </a:solidFill>
                <a:latin typeface="Meiryo" panose="020B0604030504040204" pitchFamily="34" charset="-128"/>
                <a:ea typeface="Meiryo" panose="020B0604030504040204" pitchFamily="34" charset="-128"/>
                <a:cs typeface="+mn-lt"/>
              </a:rPr>
              <a:t>03</a:t>
            </a:r>
            <a:r>
              <a:rPr lang="ja-JP" altLang="en-US" sz="1400">
                <a:solidFill>
                  <a:schemeClr val="bg1"/>
                </a:solidFill>
                <a:latin typeface="Meiryo" panose="020B0604030504040204" pitchFamily="34" charset="-128"/>
                <a:ea typeface="Meiryo" panose="020B0604030504040204" pitchFamily="34" charset="-128"/>
                <a:cs typeface="+mn-lt"/>
              </a:rPr>
              <a:t>　改善提案と実行内容</a:t>
            </a:r>
            <a:r>
              <a:rPr lang="ja-JP" sz="1400">
                <a:solidFill>
                  <a:schemeClr val="bg1"/>
                </a:solidFill>
                <a:latin typeface="Meiryo" panose="020B0604030504040204" pitchFamily="34" charset="-128"/>
                <a:ea typeface="Meiryo" panose="020B0604030504040204" pitchFamily="34" charset="-128"/>
                <a:cs typeface="+mn-lt"/>
              </a:rPr>
              <a:t> </a:t>
            </a:r>
            <a:endParaRPr lang="en-US" altLang="ja-JP">
              <a:latin typeface="Meiryo" panose="020B0604030504040204" pitchFamily="34" charset="-128"/>
              <a:ea typeface="Meiryo" panose="020B0604030504040204" pitchFamily="34" charset="-128"/>
            </a:endParaRPr>
          </a:p>
        </p:txBody>
      </p:sp>
      <p:sp>
        <p:nvSpPr>
          <p:cNvPr id="9" name="角丸四角形 8">
            <a:extLst>
              <a:ext uri="{FF2B5EF4-FFF2-40B4-BE49-F238E27FC236}">
                <a16:creationId xmlns:a16="http://schemas.microsoft.com/office/drawing/2014/main" id="{9EFED464-1E28-D733-582C-042D0BFB577B}"/>
              </a:ext>
            </a:extLst>
          </p:cNvPr>
          <p:cNvSpPr/>
          <p:nvPr/>
        </p:nvSpPr>
        <p:spPr>
          <a:xfrm>
            <a:off x="2101895" y="3439264"/>
            <a:ext cx="3627783" cy="1196675"/>
          </a:xfrm>
          <a:prstGeom prst="roundRect">
            <a:avLst>
              <a:gd name="adj" fmla="val 1026"/>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44000" tIns="144000" rIns="144000" bIns="144000" rtlCol="0" anchor="ctr"/>
          <a:lstStyle/>
          <a:p>
            <a:pPr>
              <a:lnSpc>
                <a:spcPct val="150000"/>
              </a:lnSpc>
            </a:pPr>
            <a:r>
              <a:rPr lang="ja-JP" altLang="en-US" sz="1200">
                <a:solidFill>
                  <a:schemeClr val="tx1">
                    <a:lumMod val="85000"/>
                    <a:lumOff val="15000"/>
                  </a:schemeClr>
                </a:solidFill>
                <a:latin typeface="Meiryo" panose="020B0604030504040204" pitchFamily="34" charset="-128"/>
                <a:ea typeface="Meiryo" panose="020B0604030504040204" pitchFamily="34" charset="-128"/>
              </a:rPr>
              <a:t>数年単位の大規模刷新は、社内調整コストとリソースの一時的な過負荷を招きます。</a:t>
            </a:r>
          </a:p>
        </p:txBody>
      </p:sp>
      <p:sp>
        <p:nvSpPr>
          <p:cNvPr id="10" name="角丸四角形 9">
            <a:extLst>
              <a:ext uri="{FF2B5EF4-FFF2-40B4-BE49-F238E27FC236}">
                <a16:creationId xmlns:a16="http://schemas.microsoft.com/office/drawing/2014/main" id="{D20294FA-EE2B-3ACF-0AC2-A64C7D6F6411}"/>
              </a:ext>
            </a:extLst>
          </p:cNvPr>
          <p:cNvSpPr/>
          <p:nvPr/>
        </p:nvSpPr>
        <p:spPr>
          <a:xfrm>
            <a:off x="7687686" y="3439264"/>
            <a:ext cx="3601283" cy="1196675"/>
          </a:xfrm>
          <a:prstGeom prst="roundRect">
            <a:avLst>
              <a:gd name="adj" fmla="val 1026"/>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44000" tIns="144000" rIns="144000" bIns="144000" rtlCol="0" anchor="ctr"/>
          <a:lstStyle/>
          <a:p>
            <a:pPr>
              <a:lnSpc>
                <a:spcPct val="150000"/>
              </a:lnSpc>
            </a:pPr>
            <a:r>
              <a:rPr lang="ja-JP" altLang="en-US" sz="1200">
                <a:solidFill>
                  <a:schemeClr val="tx1">
                    <a:lumMod val="85000"/>
                    <a:lumOff val="15000"/>
                  </a:schemeClr>
                </a:solidFill>
                <a:latin typeface="Meiryo" panose="020B0604030504040204" pitchFamily="34" charset="-128"/>
                <a:ea typeface="Meiryo" panose="020B0604030504040204" pitchFamily="34" charset="-128"/>
              </a:rPr>
              <a:t>長期の固定運用は、状況の変化に対する柔軟性を損なう要因となります。</a:t>
            </a:r>
          </a:p>
        </p:txBody>
      </p:sp>
      <p:sp>
        <p:nvSpPr>
          <p:cNvPr id="13" name="円/楕円 12">
            <a:extLst>
              <a:ext uri="{FF2B5EF4-FFF2-40B4-BE49-F238E27FC236}">
                <a16:creationId xmlns:a16="http://schemas.microsoft.com/office/drawing/2014/main" id="{8DA0CF49-7924-8144-053C-0F0768E7A118}"/>
              </a:ext>
            </a:extLst>
          </p:cNvPr>
          <p:cNvSpPr/>
          <p:nvPr/>
        </p:nvSpPr>
        <p:spPr>
          <a:xfrm>
            <a:off x="1053382" y="3570406"/>
            <a:ext cx="963235" cy="963235"/>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0B3274"/>
                </a:solidFill>
                <a:latin typeface="メイリオ"/>
                <a:ea typeface="メイリオ"/>
                <a:cs typeface="+mn-lt"/>
              </a:rPr>
              <a:t>現状</a:t>
            </a:r>
            <a:endParaRPr kumimoji="1" lang="ja-JP" altLang="en-US"/>
          </a:p>
        </p:txBody>
      </p:sp>
      <p:grpSp>
        <p:nvGrpSpPr>
          <p:cNvPr id="14" name="グループ化 13">
            <a:extLst>
              <a:ext uri="{FF2B5EF4-FFF2-40B4-BE49-F238E27FC236}">
                <a16:creationId xmlns:a16="http://schemas.microsoft.com/office/drawing/2014/main" id="{EEB44570-DA49-D3C4-D361-AEBC07C42BB8}"/>
              </a:ext>
            </a:extLst>
          </p:cNvPr>
          <p:cNvGrpSpPr/>
          <p:nvPr/>
        </p:nvGrpSpPr>
        <p:grpSpPr>
          <a:xfrm>
            <a:off x="845542" y="2374337"/>
            <a:ext cx="4919154" cy="913258"/>
            <a:chOff x="845542" y="2374337"/>
            <a:chExt cx="4919154" cy="913258"/>
          </a:xfrm>
        </p:grpSpPr>
        <p:sp>
          <p:nvSpPr>
            <p:cNvPr id="15" name="角丸四角形 14">
              <a:extLst>
                <a:ext uri="{FF2B5EF4-FFF2-40B4-BE49-F238E27FC236}">
                  <a16:creationId xmlns:a16="http://schemas.microsoft.com/office/drawing/2014/main" id="{C4EB2455-8815-31C7-5E2D-A28CF181082B}"/>
                </a:ext>
              </a:extLst>
            </p:cNvPr>
            <p:cNvSpPr/>
            <p:nvPr/>
          </p:nvSpPr>
          <p:spPr>
            <a:xfrm>
              <a:off x="845542" y="2374337"/>
              <a:ext cx="4919154" cy="913258"/>
            </a:xfrm>
            <a:prstGeom prst="roundRect">
              <a:avLst>
                <a:gd name="adj" fmla="val 1026"/>
              </a:avLst>
            </a:prstGeom>
            <a:noFill/>
            <a:ln>
              <a:solidFill>
                <a:srgbClr val="0B3274"/>
              </a:solidFill>
            </a:ln>
          </p:spPr>
          <p:style>
            <a:lnRef idx="2">
              <a:schemeClr val="accent1">
                <a:shade val="15000"/>
              </a:schemeClr>
            </a:lnRef>
            <a:fillRef idx="1">
              <a:schemeClr val="accent1"/>
            </a:fillRef>
            <a:effectRef idx="0">
              <a:schemeClr val="accent1"/>
            </a:effectRef>
            <a:fontRef idx="minor">
              <a:schemeClr val="lt1"/>
            </a:fontRef>
          </p:style>
          <p:txBody>
            <a:bodyPr lIns="144000" tIns="288000" rIns="180000" bIns="288000" rtlCol="0" anchor="t"/>
            <a:lstStyle/>
            <a:p>
              <a:pPr>
                <a:lnSpc>
                  <a:spcPct val="150000"/>
                </a:lnSpc>
              </a:pPr>
              <a:r>
                <a:rPr lang="ja-JP" altLang="en-US" sz="1400">
                  <a:solidFill>
                    <a:schemeClr val="tx1"/>
                  </a:solidFill>
                  <a:latin typeface="メイリオ"/>
                  <a:ea typeface="メイリオ"/>
                  <a:cs typeface="+mn-lt"/>
                </a:rPr>
                <a:t>社内リソースの平準化</a:t>
              </a:r>
            </a:p>
          </p:txBody>
        </p:sp>
        <p:sp>
          <p:nvSpPr>
            <p:cNvPr id="16" name="正方形/長方形 15">
              <a:extLst>
                <a:ext uri="{FF2B5EF4-FFF2-40B4-BE49-F238E27FC236}">
                  <a16:creationId xmlns:a16="http://schemas.microsoft.com/office/drawing/2014/main" id="{DF9B859A-8BCE-30EE-8087-DD37DACB3530}"/>
                </a:ext>
              </a:extLst>
            </p:cNvPr>
            <p:cNvSpPr/>
            <p:nvPr/>
          </p:nvSpPr>
          <p:spPr>
            <a:xfrm>
              <a:off x="845542" y="3190422"/>
              <a:ext cx="4784033" cy="96132"/>
            </a:xfrm>
            <a:prstGeom prst="rect">
              <a:avLst/>
            </a:prstGeom>
            <a:solidFill>
              <a:srgbClr val="0B32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a:extLst>
              <a:ext uri="{FF2B5EF4-FFF2-40B4-BE49-F238E27FC236}">
                <a16:creationId xmlns:a16="http://schemas.microsoft.com/office/drawing/2014/main" id="{B4091C17-3783-04F8-3359-ED931368A506}"/>
              </a:ext>
            </a:extLst>
          </p:cNvPr>
          <p:cNvGrpSpPr/>
          <p:nvPr/>
        </p:nvGrpSpPr>
        <p:grpSpPr>
          <a:xfrm>
            <a:off x="845542" y="4770949"/>
            <a:ext cx="4909215" cy="1283188"/>
            <a:chOff x="845542" y="4770949"/>
            <a:chExt cx="4909215" cy="1283188"/>
          </a:xfrm>
        </p:grpSpPr>
        <p:sp>
          <p:nvSpPr>
            <p:cNvPr id="19" name="角丸四角形 18">
              <a:extLst>
                <a:ext uri="{FF2B5EF4-FFF2-40B4-BE49-F238E27FC236}">
                  <a16:creationId xmlns:a16="http://schemas.microsoft.com/office/drawing/2014/main" id="{36BFCF99-8ABE-2827-6835-A25D314EB382}"/>
                </a:ext>
              </a:extLst>
            </p:cNvPr>
            <p:cNvSpPr/>
            <p:nvPr/>
          </p:nvSpPr>
          <p:spPr>
            <a:xfrm>
              <a:off x="851454" y="4770949"/>
              <a:ext cx="1285459" cy="1282146"/>
            </a:xfrm>
            <a:prstGeom prst="roundRect">
              <a:avLst>
                <a:gd name="adj" fmla="val 1026"/>
              </a:avLst>
            </a:prstGeom>
            <a:solidFill>
              <a:srgbClr val="0B3274"/>
            </a:solidFill>
            <a:ln>
              <a:solidFill>
                <a:srgbClr val="0B3274"/>
              </a:solidFill>
            </a:ln>
          </p:spPr>
          <p:style>
            <a:lnRef idx="2">
              <a:schemeClr val="accent1">
                <a:shade val="15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150000"/>
                </a:lnSpc>
              </a:pPr>
              <a:r>
                <a:rPr lang="ja-JP" altLang="en-US" sz="1400">
                  <a:solidFill>
                    <a:schemeClr val="bg1"/>
                  </a:solidFill>
                  <a:latin typeface="メイリオ"/>
                  <a:ea typeface="メイリオ"/>
                  <a:cs typeface="+mn-lt"/>
                </a:rPr>
                <a:t>ご提案</a:t>
              </a:r>
            </a:p>
          </p:txBody>
        </p:sp>
        <p:sp>
          <p:nvSpPr>
            <p:cNvPr id="22" name="角丸四角形 21">
              <a:extLst>
                <a:ext uri="{FF2B5EF4-FFF2-40B4-BE49-F238E27FC236}">
                  <a16:creationId xmlns:a16="http://schemas.microsoft.com/office/drawing/2014/main" id="{CCB2DC42-A860-AF15-7E5B-96AED3D66150}"/>
                </a:ext>
              </a:extLst>
            </p:cNvPr>
            <p:cNvSpPr/>
            <p:nvPr/>
          </p:nvSpPr>
          <p:spPr>
            <a:xfrm>
              <a:off x="845542" y="4771990"/>
              <a:ext cx="4909215" cy="1282147"/>
            </a:xfrm>
            <a:prstGeom prst="roundRect">
              <a:avLst>
                <a:gd name="adj" fmla="val 1026"/>
              </a:avLst>
            </a:prstGeom>
            <a:noFill/>
            <a:ln>
              <a:solidFill>
                <a:srgbClr val="0B3274"/>
              </a:solidFill>
            </a:ln>
          </p:spPr>
          <p:style>
            <a:lnRef idx="2">
              <a:schemeClr val="accent1">
                <a:shade val="15000"/>
              </a:schemeClr>
            </a:lnRef>
            <a:fillRef idx="1">
              <a:schemeClr val="accent1"/>
            </a:fillRef>
            <a:effectRef idx="0">
              <a:schemeClr val="accent1"/>
            </a:effectRef>
            <a:fontRef idx="minor">
              <a:schemeClr val="lt1"/>
            </a:fontRef>
          </p:style>
          <p:txBody>
            <a:bodyPr lIns="1475999" tIns="144000" rIns="144000" bIns="144000" rtlCol="0" anchor="ctr"/>
            <a:lstStyle/>
            <a:p>
              <a:pPr>
                <a:lnSpc>
                  <a:spcPct val="150000"/>
                </a:lnSpc>
              </a:pPr>
              <a:r>
                <a:rPr lang="ja-JP" altLang="en-US" sz="1200">
                  <a:solidFill>
                    <a:schemeClr val="tx1">
                      <a:lumMod val="85000"/>
                      <a:lumOff val="15000"/>
                    </a:schemeClr>
                  </a:solidFill>
                  <a:latin typeface="Meiryo" panose="020B0604030504040204" pitchFamily="34" charset="-128"/>
                  <a:ea typeface="Meiryo" panose="020B0604030504040204" pitchFamily="34" charset="-128"/>
                </a:rPr>
                <a:t>段階的なアプローチにより、組織への負担を最小限に抑えつつ着実な改善を進めます。</a:t>
              </a:r>
            </a:p>
          </p:txBody>
        </p:sp>
        <p:sp>
          <p:nvSpPr>
            <p:cNvPr id="23" name="三角形 22">
              <a:extLst>
                <a:ext uri="{FF2B5EF4-FFF2-40B4-BE49-F238E27FC236}">
                  <a16:creationId xmlns:a16="http://schemas.microsoft.com/office/drawing/2014/main" id="{CCF7B432-219E-1126-BA65-0880D9C7F316}"/>
                </a:ext>
              </a:extLst>
            </p:cNvPr>
            <p:cNvSpPr/>
            <p:nvPr/>
          </p:nvSpPr>
          <p:spPr>
            <a:xfrm rot="5400000">
              <a:off x="1846765" y="5408488"/>
              <a:ext cx="170421" cy="60431"/>
            </a:xfrm>
            <a:prstGeom prst="triangle">
              <a:avLst>
                <a:gd name="adj" fmla="val 470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 name="グループ化 23">
            <a:extLst>
              <a:ext uri="{FF2B5EF4-FFF2-40B4-BE49-F238E27FC236}">
                <a16:creationId xmlns:a16="http://schemas.microsoft.com/office/drawing/2014/main" id="{D77CF460-2EC6-542D-FD34-B42AB0B59F32}"/>
              </a:ext>
            </a:extLst>
          </p:cNvPr>
          <p:cNvGrpSpPr/>
          <p:nvPr/>
        </p:nvGrpSpPr>
        <p:grpSpPr>
          <a:xfrm>
            <a:off x="6395406" y="2380432"/>
            <a:ext cx="4919154" cy="913258"/>
            <a:chOff x="845542" y="2374337"/>
            <a:chExt cx="4919154" cy="913258"/>
          </a:xfrm>
        </p:grpSpPr>
        <p:sp>
          <p:nvSpPr>
            <p:cNvPr id="28" name="角丸四角形 27">
              <a:extLst>
                <a:ext uri="{FF2B5EF4-FFF2-40B4-BE49-F238E27FC236}">
                  <a16:creationId xmlns:a16="http://schemas.microsoft.com/office/drawing/2014/main" id="{71AA6BA6-359D-A54C-1FCB-2705C268BBFB}"/>
                </a:ext>
              </a:extLst>
            </p:cNvPr>
            <p:cNvSpPr/>
            <p:nvPr/>
          </p:nvSpPr>
          <p:spPr>
            <a:xfrm>
              <a:off x="845542" y="2374337"/>
              <a:ext cx="4919154" cy="913258"/>
            </a:xfrm>
            <a:prstGeom prst="roundRect">
              <a:avLst>
                <a:gd name="adj" fmla="val 1026"/>
              </a:avLst>
            </a:prstGeom>
            <a:noFill/>
            <a:ln>
              <a:solidFill>
                <a:srgbClr val="0B3274"/>
              </a:solidFill>
            </a:ln>
          </p:spPr>
          <p:style>
            <a:lnRef idx="2">
              <a:schemeClr val="accent1">
                <a:shade val="15000"/>
              </a:schemeClr>
            </a:lnRef>
            <a:fillRef idx="1">
              <a:schemeClr val="accent1"/>
            </a:fillRef>
            <a:effectRef idx="0">
              <a:schemeClr val="accent1"/>
            </a:effectRef>
            <a:fontRef idx="minor">
              <a:schemeClr val="lt1"/>
            </a:fontRef>
          </p:style>
          <p:txBody>
            <a:bodyPr lIns="144000" tIns="288000" rIns="180000" bIns="288000" rtlCol="0" anchor="t"/>
            <a:lstStyle/>
            <a:p>
              <a:pPr>
                <a:lnSpc>
                  <a:spcPct val="150000"/>
                </a:lnSpc>
              </a:pPr>
              <a:r>
                <a:rPr lang="ja-JP" altLang="en-US" sz="1400">
                  <a:solidFill>
                    <a:schemeClr val="tx1"/>
                  </a:solidFill>
                  <a:latin typeface="メイリオ"/>
                  <a:ea typeface="メイリオ"/>
                  <a:cs typeface="+mn-lt"/>
                </a:rPr>
                <a:t>柔軟な段階的最適化</a:t>
              </a:r>
            </a:p>
          </p:txBody>
        </p:sp>
        <p:sp>
          <p:nvSpPr>
            <p:cNvPr id="29" name="正方形/長方形 28">
              <a:extLst>
                <a:ext uri="{FF2B5EF4-FFF2-40B4-BE49-F238E27FC236}">
                  <a16:creationId xmlns:a16="http://schemas.microsoft.com/office/drawing/2014/main" id="{44F89AB4-ACB1-0950-C7C3-F02FC8931F90}"/>
                </a:ext>
              </a:extLst>
            </p:cNvPr>
            <p:cNvSpPr/>
            <p:nvPr/>
          </p:nvSpPr>
          <p:spPr>
            <a:xfrm>
              <a:off x="845542" y="3190422"/>
              <a:ext cx="4784033" cy="96132"/>
            </a:xfrm>
            <a:prstGeom prst="rect">
              <a:avLst/>
            </a:prstGeom>
            <a:solidFill>
              <a:srgbClr val="0B32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 name="グループ化 29">
            <a:extLst>
              <a:ext uri="{FF2B5EF4-FFF2-40B4-BE49-F238E27FC236}">
                <a16:creationId xmlns:a16="http://schemas.microsoft.com/office/drawing/2014/main" id="{D2F35BCA-CB01-0A6A-3DE8-23F1EDF690CE}"/>
              </a:ext>
            </a:extLst>
          </p:cNvPr>
          <p:cNvGrpSpPr/>
          <p:nvPr/>
        </p:nvGrpSpPr>
        <p:grpSpPr>
          <a:xfrm>
            <a:off x="6395406" y="4777044"/>
            <a:ext cx="4909215" cy="1283188"/>
            <a:chOff x="845542" y="4770949"/>
            <a:chExt cx="4909215" cy="1283188"/>
          </a:xfrm>
        </p:grpSpPr>
        <p:sp>
          <p:nvSpPr>
            <p:cNvPr id="31" name="角丸四角形 30">
              <a:extLst>
                <a:ext uri="{FF2B5EF4-FFF2-40B4-BE49-F238E27FC236}">
                  <a16:creationId xmlns:a16="http://schemas.microsoft.com/office/drawing/2014/main" id="{83873667-00A0-86CF-6E51-E176FE6AA50D}"/>
                </a:ext>
              </a:extLst>
            </p:cNvPr>
            <p:cNvSpPr/>
            <p:nvPr/>
          </p:nvSpPr>
          <p:spPr>
            <a:xfrm>
              <a:off x="851454" y="4770949"/>
              <a:ext cx="1285459" cy="1282146"/>
            </a:xfrm>
            <a:prstGeom prst="roundRect">
              <a:avLst>
                <a:gd name="adj" fmla="val 1026"/>
              </a:avLst>
            </a:prstGeom>
            <a:solidFill>
              <a:srgbClr val="0B3274"/>
            </a:solidFill>
            <a:ln>
              <a:solidFill>
                <a:srgbClr val="0B3274"/>
              </a:solidFill>
            </a:ln>
          </p:spPr>
          <p:style>
            <a:lnRef idx="2">
              <a:schemeClr val="accent1">
                <a:shade val="15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150000"/>
                </a:lnSpc>
              </a:pPr>
              <a:r>
                <a:rPr lang="ja-JP" altLang="en-US" sz="1400">
                  <a:solidFill>
                    <a:schemeClr val="bg1"/>
                  </a:solidFill>
                  <a:latin typeface="メイリオ"/>
                  <a:ea typeface="メイリオ"/>
                  <a:cs typeface="+mn-lt"/>
                </a:rPr>
                <a:t>ご提案</a:t>
              </a:r>
            </a:p>
          </p:txBody>
        </p:sp>
        <p:sp>
          <p:nvSpPr>
            <p:cNvPr id="32" name="角丸四角形 31">
              <a:extLst>
                <a:ext uri="{FF2B5EF4-FFF2-40B4-BE49-F238E27FC236}">
                  <a16:creationId xmlns:a16="http://schemas.microsoft.com/office/drawing/2014/main" id="{E3FD8823-AC0B-75DE-0B5D-D76933103411}"/>
                </a:ext>
              </a:extLst>
            </p:cNvPr>
            <p:cNvSpPr/>
            <p:nvPr/>
          </p:nvSpPr>
          <p:spPr>
            <a:xfrm>
              <a:off x="845542" y="4771990"/>
              <a:ext cx="4909215" cy="1282147"/>
            </a:xfrm>
            <a:prstGeom prst="roundRect">
              <a:avLst>
                <a:gd name="adj" fmla="val 1026"/>
              </a:avLst>
            </a:prstGeom>
            <a:noFill/>
            <a:ln>
              <a:solidFill>
                <a:srgbClr val="0B3274"/>
              </a:solidFill>
            </a:ln>
          </p:spPr>
          <p:style>
            <a:lnRef idx="2">
              <a:schemeClr val="accent1">
                <a:shade val="15000"/>
              </a:schemeClr>
            </a:lnRef>
            <a:fillRef idx="1">
              <a:schemeClr val="accent1"/>
            </a:fillRef>
            <a:effectRef idx="0">
              <a:schemeClr val="accent1"/>
            </a:effectRef>
            <a:fontRef idx="minor">
              <a:schemeClr val="lt1"/>
            </a:fontRef>
          </p:style>
          <p:txBody>
            <a:bodyPr lIns="1475999" tIns="144000" rIns="144000" bIns="144000" rtlCol="0" anchor="ctr"/>
            <a:lstStyle/>
            <a:p>
              <a:pPr>
                <a:lnSpc>
                  <a:spcPct val="150000"/>
                </a:lnSpc>
              </a:pPr>
              <a:r>
                <a:rPr lang="ja-JP" altLang="en-US" sz="1200">
                  <a:solidFill>
                    <a:schemeClr val="tx1">
                      <a:lumMod val="85000"/>
                      <a:lumOff val="15000"/>
                    </a:schemeClr>
                  </a:solidFill>
                  <a:latin typeface="Meiryo" panose="020B0604030504040204" pitchFamily="34" charset="-128"/>
                  <a:ea typeface="Meiryo" panose="020B0604030504040204" pitchFamily="34" charset="-128"/>
                </a:rPr>
                <a:t>順次改善を繰り返すアプローチで、常に最適化され続けるサイトイメージを構築します。</a:t>
              </a:r>
            </a:p>
          </p:txBody>
        </p:sp>
        <p:sp>
          <p:nvSpPr>
            <p:cNvPr id="33" name="三角形 32">
              <a:extLst>
                <a:ext uri="{FF2B5EF4-FFF2-40B4-BE49-F238E27FC236}">
                  <a16:creationId xmlns:a16="http://schemas.microsoft.com/office/drawing/2014/main" id="{E3566CF7-7243-5E5D-C9E8-8B62AF158656}"/>
                </a:ext>
              </a:extLst>
            </p:cNvPr>
            <p:cNvSpPr/>
            <p:nvPr/>
          </p:nvSpPr>
          <p:spPr>
            <a:xfrm rot="5400000">
              <a:off x="1846765" y="5408488"/>
              <a:ext cx="170421" cy="60431"/>
            </a:xfrm>
            <a:prstGeom prst="triangle">
              <a:avLst>
                <a:gd name="adj" fmla="val 470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4" name="円/楕円 33">
            <a:extLst>
              <a:ext uri="{FF2B5EF4-FFF2-40B4-BE49-F238E27FC236}">
                <a16:creationId xmlns:a16="http://schemas.microsoft.com/office/drawing/2014/main" id="{9FC286ED-3517-3CAF-FE09-D35850B8B9B7}"/>
              </a:ext>
            </a:extLst>
          </p:cNvPr>
          <p:cNvSpPr/>
          <p:nvPr/>
        </p:nvSpPr>
        <p:spPr>
          <a:xfrm>
            <a:off x="6562429" y="3570406"/>
            <a:ext cx="963235" cy="963235"/>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0B3274"/>
                </a:solidFill>
                <a:latin typeface="メイリオ"/>
                <a:ea typeface="メイリオ"/>
                <a:cs typeface="+mn-lt"/>
              </a:rPr>
              <a:t>現状</a:t>
            </a:r>
            <a:endParaRPr kumimoji="1" lang="ja-JP" altLang="en-US"/>
          </a:p>
        </p:txBody>
      </p:sp>
      <p:sp>
        <p:nvSpPr>
          <p:cNvPr id="35" name="テキスト ボックス 34">
            <a:extLst>
              <a:ext uri="{FF2B5EF4-FFF2-40B4-BE49-F238E27FC236}">
                <a16:creationId xmlns:a16="http://schemas.microsoft.com/office/drawing/2014/main" id="{7F16A568-FC50-E3BC-69F4-61DB1DA32DBD}"/>
              </a:ext>
            </a:extLst>
          </p:cNvPr>
          <p:cNvSpPr txBox="1"/>
          <p:nvPr/>
        </p:nvSpPr>
        <p:spPr>
          <a:xfrm>
            <a:off x="2298032" y="10118558"/>
            <a:ext cx="184731" cy="369332"/>
          </a:xfrm>
          <a:prstGeom prst="rect">
            <a:avLst/>
          </a:prstGeom>
          <a:noFill/>
        </p:spPr>
        <p:txBody>
          <a:bodyPr wrap="none" rtlCol="0">
            <a:spAutoFit/>
          </a:bodyPr>
          <a:lstStyle/>
          <a:p>
            <a:endParaRPr kumimoji="1" lang="ja-JP" altLang="en-US"/>
          </a:p>
        </p:txBody>
      </p:sp>
    </p:spTree>
    <p:extLst>
      <p:ext uri="{BB962C8B-B14F-4D97-AF65-F5344CB8AC3E}">
        <p14:creationId xmlns:p14="http://schemas.microsoft.com/office/powerpoint/2010/main" val="4258043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3C4A7-615C-F906-50D7-91652EDBEAE2}"/>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B614ED6A-D931-0249-EF65-77D3E67885C3}"/>
              </a:ext>
            </a:extLst>
          </p:cNvPr>
          <p:cNvSpPr txBox="1"/>
          <p:nvPr/>
        </p:nvSpPr>
        <p:spPr>
          <a:xfrm>
            <a:off x="1053382" y="845112"/>
            <a:ext cx="5899051" cy="377026"/>
          </a:xfrm>
          <a:prstGeom prst="rect">
            <a:avLst/>
          </a:prstGeom>
          <a:noFill/>
        </p:spPr>
        <p:txBody>
          <a:bodyPr wrap="none" lIns="0" tIns="0" rIns="0" bIns="0" rtlCol="0" anchor="t" anchorCtr="0">
            <a:spAutoFit/>
          </a:bodyPr>
          <a:lstStyle/>
          <a:p>
            <a:pPr>
              <a:lnSpc>
                <a:spcPct val="130000"/>
              </a:lnSpc>
              <a:spcBef>
                <a:spcPts val="100"/>
              </a:spcBef>
            </a:pPr>
            <a:r>
              <a:rPr lang="ja-JP" altLang="en-US" sz="2000" b="1">
                <a:solidFill>
                  <a:srgbClr val="0B3274"/>
                </a:solidFill>
                <a:latin typeface="メイリオ"/>
                <a:ea typeface="メイリオ"/>
                <a:cs typeface="+mn-lt"/>
              </a:rPr>
              <a:t>③リニューアルを平準化した継続的な改善サイクル</a:t>
            </a:r>
            <a:endParaRPr lang="en-US"/>
          </a:p>
        </p:txBody>
      </p:sp>
      <p:sp>
        <p:nvSpPr>
          <p:cNvPr id="6" name="スライド番号プレースホルダー 5">
            <a:extLst>
              <a:ext uri="{FF2B5EF4-FFF2-40B4-BE49-F238E27FC236}">
                <a16:creationId xmlns:a16="http://schemas.microsoft.com/office/drawing/2014/main" id="{9BD2C0B9-2A3E-8249-8CC6-F3FD466439AE}"/>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15</a:t>
            </a:fld>
            <a:endParaRPr lang="ja-JP" altLang="en-US"/>
          </a:p>
        </p:txBody>
      </p:sp>
      <p:sp>
        <p:nvSpPr>
          <p:cNvPr id="4" name="角丸四角形 3">
            <a:extLst>
              <a:ext uri="{FF2B5EF4-FFF2-40B4-BE49-F238E27FC236}">
                <a16:creationId xmlns:a16="http://schemas.microsoft.com/office/drawing/2014/main" id="{7B53A9D0-3D2D-1294-6953-9F402B16D2DD}"/>
              </a:ext>
            </a:extLst>
          </p:cNvPr>
          <p:cNvSpPr/>
          <p:nvPr/>
        </p:nvSpPr>
        <p:spPr>
          <a:xfrm>
            <a:off x="824946" y="1450185"/>
            <a:ext cx="10346637" cy="837510"/>
          </a:xfrm>
          <a:prstGeom prst="roundRect">
            <a:avLst>
              <a:gd name="adj" fmla="val 1026"/>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44000" tIns="108000" rIns="180000" bIns="108000" rtlCol="0" anchor="t">
            <a:spAutoFit/>
          </a:bodyPr>
          <a:lstStyle/>
          <a:p>
            <a:pPr>
              <a:lnSpc>
                <a:spcPct val="150000"/>
              </a:lnSpc>
            </a:pPr>
            <a:r>
              <a:rPr lang="ja-JP" altLang="en-US" sz="1400">
                <a:solidFill>
                  <a:srgbClr val="1A1A1A"/>
                </a:solidFill>
                <a:latin typeface="Meiryo"/>
                <a:ea typeface="Meiryo"/>
              </a:rPr>
              <a:t>一度に刷新する大規模改修ではなく、各フェーズの目的に応じて順次最適化。フェーズ</a:t>
            </a:r>
            <a:r>
              <a:rPr lang="en-US" altLang="ja-JP" sz="1400">
                <a:solidFill>
                  <a:srgbClr val="1A1A1A"/>
                </a:solidFill>
                <a:latin typeface="Meiryo"/>
                <a:ea typeface="Meiryo"/>
              </a:rPr>
              <a:t>1</a:t>
            </a:r>
            <a:r>
              <a:rPr lang="ja-JP" altLang="en-US" sz="1400">
                <a:solidFill>
                  <a:srgbClr val="1A1A1A"/>
                </a:solidFill>
                <a:latin typeface="Meiryo"/>
                <a:ea typeface="Meiryo"/>
              </a:rPr>
              <a:t>で基盤を整え、以降はデータや市場動向に基づいた改善を継続的にご提案いたします。</a:t>
            </a:r>
          </a:p>
        </p:txBody>
      </p:sp>
      <p:sp>
        <p:nvSpPr>
          <p:cNvPr id="14" name="テキスト ボックス 13">
            <a:extLst>
              <a:ext uri="{FF2B5EF4-FFF2-40B4-BE49-F238E27FC236}">
                <a16:creationId xmlns:a16="http://schemas.microsoft.com/office/drawing/2014/main" id="{30BB820B-5F91-31A1-DF45-FEAA725E31F1}"/>
              </a:ext>
            </a:extLst>
          </p:cNvPr>
          <p:cNvSpPr txBox="1"/>
          <p:nvPr/>
        </p:nvSpPr>
        <p:spPr>
          <a:xfrm>
            <a:off x="958295" y="3195948"/>
            <a:ext cx="8233493" cy="307777"/>
          </a:xfrm>
          <a:prstGeom prst="rect">
            <a:avLst/>
          </a:prstGeom>
          <a:noFill/>
        </p:spPr>
        <p:txBody>
          <a:bodyPr wrap="square">
            <a:spAutoFit/>
          </a:bodyPr>
          <a:lstStyle/>
          <a:p>
            <a:r>
              <a:rPr lang="ja-JP" altLang="en-US" sz="1400">
                <a:latin typeface="Meiryo" panose="020B0604030504040204" pitchFamily="34" charset="-128"/>
                <a:ea typeface="Meiryo" panose="020B0604030504040204" pitchFamily="34" charset="-128"/>
              </a:rPr>
              <a:t>各フェーズにおいて、以下の手順で検討を進めることを想定しております。</a:t>
            </a:r>
          </a:p>
        </p:txBody>
      </p:sp>
      <p:sp>
        <p:nvSpPr>
          <p:cNvPr id="39" name="正方形/長方形 38">
            <a:extLst>
              <a:ext uri="{FF2B5EF4-FFF2-40B4-BE49-F238E27FC236}">
                <a16:creationId xmlns:a16="http://schemas.microsoft.com/office/drawing/2014/main" id="{591D6AB8-C1F2-68A4-2B0E-CED72EA69352}"/>
              </a:ext>
            </a:extLst>
          </p:cNvPr>
          <p:cNvSpPr/>
          <p:nvPr/>
        </p:nvSpPr>
        <p:spPr>
          <a:xfrm>
            <a:off x="958295" y="2521533"/>
            <a:ext cx="10213288" cy="550702"/>
          </a:xfrm>
          <a:prstGeom prst="rect">
            <a:avLst/>
          </a:prstGeom>
          <a:solidFill>
            <a:srgbClr val="0B3274"/>
          </a:solidFill>
          <a:ln>
            <a:solidFill>
              <a:srgbClr val="0B3274"/>
            </a:solidFill>
          </a:ln>
        </p:spPr>
        <p:style>
          <a:lnRef idx="2">
            <a:schemeClr val="accent1">
              <a:shade val="15000"/>
            </a:schemeClr>
          </a:lnRef>
          <a:fillRef idx="1">
            <a:schemeClr val="accent1"/>
          </a:fillRef>
          <a:effectRef idx="0">
            <a:schemeClr val="accent1"/>
          </a:effectRef>
          <a:fontRef idx="minor">
            <a:schemeClr val="lt1"/>
          </a:fontRef>
        </p:style>
        <p:txBody>
          <a:bodyPr lIns="108000" tIns="36000" rIns="108000" bIns="36000" rtlCol="0" anchor="ctr"/>
          <a:lstStyle/>
          <a:p>
            <a:r>
              <a:rPr lang="ja-JP" altLang="en-US" sz="1600">
                <a:latin typeface="Meiryo" panose="020B0604030504040204" pitchFamily="34" charset="-128"/>
                <a:ea typeface="Meiryo" panose="020B0604030504040204" pitchFamily="34" charset="-128"/>
              </a:rPr>
              <a:t>●</a:t>
            </a:r>
            <a:r>
              <a:rPr lang="en-US" altLang="ja-JP" sz="1600">
                <a:latin typeface="Meiryo" panose="020B0604030504040204" pitchFamily="34" charset="-128"/>
                <a:ea typeface="Meiryo" panose="020B0604030504040204" pitchFamily="34" charset="-128"/>
              </a:rPr>
              <a:t> </a:t>
            </a:r>
            <a:r>
              <a:rPr lang="ja-JP" altLang="en-US" sz="1600">
                <a:latin typeface="Meiryo" panose="020B0604030504040204" pitchFamily="34" charset="-128"/>
                <a:ea typeface="Meiryo" panose="020B0604030504040204" pitchFamily="34" charset="-128"/>
              </a:rPr>
              <a:t>伴走型の改善プロセス</a:t>
            </a:r>
          </a:p>
        </p:txBody>
      </p:sp>
      <p:graphicFrame>
        <p:nvGraphicFramePr>
          <p:cNvPr id="7" name="表 6">
            <a:extLst>
              <a:ext uri="{FF2B5EF4-FFF2-40B4-BE49-F238E27FC236}">
                <a16:creationId xmlns:a16="http://schemas.microsoft.com/office/drawing/2014/main" id="{D4BFB4BF-FDA3-C284-BC78-6985F28F8CCD}"/>
              </a:ext>
            </a:extLst>
          </p:cNvPr>
          <p:cNvGraphicFramePr>
            <a:graphicFrameLocks noGrp="1"/>
          </p:cNvGraphicFramePr>
          <p:nvPr>
            <p:extLst>
              <p:ext uri="{D42A27DB-BD31-4B8C-83A1-F6EECF244321}">
                <p14:modId xmlns:p14="http://schemas.microsoft.com/office/powerpoint/2010/main" val="2947493847"/>
              </p:ext>
            </p:extLst>
          </p:nvPr>
        </p:nvGraphicFramePr>
        <p:xfrm>
          <a:off x="4471778" y="3785766"/>
          <a:ext cx="3186323" cy="2335530"/>
        </p:xfrm>
        <a:graphic>
          <a:graphicData uri="http://schemas.openxmlformats.org/drawingml/2006/table">
            <a:tbl>
              <a:tblPr firstRow="1" bandRow="1">
                <a:tableStyleId>{5C22544A-7EE6-4342-B048-85BDC9FD1C3A}</a:tableStyleId>
              </a:tblPr>
              <a:tblGrid>
                <a:gridCol w="3186323">
                  <a:extLst>
                    <a:ext uri="{9D8B030D-6E8A-4147-A177-3AD203B41FA5}">
                      <a16:colId xmlns:a16="http://schemas.microsoft.com/office/drawing/2014/main" val="3006940764"/>
                    </a:ext>
                  </a:extLst>
                </a:gridCol>
              </a:tblGrid>
              <a:tr h="370840">
                <a:tc>
                  <a:txBody>
                    <a:bodyPr/>
                    <a:lstStyle/>
                    <a:p>
                      <a:pPr marL="0" marR="0" lvl="0" indent="0" algn="ctr" defTabSz="914380" rtl="0" eaLnBrk="1" fontAlgn="auto" latinLnBrk="0" hangingPunct="1">
                        <a:lnSpc>
                          <a:spcPct val="100000"/>
                        </a:lnSpc>
                        <a:spcBef>
                          <a:spcPts val="0"/>
                        </a:spcBef>
                        <a:spcAft>
                          <a:spcPts val="0"/>
                        </a:spcAft>
                        <a:buClrTx/>
                        <a:buSzTx/>
                        <a:buFontTx/>
                        <a:buNone/>
                        <a:tabLst/>
                        <a:defRPr/>
                      </a:pPr>
                      <a:r>
                        <a:rPr lang="ja-JP" altLang="en-US" sz="1400" b="0">
                          <a:latin typeface="Meiryo" panose="020B0604030504040204" pitchFamily="34" charset="-128"/>
                          <a:ea typeface="Meiryo" panose="020B0604030504040204" pitchFamily="34" charset="-128"/>
                        </a:rPr>
                        <a:t>週次定例による対話の継続</a:t>
                      </a:r>
                    </a:p>
                  </a:txBody>
                  <a:tcPr marL="137160" marR="137160" marT="137160" marB="13716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rgbClr val="0B3274"/>
                      </a:solidFill>
                      <a:prstDash val="solid"/>
                      <a:round/>
                      <a:headEnd type="none" w="med" len="med"/>
                      <a:tailEnd type="none" w="med" len="med"/>
                    </a:lnB>
                    <a:solidFill>
                      <a:srgbClr val="0B3274"/>
                    </a:solidFill>
                  </a:tcPr>
                </a:tc>
                <a:extLst>
                  <a:ext uri="{0D108BD9-81ED-4DB2-BD59-A6C34878D82A}">
                    <a16:rowId xmlns:a16="http://schemas.microsoft.com/office/drawing/2014/main" val="2539947529"/>
                  </a:ext>
                </a:extLst>
              </a:tr>
              <a:tr h="370840">
                <a:tc>
                  <a:txBody>
                    <a:bodyPr/>
                    <a:lstStyle/>
                    <a:p>
                      <a:pPr marL="0" marR="0" lvl="0" indent="0" algn="l" defTabSz="914380" rtl="0" eaLnBrk="1" fontAlgn="auto" latinLnBrk="0" hangingPunct="1">
                        <a:lnSpc>
                          <a:spcPct val="150000"/>
                        </a:lnSpc>
                        <a:spcBef>
                          <a:spcPts val="0"/>
                        </a:spcBef>
                        <a:spcAft>
                          <a:spcPts val="0"/>
                        </a:spcAft>
                        <a:buClrTx/>
                        <a:buSzTx/>
                        <a:buFontTx/>
                        <a:buNone/>
                        <a:tabLst/>
                        <a:defRPr/>
                      </a:pPr>
                      <a:r>
                        <a:rPr lang="ja-JP" altLang="en-US" sz="1400">
                          <a:solidFill>
                            <a:schemeClr val="tx1"/>
                          </a:solidFill>
                          <a:latin typeface="Meiryo" panose="020B0604030504040204" pitchFamily="34" charset="-128"/>
                          <a:ea typeface="Meiryo" panose="020B0604030504040204" pitchFamily="34" charset="-128"/>
                        </a:rPr>
                        <a:t>週</a:t>
                      </a:r>
                      <a:r>
                        <a:rPr lang="en-US" altLang="ja-JP" sz="1400" dirty="0">
                          <a:solidFill>
                            <a:schemeClr val="tx1"/>
                          </a:solidFill>
                          <a:latin typeface="Meiryo" panose="020B0604030504040204" pitchFamily="34" charset="-128"/>
                          <a:ea typeface="Meiryo" panose="020B0604030504040204" pitchFamily="34" charset="-128"/>
                        </a:rPr>
                        <a:t>1</a:t>
                      </a:r>
                      <a:r>
                        <a:rPr lang="ja-JP" altLang="en-US" sz="1400">
                          <a:solidFill>
                            <a:schemeClr val="tx1"/>
                          </a:solidFill>
                          <a:latin typeface="Meiryo" panose="020B0604030504040204" pitchFamily="34" charset="-128"/>
                          <a:ea typeface="Meiryo" panose="020B0604030504040204" pitchFamily="34" charset="-128"/>
                        </a:rPr>
                        <a:t>回の定例会で対話を重ね、初月の提案をベースに貴社のご意見を伺いながら、段階的に細部を詰めることで、認識の齟齬を防ぎ、確実な合意形成を図ります。</a:t>
                      </a:r>
                    </a:p>
                  </a:txBody>
                  <a:tcPr marL="137160" marR="137160" marT="137160" marB="137160">
                    <a:lnL w="12700" cap="flat" cmpd="sng" algn="ctr">
                      <a:solidFill>
                        <a:srgbClr val="0B3274"/>
                      </a:solidFill>
                      <a:prstDash val="solid"/>
                      <a:round/>
                      <a:headEnd type="none" w="med" len="med"/>
                      <a:tailEnd type="none" w="med" len="med"/>
                    </a:lnL>
                    <a:lnR w="12700" cap="flat" cmpd="sng" algn="ctr">
                      <a:solidFill>
                        <a:srgbClr val="0B3274"/>
                      </a:solidFill>
                      <a:prstDash val="solid"/>
                      <a:round/>
                      <a:headEnd type="none" w="med" len="med"/>
                      <a:tailEnd type="none" w="med" len="med"/>
                    </a:lnR>
                    <a:lnT w="12700" cap="flat" cmpd="sng" algn="ctr">
                      <a:solidFill>
                        <a:srgbClr val="0B3274"/>
                      </a:solidFill>
                      <a:prstDash val="solid"/>
                      <a:round/>
                      <a:headEnd type="none" w="med" len="med"/>
                      <a:tailEnd type="none" w="med" len="med"/>
                    </a:lnT>
                    <a:lnB w="12700" cap="flat" cmpd="sng" algn="ctr">
                      <a:solidFill>
                        <a:srgbClr val="0B3274"/>
                      </a:solidFill>
                      <a:prstDash val="solid"/>
                      <a:round/>
                      <a:headEnd type="none" w="med" len="med"/>
                      <a:tailEnd type="none" w="med" len="med"/>
                    </a:lnB>
                    <a:solidFill>
                      <a:schemeClr val="bg1"/>
                    </a:solidFill>
                  </a:tcPr>
                </a:tc>
                <a:extLst>
                  <a:ext uri="{0D108BD9-81ED-4DB2-BD59-A6C34878D82A}">
                    <a16:rowId xmlns:a16="http://schemas.microsoft.com/office/drawing/2014/main" val="323575233"/>
                  </a:ext>
                </a:extLst>
              </a:tr>
            </a:tbl>
          </a:graphicData>
        </a:graphic>
      </p:graphicFrame>
      <p:graphicFrame>
        <p:nvGraphicFramePr>
          <p:cNvPr id="8" name="表 7">
            <a:extLst>
              <a:ext uri="{FF2B5EF4-FFF2-40B4-BE49-F238E27FC236}">
                <a16:creationId xmlns:a16="http://schemas.microsoft.com/office/drawing/2014/main" id="{DB3F4900-356C-A763-254C-1EAC4717ABE1}"/>
              </a:ext>
            </a:extLst>
          </p:cNvPr>
          <p:cNvGraphicFramePr>
            <a:graphicFrameLocks noGrp="1"/>
          </p:cNvGraphicFramePr>
          <p:nvPr>
            <p:extLst>
              <p:ext uri="{D42A27DB-BD31-4B8C-83A1-F6EECF244321}">
                <p14:modId xmlns:p14="http://schemas.microsoft.com/office/powerpoint/2010/main" val="3550594547"/>
              </p:ext>
            </p:extLst>
          </p:nvPr>
        </p:nvGraphicFramePr>
        <p:xfrm>
          <a:off x="7985260" y="3785766"/>
          <a:ext cx="3186323" cy="2335530"/>
        </p:xfrm>
        <a:graphic>
          <a:graphicData uri="http://schemas.openxmlformats.org/drawingml/2006/table">
            <a:tbl>
              <a:tblPr firstRow="1" bandRow="1">
                <a:tableStyleId>{5C22544A-7EE6-4342-B048-85BDC9FD1C3A}</a:tableStyleId>
              </a:tblPr>
              <a:tblGrid>
                <a:gridCol w="3186323">
                  <a:extLst>
                    <a:ext uri="{9D8B030D-6E8A-4147-A177-3AD203B41FA5}">
                      <a16:colId xmlns:a16="http://schemas.microsoft.com/office/drawing/2014/main" val="3006940764"/>
                    </a:ext>
                  </a:extLst>
                </a:gridCol>
              </a:tblGrid>
              <a:tr h="370840">
                <a:tc>
                  <a:txBody>
                    <a:bodyPr/>
                    <a:lstStyle/>
                    <a:p>
                      <a:pPr marL="0" marR="0" lvl="0" indent="0" algn="ctr" defTabSz="914380" rtl="0" eaLnBrk="1" fontAlgn="auto" latinLnBrk="0" hangingPunct="1">
                        <a:lnSpc>
                          <a:spcPct val="100000"/>
                        </a:lnSpc>
                        <a:spcBef>
                          <a:spcPts val="0"/>
                        </a:spcBef>
                        <a:spcAft>
                          <a:spcPts val="0"/>
                        </a:spcAft>
                        <a:buClrTx/>
                        <a:buSzTx/>
                        <a:buFontTx/>
                        <a:buNone/>
                        <a:tabLst/>
                        <a:defRPr/>
                      </a:pPr>
                      <a:r>
                        <a:rPr lang="en" altLang="ja-JP" sz="1400" b="0">
                          <a:latin typeface="Meiryo" panose="020B0604030504040204" pitchFamily="34" charset="-128"/>
                          <a:ea typeface="Meiryo" panose="020B0604030504040204" pitchFamily="34" charset="-128"/>
                        </a:rPr>
                        <a:t>Figma</a:t>
                      </a:r>
                      <a:r>
                        <a:rPr lang="ja-JP" altLang="en-US" sz="1400" b="0">
                          <a:latin typeface="Meiryo" panose="020B0604030504040204" pitchFamily="34" charset="-128"/>
                          <a:ea typeface="Meiryo" panose="020B0604030504040204" pitchFamily="34" charset="-128"/>
                        </a:rPr>
                        <a:t>を用いた視覚的な共有</a:t>
                      </a:r>
                    </a:p>
                  </a:txBody>
                  <a:tcPr marL="137160" marR="137160" marT="137160" marB="13716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rgbClr val="0B3274"/>
                      </a:solidFill>
                      <a:prstDash val="solid"/>
                      <a:round/>
                      <a:headEnd type="none" w="med" len="med"/>
                      <a:tailEnd type="none" w="med" len="med"/>
                    </a:lnB>
                    <a:solidFill>
                      <a:srgbClr val="0B3274"/>
                    </a:solidFill>
                  </a:tcPr>
                </a:tc>
                <a:extLst>
                  <a:ext uri="{0D108BD9-81ED-4DB2-BD59-A6C34878D82A}">
                    <a16:rowId xmlns:a16="http://schemas.microsoft.com/office/drawing/2014/main" val="2539947529"/>
                  </a:ext>
                </a:extLst>
              </a:tr>
              <a:tr h="370840">
                <a:tc>
                  <a:txBody>
                    <a:bodyPr/>
                    <a:lstStyle/>
                    <a:p>
                      <a:pPr marL="0" marR="0" lvl="0" indent="0" algn="l" defTabSz="914380" rtl="0" eaLnBrk="1" fontAlgn="auto" latinLnBrk="0" hangingPunct="1">
                        <a:lnSpc>
                          <a:spcPct val="150000"/>
                        </a:lnSpc>
                        <a:spcBef>
                          <a:spcPts val="0"/>
                        </a:spcBef>
                        <a:spcAft>
                          <a:spcPts val="0"/>
                        </a:spcAft>
                        <a:buClrTx/>
                        <a:buSzTx/>
                        <a:buFontTx/>
                        <a:buNone/>
                        <a:tabLst/>
                        <a:defRPr/>
                      </a:pPr>
                      <a:r>
                        <a:rPr lang="ja-JP" altLang="en-US" sz="1400">
                          <a:solidFill>
                            <a:schemeClr val="tx1"/>
                          </a:solidFill>
                          <a:latin typeface="Meiryo" panose="020B0604030504040204" pitchFamily="34" charset="-128"/>
                          <a:ea typeface="Meiryo" panose="020B0604030504040204" pitchFamily="34" charset="-128"/>
                        </a:rPr>
                        <a:t>必要に応じて</a:t>
                      </a:r>
                      <a:r>
                        <a:rPr lang="en" altLang="ja-JP" sz="1400">
                          <a:solidFill>
                            <a:schemeClr val="tx1"/>
                          </a:solidFill>
                          <a:latin typeface="Meiryo" panose="020B0604030504040204" pitchFamily="34" charset="-128"/>
                          <a:ea typeface="Meiryo" panose="020B0604030504040204" pitchFamily="34" charset="-128"/>
                        </a:rPr>
                        <a:t>Figma</a:t>
                      </a:r>
                      <a:r>
                        <a:rPr lang="ja-JP" altLang="en-US" sz="1400">
                          <a:solidFill>
                            <a:schemeClr val="tx1"/>
                          </a:solidFill>
                          <a:latin typeface="Meiryo" panose="020B0604030504040204" pitchFamily="34" charset="-128"/>
                          <a:ea typeface="Meiryo" panose="020B0604030504040204" pitchFamily="34" charset="-128"/>
                        </a:rPr>
                        <a:t>を用いたプロトタイプにより、早い段階で実際の操作感を確認。完成イメージを共有しながら進めることで、認識の齟齬を排除し精度を向上させます。</a:t>
                      </a:r>
                    </a:p>
                  </a:txBody>
                  <a:tcPr marL="137160" marR="137160" marT="137160" marB="137160">
                    <a:lnL w="12700" cap="flat" cmpd="sng" algn="ctr">
                      <a:solidFill>
                        <a:srgbClr val="0B3274"/>
                      </a:solidFill>
                      <a:prstDash val="solid"/>
                      <a:round/>
                      <a:headEnd type="none" w="med" len="med"/>
                      <a:tailEnd type="none" w="med" len="med"/>
                    </a:lnL>
                    <a:lnR w="12700" cap="flat" cmpd="sng" algn="ctr">
                      <a:solidFill>
                        <a:srgbClr val="0B3274"/>
                      </a:solidFill>
                      <a:prstDash val="solid"/>
                      <a:round/>
                      <a:headEnd type="none" w="med" len="med"/>
                      <a:tailEnd type="none" w="med" len="med"/>
                    </a:lnR>
                    <a:lnT w="12700" cap="flat" cmpd="sng" algn="ctr">
                      <a:solidFill>
                        <a:srgbClr val="0B3274"/>
                      </a:solidFill>
                      <a:prstDash val="solid"/>
                      <a:round/>
                      <a:headEnd type="none" w="med" len="med"/>
                      <a:tailEnd type="none" w="med" len="med"/>
                    </a:lnT>
                    <a:lnB w="12700" cap="flat" cmpd="sng" algn="ctr">
                      <a:solidFill>
                        <a:srgbClr val="0B3274"/>
                      </a:solidFill>
                      <a:prstDash val="solid"/>
                      <a:round/>
                      <a:headEnd type="none" w="med" len="med"/>
                      <a:tailEnd type="none" w="med" len="med"/>
                    </a:lnB>
                    <a:solidFill>
                      <a:schemeClr val="bg1"/>
                    </a:solidFill>
                  </a:tcPr>
                </a:tc>
                <a:extLst>
                  <a:ext uri="{0D108BD9-81ED-4DB2-BD59-A6C34878D82A}">
                    <a16:rowId xmlns:a16="http://schemas.microsoft.com/office/drawing/2014/main" val="323575233"/>
                  </a:ext>
                </a:extLst>
              </a:tr>
            </a:tbl>
          </a:graphicData>
        </a:graphic>
      </p:graphicFrame>
      <p:graphicFrame>
        <p:nvGraphicFramePr>
          <p:cNvPr id="9" name="表 8">
            <a:extLst>
              <a:ext uri="{FF2B5EF4-FFF2-40B4-BE49-F238E27FC236}">
                <a16:creationId xmlns:a16="http://schemas.microsoft.com/office/drawing/2014/main" id="{E2A18988-E22C-5392-F19B-CC80BBAFA2A2}"/>
              </a:ext>
            </a:extLst>
          </p:cNvPr>
          <p:cNvGraphicFramePr>
            <a:graphicFrameLocks noGrp="1"/>
          </p:cNvGraphicFramePr>
          <p:nvPr>
            <p:extLst>
              <p:ext uri="{D42A27DB-BD31-4B8C-83A1-F6EECF244321}">
                <p14:modId xmlns:p14="http://schemas.microsoft.com/office/powerpoint/2010/main" val="4120901356"/>
              </p:ext>
            </p:extLst>
          </p:nvPr>
        </p:nvGraphicFramePr>
        <p:xfrm>
          <a:off x="958295" y="3785766"/>
          <a:ext cx="3186323" cy="2335530"/>
        </p:xfrm>
        <a:graphic>
          <a:graphicData uri="http://schemas.openxmlformats.org/drawingml/2006/table">
            <a:tbl>
              <a:tblPr firstRow="1" bandRow="1">
                <a:tableStyleId>{5C22544A-7EE6-4342-B048-85BDC9FD1C3A}</a:tableStyleId>
              </a:tblPr>
              <a:tblGrid>
                <a:gridCol w="3186323">
                  <a:extLst>
                    <a:ext uri="{9D8B030D-6E8A-4147-A177-3AD203B41FA5}">
                      <a16:colId xmlns:a16="http://schemas.microsoft.com/office/drawing/2014/main" val="3006940764"/>
                    </a:ext>
                  </a:extLst>
                </a:gridCol>
              </a:tblGrid>
              <a:tr h="370840">
                <a:tc>
                  <a:txBody>
                    <a:bodyPr/>
                    <a:lstStyle/>
                    <a:p>
                      <a:pPr marL="0" marR="0" lvl="0" indent="0" algn="ctr" defTabSz="914380" rtl="0" eaLnBrk="1" fontAlgn="auto" latinLnBrk="0" hangingPunct="1">
                        <a:lnSpc>
                          <a:spcPct val="100000"/>
                        </a:lnSpc>
                        <a:spcBef>
                          <a:spcPts val="0"/>
                        </a:spcBef>
                        <a:spcAft>
                          <a:spcPts val="0"/>
                        </a:spcAft>
                        <a:buClrTx/>
                        <a:buSzTx/>
                        <a:buFontTx/>
                        <a:buNone/>
                        <a:tabLst/>
                        <a:defRPr/>
                      </a:pPr>
                      <a:r>
                        <a:rPr lang="ja-JP" altLang="en-US" sz="1400" b="0">
                          <a:latin typeface="Meiryo" panose="020B0604030504040204" pitchFamily="34" charset="-128"/>
                          <a:ea typeface="Meiryo" panose="020B0604030504040204" pitchFamily="34" charset="-128"/>
                        </a:rPr>
                        <a:t>多角的な指標に基づく検討</a:t>
                      </a:r>
                    </a:p>
                  </a:txBody>
                  <a:tcPr marL="137160" marR="137160" marT="137160" marB="13716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rgbClr val="0B3274"/>
                      </a:solidFill>
                      <a:prstDash val="solid"/>
                      <a:round/>
                      <a:headEnd type="none" w="med" len="med"/>
                      <a:tailEnd type="none" w="med" len="med"/>
                    </a:lnB>
                    <a:solidFill>
                      <a:srgbClr val="0B3274"/>
                    </a:solidFill>
                  </a:tcPr>
                </a:tc>
                <a:extLst>
                  <a:ext uri="{0D108BD9-81ED-4DB2-BD59-A6C34878D82A}">
                    <a16:rowId xmlns:a16="http://schemas.microsoft.com/office/drawing/2014/main" val="2539947529"/>
                  </a:ext>
                </a:extLst>
              </a:tr>
              <a:tr h="370840">
                <a:tc>
                  <a:txBody>
                    <a:bodyPr/>
                    <a:lstStyle/>
                    <a:p>
                      <a:pPr marL="0" marR="0" lvl="0" indent="0" algn="l" defTabSz="914380" rtl="0" eaLnBrk="1" fontAlgn="auto" latinLnBrk="0" hangingPunct="1">
                        <a:lnSpc>
                          <a:spcPct val="150000"/>
                        </a:lnSpc>
                        <a:spcBef>
                          <a:spcPts val="0"/>
                        </a:spcBef>
                        <a:spcAft>
                          <a:spcPts val="0"/>
                        </a:spcAft>
                        <a:buClrTx/>
                        <a:buSzTx/>
                        <a:buFontTx/>
                        <a:buNone/>
                        <a:tabLst/>
                        <a:defRPr/>
                      </a:pPr>
                      <a:r>
                        <a:rPr lang="ja-JP" altLang="en-US" sz="1400">
                          <a:solidFill>
                            <a:schemeClr val="tx1"/>
                          </a:solidFill>
                          <a:latin typeface="Meiryo" panose="020B0604030504040204" pitchFamily="34" charset="-128"/>
                          <a:ea typeface="Meiryo" panose="020B0604030504040204" pitchFamily="34" charset="-128"/>
                        </a:rPr>
                        <a:t>競合事例やトレンドを判断材料として提示し、主観に頼らない選択を支援するため、データに基づいた貴社の要件に合致する具体的な改善案を策定します。</a:t>
                      </a:r>
                    </a:p>
                  </a:txBody>
                  <a:tcPr marL="137160" marR="137160" marT="137160" marB="137160">
                    <a:lnL w="12700" cap="flat" cmpd="sng" algn="ctr">
                      <a:solidFill>
                        <a:srgbClr val="0B3274"/>
                      </a:solidFill>
                      <a:prstDash val="solid"/>
                      <a:round/>
                      <a:headEnd type="none" w="med" len="med"/>
                      <a:tailEnd type="none" w="med" len="med"/>
                    </a:lnL>
                    <a:lnR w="12700" cap="flat" cmpd="sng" algn="ctr">
                      <a:solidFill>
                        <a:srgbClr val="0B3274"/>
                      </a:solidFill>
                      <a:prstDash val="solid"/>
                      <a:round/>
                      <a:headEnd type="none" w="med" len="med"/>
                      <a:tailEnd type="none" w="med" len="med"/>
                    </a:lnR>
                    <a:lnT w="12700" cap="flat" cmpd="sng" algn="ctr">
                      <a:solidFill>
                        <a:srgbClr val="0B3274"/>
                      </a:solidFill>
                      <a:prstDash val="solid"/>
                      <a:round/>
                      <a:headEnd type="none" w="med" len="med"/>
                      <a:tailEnd type="none" w="med" len="med"/>
                    </a:lnT>
                    <a:lnB w="12700" cap="flat" cmpd="sng" algn="ctr">
                      <a:solidFill>
                        <a:srgbClr val="0B3274"/>
                      </a:solidFill>
                      <a:prstDash val="solid"/>
                      <a:round/>
                      <a:headEnd type="none" w="med" len="med"/>
                      <a:tailEnd type="none" w="med" len="med"/>
                    </a:lnB>
                    <a:solidFill>
                      <a:schemeClr val="bg1"/>
                    </a:solidFill>
                  </a:tcPr>
                </a:tc>
                <a:extLst>
                  <a:ext uri="{0D108BD9-81ED-4DB2-BD59-A6C34878D82A}">
                    <a16:rowId xmlns:a16="http://schemas.microsoft.com/office/drawing/2014/main" val="323575233"/>
                  </a:ext>
                </a:extLst>
              </a:tr>
            </a:tbl>
          </a:graphicData>
        </a:graphic>
      </p:graphicFrame>
      <p:sp>
        <p:nvSpPr>
          <p:cNvPr id="2" name="テキスト ボックス 1">
            <a:extLst>
              <a:ext uri="{FF2B5EF4-FFF2-40B4-BE49-F238E27FC236}">
                <a16:creationId xmlns:a16="http://schemas.microsoft.com/office/drawing/2014/main" id="{B6DEA307-00E5-2031-F552-C9C72E4A2585}"/>
              </a:ext>
            </a:extLst>
          </p:cNvPr>
          <p:cNvSpPr txBox="1"/>
          <p:nvPr/>
        </p:nvSpPr>
        <p:spPr>
          <a:xfrm>
            <a:off x="539557" y="146078"/>
            <a:ext cx="2080698" cy="263918"/>
          </a:xfrm>
          <a:prstGeom prst="rect">
            <a:avLst/>
          </a:prstGeom>
          <a:noFill/>
        </p:spPr>
        <p:txBody>
          <a:bodyPr wrap="none" lIns="0" tIns="0" rIns="0" bIns="0" rtlCol="0" anchor="t">
            <a:spAutoFit/>
          </a:bodyPr>
          <a:lstStyle/>
          <a:p>
            <a:pPr>
              <a:lnSpc>
                <a:spcPct val="130000"/>
              </a:lnSpc>
              <a:tabLst>
                <a:tab pos="540000" algn="l"/>
              </a:tabLst>
            </a:pPr>
            <a:r>
              <a:rPr lang="en-US" altLang="ja-JP" sz="1400">
                <a:solidFill>
                  <a:schemeClr val="bg1"/>
                </a:solidFill>
                <a:latin typeface="Meiryo" panose="020B0604030504040204" pitchFamily="34" charset="-128"/>
                <a:ea typeface="Meiryo" panose="020B0604030504040204" pitchFamily="34" charset="-128"/>
                <a:cs typeface="+mn-lt"/>
              </a:rPr>
              <a:t>03</a:t>
            </a:r>
            <a:r>
              <a:rPr lang="ja-JP" altLang="en-US" sz="1400">
                <a:solidFill>
                  <a:schemeClr val="bg1"/>
                </a:solidFill>
                <a:latin typeface="Meiryo" panose="020B0604030504040204" pitchFamily="34" charset="-128"/>
                <a:ea typeface="Meiryo" panose="020B0604030504040204" pitchFamily="34" charset="-128"/>
                <a:cs typeface="+mn-lt"/>
              </a:rPr>
              <a:t>　改善提案と実行内容</a:t>
            </a:r>
            <a:r>
              <a:rPr lang="ja-JP" sz="1400">
                <a:solidFill>
                  <a:schemeClr val="bg1"/>
                </a:solidFill>
                <a:latin typeface="Meiryo" panose="020B0604030504040204" pitchFamily="34" charset="-128"/>
                <a:ea typeface="Meiryo" panose="020B0604030504040204" pitchFamily="34" charset="-128"/>
                <a:cs typeface="+mn-lt"/>
              </a:rPr>
              <a:t> </a:t>
            </a:r>
            <a:endParaRPr lang="en-US" altLang="ja-JP">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713904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27561-3035-20C1-2D59-54FD2F2A3B55}"/>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A5DBC811-DA19-A44E-446A-A607A9ABECCB}"/>
              </a:ext>
            </a:extLst>
          </p:cNvPr>
          <p:cNvSpPr txBox="1"/>
          <p:nvPr/>
        </p:nvSpPr>
        <p:spPr>
          <a:xfrm>
            <a:off x="1053382" y="845112"/>
            <a:ext cx="5899051" cy="377026"/>
          </a:xfrm>
          <a:prstGeom prst="rect">
            <a:avLst/>
          </a:prstGeom>
          <a:noFill/>
        </p:spPr>
        <p:txBody>
          <a:bodyPr wrap="none" lIns="0" tIns="0" rIns="0" bIns="0" rtlCol="0" anchor="t" anchorCtr="0">
            <a:spAutoFit/>
          </a:bodyPr>
          <a:lstStyle/>
          <a:p>
            <a:pPr>
              <a:lnSpc>
                <a:spcPct val="130000"/>
              </a:lnSpc>
              <a:spcBef>
                <a:spcPts val="100"/>
              </a:spcBef>
            </a:pPr>
            <a:r>
              <a:rPr lang="ja-JP" altLang="en-US" sz="2000" b="1">
                <a:solidFill>
                  <a:srgbClr val="0B3274"/>
                </a:solidFill>
                <a:latin typeface="Meiryo"/>
                <a:ea typeface="Meiryo"/>
                <a:cs typeface="+mn-lt"/>
              </a:rPr>
              <a:t>③</a:t>
            </a:r>
            <a:r>
              <a:rPr lang="ja-JP" sz="2000" b="1">
                <a:solidFill>
                  <a:srgbClr val="0B3274"/>
                </a:solidFill>
                <a:latin typeface="Meiryo"/>
                <a:ea typeface="Meiryo"/>
                <a:cs typeface="+mn-lt"/>
              </a:rPr>
              <a:t>リニューアルを平準化した継続的な改善サイクル</a:t>
            </a:r>
            <a:endParaRPr lang="en-US" dirty="0"/>
          </a:p>
        </p:txBody>
      </p:sp>
      <p:sp>
        <p:nvSpPr>
          <p:cNvPr id="6" name="スライド番号プレースホルダー 5">
            <a:extLst>
              <a:ext uri="{FF2B5EF4-FFF2-40B4-BE49-F238E27FC236}">
                <a16:creationId xmlns:a16="http://schemas.microsoft.com/office/drawing/2014/main" id="{EC4843B2-F495-8A90-6060-EE8AE10B4028}"/>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16</a:t>
            </a:fld>
            <a:endParaRPr lang="ja-JP" altLang="en-US"/>
          </a:p>
        </p:txBody>
      </p:sp>
      <p:sp>
        <p:nvSpPr>
          <p:cNvPr id="4" name="角丸四角形 3">
            <a:extLst>
              <a:ext uri="{FF2B5EF4-FFF2-40B4-BE49-F238E27FC236}">
                <a16:creationId xmlns:a16="http://schemas.microsoft.com/office/drawing/2014/main" id="{1279DDF2-95A2-44B1-9934-E3C734F02A70}"/>
              </a:ext>
            </a:extLst>
          </p:cNvPr>
          <p:cNvSpPr/>
          <p:nvPr/>
        </p:nvSpPr>
        <p:spPr>
          <a:xfrm>
            <a:off x="824946" y="1450185"/>
            <a:ext cx="10346637" cy="837510"/>
          </a:xfrm>
          <a:prstGeom prst="roundRect">
            <a:avLst>
              <a:gd name="adj" fmla="val 1026"/>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44000" tIns="108000" rIns="180000" bIns="108000" rtlCol="0" anchor="t">
            <a:spAutoFit/>
          </a:bodyPr>
          <a:lstStyle/>
          <a:p>
            <a:pPr>
              <a:lnSpc>
                <a:spcPct val="150000"/>
              </a:lnSpc>
            </a:pPr>
            <a:r>
              <a:rPr lang="ja-JP" altLang="en-US" sz="1400">
                <a:solidFill>
                  <a:srgbClr val="1A1A1A"/>
                </a:solidFill>
                <a:latin typeface="Meiryo"/>
                <a:ea typeface="Meiryo"/>
              </a:rPr>
              <a:t>詳細な方針はお打ち合わせにて決定いたしますが、貴社においてはサイト価値改善に向けた分析・改善アプローチとして、以下のような</a:t>
            </a:r>
            <a:r>
              <a:rPr lang="en" altLang="ja-JP" sz="1400" dirty="0">
                <a:solidFill>
                  <a:srgbClr val="1A1A1A"/>
                </a:solidFill>
                <a:latin typeface="Meiryo"/>
                <a:ea typeface="Meiryo"/>
              </a:rPr>
              <a:t>GA4</a:t>
            </a:r>
            <a:r>
              <a:rPr lang="ja-JP" altLang="en-US" sz="1400">
                <a:solidFill>
                  <a:srgbClr val="1A1A1A"/>
                </a:solidFill>
                <a:latin typeface="Meiryo"/>
                <a:ea typeface="Meiryo"/>
              </a:rPr>
              <a:t>の多角的分析に基づき、</a:t>
            </a:r>
            <a:r>
              <a:rPr lang="en" altLang="ja-JP" sz="1400" dirty="0">
                <a:solidFill>
                  <a:srgbClr val="1A1A1A"/>
                </a:solidFill>
                <a:latin typeface="Meiryo"/>
                <a:ea typeface="Meiryo"/>
              </a:rPr>
              <a:t>PV</a:t>
            </a:r>
            <a:r>
              <a:rPr lang="ja-JP" altLang="en-US" sz="1400">
                <a:solidFill>
                  <a:srgbClr val="1A1A1A"/>
                </a:solidFill>
                <a:latin typeface="Meiryo"/>
                <a:ea typeface="Meiryo"/>
              </a:rPr>
              <a:t>および</a:t>
            </a:r>
            <a:r>
              <a:rPr lang="en" altLang="ja-JP" sz="1400" dirty="0">
                <a:solidFill>
                  <a:srgbClr val="1A1A1A"/>
                </a:solidFill>
                <a:latin typeface="Meiryo"/>
                <a:ea typeface="Meiryo"/>
              </a:rPr>
              <a:t>KPI</a:t>
            </a:r>
            <a:r>
              <a:rPr lang="ja-JP" altLang="en-US" sz="1400">
                <a:solidFill>
                  <a:srgbClr val="1A1A1A"/>
                </a:solidFill>
                <a:latin typeface="Meiryo"/>
                <a:ea typeface="Meiryo"/>
              </a:rPr>
              <a:t>を向上させる改善案を策定いたします。</a:t>
            </a:r>
          </a:p>
        </p:txBody>
      </p:sp>
      <p:sp>
        <p:nvSpPr>
          <p:cNvPr id="2" name="テキスト ボックス 1">
            <a:extLst>
              <a:ext uri="{FF2B5EF4-FFF2-40B4-BE49-F238E27FC236}">
                <a16:creationId xmlns:a16="http://schemas.microsoft.com/office/drawing/2014/main" id="{1C435034-CE9F-172A-AEAA-44714D0CAE73}"/>
              </a:ext>
            </a:extLst>
          </p:cNvPr>
          <p:cNvSpPr txBox="1"/>
          <p:nvPr/>
        </p:nvSpPr>
        <p:spPr>
          <a:xfrm>
            <a:off x="539557" y="146078"/>
            <a:ext cx="2080698" cy="263918"/>
          </a:xfrm>
          <a:prstGeom prst="rect">
            <a:avLst/>
          </a:prstGeom>
          <a:noFill/>
        </p:spPr>
        <p:txBody>
          <a:bodyPr wrap="none" lIns="0" tIns="0" rIns="0" bIns="0" rtlCol="0" anchor="t">
            <a:spAutoFit/>
          </a:bodyPr>
          <a:lstStyle/>
          <a:p>
            <a:pPr>
              <a:lnSpc>
                <a:spcPct val="130000"/>
              </a:lnSpc>
              <a:tabLst>
                <a:tab pos="540000" algn="l"/>
              </a:tabLst>
            </a:pPr>
            <a:r>
              <a:rPr lang="en-US" altLang="ja-JP" sz="1400">
                <a:solidFill>
                  <a:schemeClr val="bg1"/>
                </a:solidFill>
                <a:latin typeface="Meiryo" panose="020B0604030504040204" pitchFamily="34" charset="-128"/>
                <a:ea typeface="Meiryo" panose="020B0604030504040204" pitchFamily="34" charset="-128"/>
                <a:cs typeface="+mn-lt"/>
              </a:rPr>
              <a:t>03</a:t>
            </a:r>
            <a:r>
              <a:rPr lang="ja-JP" altLang="en-US" sz="1400">
                <a:solidFill>
                  <a:schemeClr val="bg1"/>
                </a:solidFill>
                <a:latin typeface="Meiryo" panose="020B0604030504040204" pitchFamily="34" charset="-128"/>
                <a:ea typeface="Meiryo" panose="020B0604030504040204" pitchFamily="34" charset="-128"/>
                <a:cs typeface="+mn-lt"/>
              </a:rPr>
              <a:t>　改善提案と実行内容</a:t>
            </a:r>
            <a:r>
              <a:rPr lang="ja-JP" sz="1400">
                <a:solidFill>
                  <a:schemeClr val="bg1"/>
                </a:solidFill>
                <a:latin typeface="Meiryo" panose="020B0604030504040204" pitchFamily="34" charset="-128"/>
                <a:ea typeface="Meiryo" panose="020B0604030504040204" pitchFamily="34" charset="-128"/>
                <a:cs typeface="+mn-lt"/>
              </a:rPr>
              <a:t> </a:t>
            </a:r>
            <a:endParaRPr lang="en-US" altLang="ja-JP">
              <a:latin typeface="Meiryo" panose="020B0604030504040204" pitchFamily="34" charset="-128"/>
              <a:ea typeface="Meiryo" panose="020B0604030504040204" pitchFamily="34" charset="-128"/>
            </a:endParaRPr>
          </a:p>
        </p:txBody>
      </p:sp>
      <p:graphicFrame>
        <p:nvGraphicFramePr>
          <p:cNvPr id="13" name="表 12">
            <a:extLst>
              <a:ext uri="{FF2B5EF4-FFF2-40B4-BE49-F238E27FC236}">
                <a16:creationId xmlns:a16="http://schemas.microsoft.com/office/drawing/2014/main" id="{C75D0783-09EE-107F-23CE-A2E91DA320A5}"/>
              </a:ext>
            </a:extLst>
          </p:cNvPr>
          <p:cNvGraphicFramePr>
            <a:graphicFrameLocks noGrp="1"/>
          </p:cNvGraphicFramePr>
          <p:nvPr>
            <p:extLst>
              <p:ext uri="{D42A27DB-BD31-4B8C-83A1-F6EECF244321}">
                <p14:modId xmlns:p14="http://schemas.microsoft.com/office/powerpoint/2010/main" val="3668785118"/>
              </p:ext>
            </p:extLst>
          </p:nvPr>
        </p:nvGraphicFramePr>
        <p:xfrm>
          <a:off x="958293" y="2515742"/>
          <a:ext cx="10213290" cy="3502097"/>
        </p:xfrm>
        <a:graphic>
          <a:graphicData uri="http://schemas.openxmlformats.org/drawingml/2006/table">
            <a:tbl>
              <a:tblPr firstRow="1" bandRow="1">
                <a:tableStyleId>{5C22544A-7EE6-4342-B048-85BDC9FD1C3A}</a:tableStyleId>
              </a:tblPr>
              <a:tblGrid>
                <a:gridCol w="10213290">
                  <a:extLst>
                    <a:ext uri="{9D8B030D-6E8A-4147-A177-3AD203B41FA5}">
                      <a16:colId xmlns:a16="http://schemas.microsoft.com/office/drawing/2014/main" val="3006940764"/>
                    </a:ext>
                  </a:extLst>
                </a:gridCol>
              </a:tblGrid>
              <a:tr h="572207">
                <a:tc>
                  <a:txBody>
                    <a:bodyPr/>
                    <a:lstStyle/>
                    <a:p>
                      <a:pPr marL="0" marR="0" lvl="0" indent="0" algn="ctr" defTabSz="914380" rtl="0" eaLnBrk="1" fontAlgn="auto" latinLnBrk="0" hangingPunct="1">
                        <a:lnSpc>
                          <a:spcPct val="100000"/>
                        </a:lnSpc>
                        <a:spcBef>
                          <a:spcPts val="0"/>
                        </a:spcBef>
                        <a:spcAft>
                          <a:spcPts val="0"/>
                        </a:spcAft>
                        <a:buClrTx/>
                        <a:buSzTx/>
                        <a:buFontTx/>
                        <a:buNone/>
                        <a:tabLst/>
                        <a:defRPr/>
                      </a:pPr>
                      <a:r>
                        <a:rPr lang="ja-JP" altLang="en-US" sz="1400" b="0">
                          <a:latin typeface="Meiryo" panose="020B0604030504040204" pitchFamily="34" charset="-128"/>
                          <a:ea typeface="Meiryo" panose="020B0604030504040204" pitchFamily="34" charset="-128"/>
                        </a:rPr>
                        <a:t>多角的な分析内容</a:t>
                      </a:r>
                    </a:p>
                  </a:txBody>
                  <a:tcPr marL="137160" marR="137160" marT="137160" marB="13716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rgbClr val="0B3274"/>
                      </a:solidFill>
                      <a:prstDash val="solid"/>
                      <a:round/>
                      <a:headEnd type="none" w="med" len="med"/>
                      <a:tailEnd type="none" w="med" len="med"/>
                    </a:lnB>
                    <a:solidFill>
                      <a:srgbClr val="0B3274"/>
                    </a:solidFill>
                  </a:tcPr>
                </a:tc>
                <a:extLst>
                  <a:ext uri="{0D108BD9-81ED-4DB2-BD59-A6C34878D82A}">
                    <a16:rowId xmlns:a16="http://schemas.microsoft.com/office/drawing/2014/main" val="2539947529"/>
                  </a:ext>
                </a:extLst>
              </a:tr>
              <a:tr h="2919148">
                <a:tc>
                  <a:txBody>
                    <a:bodyPr/>
                    <a:lstStyle/>
                    <a:p>
                      <a:pPr marL="342900" marR="0" lvl="0" indent="-342900" algn="l" defTabSz="914380" rtl="0" eaLnBrk="1" fontAlgn="auto" latinLnBrk="0" hangingPunct="1">
                        <a:lnSpc>
                          <a:spcPct val="150000"/>
                        </a:lnSpc>
                        <a:spcBef>
                          <a:spcPts val="0"/>
                        </a:spcBef>
                        <a:spcAft>
                          <a:spcPts val="1200"/>
                        </a:spcAft>
                        <a:buClrTx/>
                        <a:buSzTx/>
                        <a:buFont typeface="+mj-ea"/>
                        <a:buAutoNum type="circleNumDbPlain"/>
                        <a:tabLst/>
                        <a:defRPr/>
                      </a:pPr>
                      <a:r>
                        <a:rPr lang="ja-JP" altLang="en-US" sz="1400" b="1">
                          <a:solidFill>
                            <a:schemeClr val="tx1"/>
                          </a:solidFill>
                          <a:latin typeface="Meiryo" panose="020B0604030504040204" pitchFamily="34" charset="-128"/>
                          <a:ea typeface="Meiryo" panose="020B0604030504040204" pitchFamily="34" charset="-128"/>
                        </a:rPr>
                        <a:t>情報到達のしやすさ</a:t>
                      </a:r>
                      <a:r>
                        <a:rPr lang="ja-JP" altLang="en-US" sz="1400">
                          <a:solidFill>
                            <a:schemeClr val="tx1"/>
                          </a:solidFill>
                          <a:latin typeface="Meiryo" panose="020B0604030504040204" pitchFamily="34" charset="-128"/>
                          <a:ea typeface="Meiryo" panose="020B0604030504040204" pitchFamily="34" charset="-128"/>
                        </a:rPr>
                        <a:t>：トップページから主要セクションへの遷移率、直帰率を測定</a:t>
                      </a:r>
                    </a:p>
                    <a:p>
                      <a:pPr marL="342900" marR="0" lvl="0" indent="-342900" algn="l" defTabSz="914380" rtl="0" eaLnBrk="1" fontAlgn="auto" latinLnBrk="0" hangingPunct="1">
                        <a:lnSpc>
                          <a:spcPct val="150000"/>
                        </a:lnSpc>
                        <a:spcBef>
                          <a:spcPts val="0"/>
                        </a:spcBef>
                        <a:spcAft>
                          <a:spcPts val="1200"/>
                        </a:spcAft>
                        <a:buClrTx/>
                        <a:buSzTx/>
                        <a:buFont typeface="+mj-ea"/>
                        <a:buAutoNum type="circleNumDbPlain"/>
                        <a:tabLst/>
                        <a:defRPr/>
                      </a:pPr>
                      <a:r>
                        <a:rPr lang="ja-JP" altLang="en-US" sz="1400" b="1">
                          <a:solidFill>
                            <a:schemeClr val="tx1"/>
                          </a:solidFill>
                          <a:latin typeface="Meiryo" panose="020B0604030504040204" pitchFamily="34" charset="-128"/>
                          <a:ea typeface="Meiryo" panose="020B0604030504040204" pitchFamily="34" charset="-128"/>
                        </a:rPr>
                        <a:t>情報の優先順位の適切さ</a:t>
                      </a:r>
                      <a:r>
                        <a:rPr lang="ja-JP" altLang="en-US" sz="1400">
                          <a:solidFill>
                            <a:schemeClr val="tx1"/>
                          </a:solidFill>
                          <a:latin typeface="Meiryo" panose="020B0604030504040204" pitchFamily="34" charset="-128"/>
                          <a:ea typeface="Meiryo" panose="020B0604030504040204" pitchFamily="34" charset="-128"/>
                        </a:rPr>
                        <a:t>：各ページのページビュー、平均セッション時間を測定</a:t>
                      </a:r>
                    </a:p>
                    <a:p>
                      <a:pPr marL="342900" marR="0" lvl="0" indent="-342900" algn="l" defTabSz="914380" rtl="0" eaLnBrk="1" fontAlgn="auto" latinLnBrk="0" hangingPunct="1">
                        <a:lnSpc>
                          <a:spcPct val="150000"/>
                        </a:lnSpc>
                        <a:spcBef>
                          <a:spcPts val="0"/>
                        </a:spcBef>
                        <a:spcAft>
                          <a:spcPts val="1200"/>
                        </a:spcAft>
                        <a:buClrTx/>
                        <a:buSzTx/>
                        <a:buFont typeface="+mj-ea"/>
                        <a:buAutoNum type="circleNumDbPlain"/>
                        <a:tabLst/>
                        <a:defRPr/>
                      </a:pPr>
                      <a:r>
                        <a:rPr lang="ja-JP" altLang="en-US" sz="1400" b="1">
                          <a:solidFill>
                            <a:schemeClr val="tx1"/>
                          </a:solidFill>
                          <a:latin typeface="Meiryo" panose="020B0604030504040204" pitchFamily="34" charset="-128"/>
                          <a:ea typeface="Meiryo" panose="020B0604030504040204" pitchFamily="34" charset="-128"/>
                        </a:rPr>
                        <a:t>認知負荷の低減度</a:t>
                      </a:r>
                      <a:r>
                        <a:rPr lang="ja-JP" altLang="en-US" sz="1400">
                          <a:solidFill>
                            <a:schemeClr val="tx1"/>
                          </a:solidFill>
                          <a:latin typeface="Meiryo" panose="020B0604030504040204" pitchFamily="34" charset="-128"/>
                          <a:ea typeface="Meiryo" panose="020B0604030504040204" pitchFamily="34" charset="-128"/>
                        </a:rPr>
                        <a:t>：平均セッション時間、直帰率・離脱率を測定</a:t>
                      </a:r>
                    </a:p>
                    <a:p>
                      <a:pPr marL="342900" marR="0" lvl="0" indent="-342900" algn="l" defTabSz="914380" rtl="0" eaLnBrk="1" fontAlgn="auto" latinLnBrk="0" hangingPunct="1">
                        <a:lnSpc>
                          <a:spcPct val="150000"/>
                        </a:lnSpc>
                        <a:spcBef>
                          <a:spcPts val="0"/>
                        </a:spcBef>
                        <a:spcAft>
                          <a:spcPts val="1200"/>
                        </a:spcAft>
                        <a:buClrTx/>
                        <a:buSzTx/>
                        <a:buFont typeface="+mj-ea"/>
                        <a:buAutoNum type="circleNumDbPlain"/>
                        <a:tabLst/>
                        <a:defRPr/>
                      </a:pPr>
                      <a:r>
                        <a:rPr lang="ja-JP" altLang="en-US" sz="1400" b="1">
                          <a:solidFill>
                            <a:schemeClr val="tx1"/>
                          </a:solidFill>
                          <a:latin typeface="Meiryo" panose="020B0604030504040204" pitchFamily="34" charset="-128"/>
                          <a:ea typeface="Meiryo" panose="020B0604030504040204" pitchFamily="34" charset="-128"/>
                        </a:rPr>
                        <a:t>操作性の分かりやすさ</a:t>
                      </a:r>
                      <a:r>
                        <a:rPr lang="ja-JP" altLang="en-US" sz="1400">
                          <a:solidFill>
                            <a:schemeClr val="tx1"/>
                          </a:solidFill>
                          <a:latin typeface="Meiryo" panose="020B0604030504040204" pitchFamily="34" charset="-128"/>
                          <a:ea typeface="Meiryo" panose="020B0604030504040204" pitchFamily="34" charset="-128"/>
                        </a:rPr>
                        <a:t>：ボタン・リンクのクリック数、遷移率を測定</a:t>
                      </a:r>
                    </a:p>
                    <a:p>
                      <a:pPr marL="342900" marR="0" lvl="0" indent="-342900" algn="l" defTabSz="914380" rtl="0" eaLnBrk="1" fontAlgn="auto" latinLnBrk="0" hangingPunct="1">
                        <a:lnSpc>
                          <a:spcPct val="150000"/>
                        </a:lnSpc>
                        <a:spcBef>
                          <a:spcPts val="0"/>
                        </a:spcBef>
                        <a:spcAft>
                          <a:spcPts val="1200"/>
                        </a:spcAft>
                        <a:buClrTx/>
                        <a:buSzTx/>
                        <a:buFont typeface="+mj-ea"/>
                        <a:buAutoNum type="circleNumDbPlain"/>
                        <a:tabLst/>
                        <a:defRPr/>
                      </a:pPr>
                      <a:r>
                        <a:rPr lang="ja-JP" altLang="en-US" sz="1400" b="1">
                          <a:solidFill>
                            <a:schemeClr val="tx1"/>
                          </a:solidFill>
                          <a:latin typeface="Meiryo" panose="020B0604030504040204" pitchFamily="34" charset="-128"/>
                          <a:ea typeface="Meiryo" panose="020B0604030504040204" pitchFamily="34" charset="-128"/>
                        </a:rPr>
                        <a:t>情報構造の論理性</a:t>
                      </a:r>
                      <a:r>
                        <a:rPr lang="ja-JP" altLang="en-US" sz="1400">
                          <a:solidFill>
                            <a:schemeClr val="tx1"/>
                          </a:solidFill>
                          <a:latin typeface="Meiryo" panose="020B0604030504040204" pitchFamily="34" charset="-128"/>
                          <a:ea typeface="Meiryo" panose="020B0604030504040204" pitchFamily="34" charset="-128"/>
                        </a:rPr>
                        <a:t>：関連ページ間の遷移率、セクション</a:t>
                      </a:r>
                      <a:r>
                        <a:rPr lang="en" altLang="ja-JP" sz="1400" dirty="0">
                          <a:solidFill>
                            <a:schemeClr val="tx1"/>
                          </a:solidFill>
                          <a:latin typeface="Meiryo" panose="020B0604030504040204" pitchFamily="34" charset="-128"/>
                          <a:ea typeface="Meiryo" panose="020B0604030504040204" pitchFamily="34" charset="-128"/>
                        </a:rPr>
                        <a:t>TOP</a:t>
                      </a:r>
                      <a:r>
                        <a:rPr lang="ja-JP" altLang="en-US" sz="1400">
                          <a:solidFill>
                            <a:schemeClr val="tx1"/>
                          </a:solidFill>
                          <a:latin typeface="Meiryo" panose="020B0604030504040204" pitchFamily="34" charset="-128"/>
                          <a:ea typeface="Meiryo" panose="020B0604030504040204" pitchFamily="34" charset="-128"/>
                        </a:rPr>
                        <a:t>ページの直帰率を測定</a:t>
                      </a:r>
                    </a:p>
                    <a:p>
                      <a:pPr marL="342900" marR="0" lvl="0" indent="-342900" algn="l" defTabSz="914380" rtl="0" eaLnBrk="1" fontAlgn="auto" latinLnBrk="0" hangingPunct="1">
                        <a:lnSpc>
                          <a:spcPct val="150000"/>
                        </a:lnSpc>
                        <a:spcBef>
                          <a:spcPts val="0"/>
                        </a:spcBef>
                        <a:spcAft>
                          <a:spcPts val="1200"/>
                        </a:spcAft>
                        <a:buClrTx/>
                        <a:buSzTx/>
                        <a:buFont typeface="+mj-ea"/>
                        <a:buAutoNum type="circleNumDbPlain"/>
                        <a:tabLst/>
                        <a:defRPr/>
                      </a:pPr>
                      <a:r>
                        <a:rPr lang="ja-JP" altLang="en-US" sz="1400" b="1">
                          <a:solidFill>
                            <a:schemeClr val="tx1"/>
                          </a:solidFill>
                          <a:latin typeface="Meiryo" panose="020B0604030504040204" pitchFamily="34" charset="-128"/>
                          <a:ea typeface="Meiryo" panose="020B0604030504040204" pitchFamily="34" charset="-128"/>
                        </a:rPr>
                        <a:t>サイト全体の使いやすさ</a:t>
                      </a:r>
                      <a:r>
                        <a:rPr lang="ja-JP" altLang="en-US" sz="1400">
                          <a:solidFill>
                            <a:schemeClr val="tx1"/>
                          </a:solidFill>
                          <a:latin typeface="Meiryo" panose="020B0604030504040204" pitchFamily="34" charset="-128"/>
                          <a:ea typeface="Meiryo" panose="020B0604030504040204" pitchFamily="34" charset="-128"/>
                        </a:rPr>
                        <a:t>：サイト全体の平均セッション時間、直帰率、ページ</a:t>
                      </a:r>
                      <a:r>
                        <a:rPr lang="en-US" altLang="ja-JP" sz="1400" dirty="0">
                          <a:solidFill>
                            <a:schemeClr val="tx1"/>
                          </a:solidFill>
                          <a:latin typeface="Meiryo" panose="020B0604030504040204" pitchFamily="34" charset="-128"/>
                          <a:ea typeface="Meiryo" panose="020B0604030504040204" pitchFamily="34" charset="-128"/>
                        </a:rPr>
                        <a:t>/</a:t>
                      </a:r>
                      <a:r>
                        <a:rPr lang="ja-JP" altLang="en-US" sz="1400">
                          <a:solidFill>
                            <a:schemeClr val="tx1"/>
                          </a:solidFill>
                          <a:latin typeface="Meiryo" panose="020B0604030504040204" pitchFamily="34" charset="-128"/>
                          <a:ea typeface="Meiryo" panose="020B0604030504040204" pitchFamily="34" charset="-128"/>
                        </a:rPr>
                        <a:t>セッションを測定</a:t>
                      </a:r>
                    </a:p>
                  </a:txBody>
                  <a:tcPr marL="137160" marR="137160" marT="137160" marB="137160">
                    <a:lnL w="12700" cap="flat" cmpd="sng" algn="ctr">
                      <a:solidFill>
                        <a:srgbClr val="0B3274"/>
                      </a:solidFill>
                      <a:prstDash val="solid"/>
                      <a:round/>
                      <a:headEnd type="none" w="med" len="med"/>
                      <a:tailEnd type="none" w="med" len="med"/>
                    </a:lnL>
                    <a:lnR w="12700" cap="flat" cmpd="sng" algn="ctr">
                      <a:solidFill>
                        <a:srgbClr val="0B3274"/>
                      </a:solidFill>
                      <a:prstDash val="solid"/>
                      <a:round/>
                      <a:headEnd type="none" w="med" len="med"/>
                      <a:tailEnd type="none" w="med" len="med"/>
                    </a:lnR>
                    <a:lnT w="12700" cap="flat" cmpd="sng" algn="ctr">
                      <a:solidFill>
                        <a:srgbClr val="0B3274"/>
                      </a:solidFill>
                      <a:prstDash val="solid"/>
                      <a:round/>
                      <a:headEnd type="none" w="med" len="med"/>
                      <a:tailEnd type="none" w="med" len="med"/>
                    </a:lnT>
                    <a:lnB w="12700" cap="flat" cmpd="sng" algn="ctr">
                      <a:solidFill>
                        <a:srgbClr val="0B3274"/>
                      </a:solidFill>
                      <a:prstDash val="solid"/>
                      <a:round/>
                      <a:headEnd type="none" w="med" len="med"/>
                      <a:tailEnd type="none" w="med" len="med"/>
                    </a:lnB>
                    <a:solidFill>
                      <a:schemeClr val="bg1"/>
                    </a:solidFill>
                  </a:tcPr>
                </a:tc>
                <a:extLst>
                  <a:ext uri="{0D108BD9-81ED-4DB2-BD59-A6C34878D82A}">
                    <a16:rowId xmlns:a16="http://schemas.microsoft.com/office/drawing/2014/main" val="323575233"/>
                  </a:ext>
                </a:extLst>
              </a:tr>
            </a:tbl>
          </a:graphicData>
        </a:graphic>
      </p:graphicFrame>
    </p:spTree>
    <p:extLst>
      <p:ext uri="{BB962C8B-B14F-4D97-AF65-F5344CB8AC3E}">
        <p14:creationId xmlns:p14="http://schemas.microsoft.com/office/powerpoint/2010/main" val="4156330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A9516-7B51-B8A7-DC81-BE8B514F1EE9}"/>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705328A-73B0-2C9D-7DA7-276D79E6A010}"/>
              </a:ext>
            </a:extLst>
          </p:cNvPr>
          <p:cNvSpPr txBox="1"/>
          <p:nvPr/>
        </p:nvSpPr>
        <p:spPr>
          <a:xfrm>
            <a:off x="617023" y="3148923"/>
            <a:ext cx="487313" cy="560153"/>
          </a:xfrm>
          <a:prstGeom prst="rect">
            <a:avLst/>
          </a:prstGeom>
          <a:noFill/>
        </p:spPr>
        <p:txBody>
          <a:bodyPr wrap="none" lIns="0" tIns="0" rIns="0" bIns="0" rtlCol="0" anchor="t">
            <a:spAutoFit/>
          </a:bodyPr>
          <a:lstStyle/>
          <a:p>
            <a:pPr>
              <a:lnSpc>
                <a:spcPct val="140000"/>
              </a:lnSpc>
            </a:pPr>
            <a:r>
              <a:rPr lang="en-US" altLang="ja-JP" sz="2800" b="1" dirty="0">
                <a:solidFill>
                  <a:schemeClr val="bg1"/>
                </a:solidFill>
                <a:latin typeface="Meiryo"/>
                <a:ea typeface="Meiryo"/>
              </a:rPr>
              <a:t>04</a:t>
            </a:r>
            <a:endParaRPr kumimoji="1" lang="ja-JP" altLang="en-US" sz="2800" b="1" i="0">
              <a:solidFill>
                <a:schemeClr val="bg1"/>
              </a:solidFill>
              <a:latin typeface="Meiryo" panose="020B0604030504040204" pitchFamily="34" charset="-128"/>
              <a:ea typeface="Meiryo" panose="020B0604030504040204" pitchFamily="34" charset="-128"/>
            </a:endParaRPr>
          </a:p>
        </p:txBody>
      </p:sp>
      <p:sp>
        <p:nvSpPr>
          <p:cNvPr id="3" name="テキスト ボックス 2">
            <a:extLst>
              <a:ext uri="{FF2B5EF4-FFF2-40B4-BE49-F238E27FC236}">
                <a16:creationId xmlns:a16="http://schemas.microsoft.com/office/drawing/2014/main" id="{F76AC0B2-F7A6-F2D6-C3D4-46D59715A6AD}"/>
              </a:ext>
            </a:extLst>
          </p:cNvPr>
          <p:cNvSpPr txBox="1"/>
          <p:nvPr/>
        </p:nvSpPr>
        <p:spPr>
          <a:xfrm>
            <a:off x="3216033" y="2819904"/>
            <a:ext cx="2462213" cy="603242"/>
          </a:xfrm>
          <a:prstGeom prst="rect">
            <a:avLst/>
          </a:prstGeom>
          <a:noFill/>
        </p:spPr>
        <p:txBody>
          <a:bodyPr wrap="none" lIns="0" tIns="0" rIns="0" bIns="0" rtlCol="0" anchor="t">
            <a:spAutoFit/>
          </a:bodyPr>
          <a:lstStyle/>
          <a:p>
            <a:pPr>
              <a:lnSpc>
                <a:spcPct val="130000"/>
              </a:lnSpc>
            </a:pPr>
            <a:r>
              <a:rPr lang="ja-JP" altLang="en-US" sz="3200" b="1">
                <a:solidFill>
                  <a:srgbClr val="1A1A1A"/>
                </a:solidFill>
                <a:latin typeface="メイリオ"/>
                <a:ea typeface="メイリオ"/>
                <a:cs typeface="+mn-lt"/>
              </a:rPr>
              <a:t>私たちの強み</a:t>
            </a:r>
          </a:p>
        </p:txBody>
      </p:sp>
      <p:sp>
        <p:nvSpPr>
          <p:cNvPr id="4" name="テキスト ボックス 3">
            <a:extLst>
              <a:ext uri="{FF2B5EF4-FFF2-40B4-BE49-F238E27FC236}">
                <a16:creationId xmlns:a16="http://schemas.microsoft.com/office/drawing/2014/main" id="{8CCA90BD-1DF8-F262-0862-366083131A28}"/>
              </a:ext>
            </a:extLst>
          </p:cNvPr>
          <p:cNvSpPr txBox="1"/>
          <p:nvPr/>
        </p:nvSpPr>
        <p:spPr>
          <a:xfrm>
            <a:off x="3216033" y="3539432"/>
            <a:ext cx="4565352" cy="301621"/>
          </a:xfrm>
          <a:prstGeom prst="rect">
            <a:avLst/>
          </a:prstGeom>
          <a:noFill/>
        </p:spPr>
        <p:txBody>
          <a:bodyPr wrap="none" lIns="0" tIns="0" rIns="0" bIns="0" rtlCol="0" anchor="t">
            <a:spAutoFit/>
          </a:bodyPr>
          <a:lstStyle/>
          <a:p>
            <a:pPr lvl="0">
              <a:lnSpc>
                <a:spcPct val="130000"/>
              </a:lnSpc>
              <a:defRPr/>
            </a:pPr>
            <a:r>
              <a:rPr lang="en" altLang="ja-JP" sz="1600" dirty="0">
                <a:solidFill>
                  <a:srgbClr val="1A1A1A"/>
                </a:solidFill>
                <a:latin typeface="メイリオ"/>
                <a:ea typeface="メイリオ"/>
                <a:cs typeface="+mn-lt"/>
              </a:rPr>
              <a:t>Logic &amp; Design</a:t>
            </a:r>
            <a:r>
              <a:rPr lang="ja-JP" altLang="en-US" sz="1600">
                <a:solidFill>
                  <a:srgbClr val="1A1A1A"/>
                </a:solidFill>
                <a:latin typeface="メイリオ"/>
                <a:ea typeface="メイリオ"/>
                <a:cs typeface="+mn-lt"/>
              </a:rPr>
              <a:t>で実現する、複雑な情報の再設計</a:t>
            </a:r>
            <a:endParaRPr lang="en-US" altLang="ja-JP" dirty="0">
              <a:latin typeface="メイリオ"/>
              <a:ea typeface="メイリオ"/>
            </a:endParaRPr>
          </a:p>
        </p:txBody>
      </p:sp>
      <p:sp>
        <p:nvSpPr>
          <p:cNvPr id="6" name="スライド番号プレースホルダー 5">
            <a:extLst>
              <a:ext uri="{FF2B5EF4-FFF2-40B4-BE49-F238E27FC236}">
                <a16:creationId xmlns:a16="http://schemas.microsoft.com/office/drawing/2014/main" id="{15A5CF2A-BD6D-1BDD-4FBD-052C011DD332}"/>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17</a:t>
            </a:fld>
            <a:endParaRPr lang="ja-JP" altLang="en-US"/>
          </a:p>
        </p:txBody>
      </p:sp>
    </p:spTree>
    <p:extLst>
      <p:ext uri="{BB962C8B-B14F-4D97-AF65-F5344CB8AC3E}">
        <p14:creationId xmlns:p14="http://schemas.microsoft.com/office/powerpoint/2010/main" val="1105440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554AE-443E-4868-0951-C6222FA6F171}"/>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E04B3B5D-7094-D426-CCA7-BB3C8EC8A83A}"/>
              </a:ext>
            </a:extLst>
          </p:cNvPr>
          <p:cNvSpPr txBox="1"/>
          <p:nvPr/>
        </p:nvSpPr>
        <p:spPr>
          <a:xfrm>
            <a:off x="1053382" y="845112"/>
            <a:ext cx="6412012" cy="377026"/>
          </a:xfrm>
          <a:prstGeom prst="rect">
            <a:avLst/>
          </a:prstGeom>
          <a:noFill/>
        </p:spPr>
        <p:txBody>
          <a:bodyPr wrap="none" lIns="0" tIns="0" rIns="0" bIns="0" rtlCol="0" anchor="t" anchorCtr="0">
            <a:spAutoFit/>
          </a:bodyPr>
          <a:lstStyle/>
          <a:p>
            <a:pPr>
              <a:lnSpc>
                <a:spcPct val="130000"/>
              </a:lnSpc>
              <a:spcBef>
                <a:spcPts val="100"/>
              </a:spcBef>
            </a:pPr>
            <a:r>
              <a:rPr lang="ja-JP" altLang="en-US" sz="2000" b="1">
                <a:solidFill>
                  <a:srgbClr val="0B3274"/>
                </a:solidFill>
                <a:latin typeface="Meiryo"/>
                <a:ea typeface="Meiryo"/>
                <a:cs typeface="+mn-lt"/>
              </a:rPr>
              <a:t>デザイン先行開発で実現する、複雑な情報構造の再設計</a:t>
            </a:r>
            <a:endParaRPr lang="en-US" dirty="0"/>
          </a:p>
        </p:txBody>
      </p:sp>
      <p:sp>
        <p:nvSpPr>
          <p:cNvPr id="6" name="スライド番号プレースホルダー 5">
            <a:extLst>
              <a:ext uri="{FF2B5EF4-FFF2-40B4-BE49-F238E27FC236}">
                <a16:creationId xmlns:a16="http://schemas.microsoft.com/office/drawing/2014/main" id="{762EBF7E-35BE-31F0-81F6-B212F076F35A}"/>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18</a:t>
            </a:fld>
            <a:endParaRPr lang="ja-JP" altLang="en-US"/>
          </a:p>
        </p:txBody>
      </p:sp>
      <p:sp>
        <p:nvSpPr>
          <p:cNvPr id="4" name="角丸四角形 3">
            <a:extLst>
              <a:ext uri="{FF2B5EF4-FFF2-40B4-BE49-F238E27FC236}">
                <a16:creationId xmlns:a16="http://schemas.microsoft.com/office/drawing/2014/main" id="{BD8D4704-E1EF-8606-2FBC-C74FA27124AB}"/>
              </a:ext>
            </a:extLst>
          </p:cNvPr>
          <p:cNvSpPr/>
          <p:nvPr/>
        </p:nvSpPr>
        <p:spPr>
          <a:xfrm>
            <a:off x="824946" y="1450185"/>
            <a:ext cx="10346637" cy="1160675"/>
          </a:xfrm>
          <a:prstGeom prst="roundRect">
            <a:avLst>
              <a:gd name="adj" fmla="val 1026"/>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44000" tIns="108000" rIns="180000" bIns="108000" rtlCol="0" anchor="t">
            <a:spAutoFit/>
          </a:bodyPr>
          <a:lstStyle/>
          <a:p>
            <a:pPr>
              <a:lnSpc>
                <a:spcPct val="150000"/>
              </a:lnSpc>
            </a:pPr>
            <a:r>
              <a:rPr lang="ja-JP" altLang="en-US" sz="1400">
                <a:solidFill>
                  <a:srgbClr val="1A1A1A"/>
                </a:solidFill>
                <a:latin typeface="Meiryo"/>
                <a:ea typeface="Meiryo"/>
              </a:rPr>
              <a:t>貴社のコーポレートサイトには、専門性の高い情報が多層的に含まれています。</a:t>
            </a:r>
          </a:p>
          <a:p>
            <a:pPr>
              <a:lnSpc>
                <a:spcPct val="150000"/>
              </a:lnSpc>
            </a:pPr>
            <a:r>
              <a:rPr lang="ja-JP" altLang="en-US" sz="1400">
                <a:solidFill>
                  <a:srgbClr val="1A1A1A"/>
                </a:solidFill>
                <a:latin typeface="Meiryo"/>
                <a:ea typeface="Meiryo"/>
              </a:rPr>
              <a:t>私たち</a:t>
            </a:r>
            <a:r>
              <a:rPr lang="en" altLang="ja-JP" sz="1400" dirty="0">
                <a:solidFill>
                  <a:srgbClr val="1A1A1A"/>
                </a:solidFill>
                <a:latin typeface="Meiryo"/>
                <a:ea typeface="Meiryo"/>
              </a:rPr>
              <a:t>AR</a:t>
            </a:r>
            <a:r>
              <a:rPr lang="ja-JP" altLang="en-US" sz="1400">
                <a:solidFill>
                  <a:srgbClr val="1A1A1A"/>
                </a:solidFill>
                <a:latin typeface="Meiryo"/>
                <a:ea typeface="Meiryo"/>
              </a:rPr>
              <a:t>アドバンストテクノロジは、システム開発で培った「複雑さを、シンプルな体験に変える」力を持っています。</a:t>
            </a:r>
            <a:br>
              <a:rPr lang="en-US" altLang="ja-JP" sz="1400" dirty="0">
                <a:solidFill>
                  <a:srgbClr val="1A1A1A"/>
                </a:solidFill>
                <a:latin typeface="Meiryo"/>
                <a:ea typeface="Meiryo"/>
              </a:rPr>
            </a:br>
            <a:r>
              <a:rPr lang="ja-JP" altLang="en-US" sz="1400">
                <a:solidFill>
                  <a:srgbClr val="1A1A1A"/>
                </a:solidFill>
                <a:latin typeface="Meiryo"/>
                <a:ea typeface="Meiryo"/>
              </a:rPr>
              <a:t>単なる見た目ではなく、情報構造そのものを設計し直し、ユーザーが迷わず求める情報にたどり着けるサイトを目指します。</a:t>
            </a:r>
          </a:p>
        </p:txBody>
      </p:sp>
      <p:sp>
        <p:nvSpPr>
          <p:cNvPr id="2" name="テキスト ボックス 1">
            <a:extLst>
              <a:ext uri="{FF2B5EF4-FFF2-40B4-BE49-F238E27FC236}">
                <a16:creationId xmlns:a16="http://schemas.microsoft.com/office/drawing/2014/main" id="{873D2F0F-C0AD-F2C4-6927-AC82846A8F58}"/>
              </a:ext>
            </a:extLst>
          </p:cNvPr>
          <p:cNvSpPr txBox="1"/>
          <p:nvPr/>
        </p:nvSpPr>
        <p:spPr>
          <a:xfrm>
            <a:off x="539557" y="146078"/>
            <a:ext cx="1481175" cy="263918"/>
          </a:xfrm>
          <a:prstGeom prst="rect">
            <a:avLst/>
          </a:prstGeom>
          <a:noFill/>
        </p:spPr>
        <p:txBody>
          <a:bodyPr wrap="none" lIns="0" tIns="0" rIns="0" bIns="0" rtlCol="0" anchor="t">
            <a:spAutoFit/>
          </a:bodyPr>
          <a:lstStyle/>
          <a:p>
            <a:pPr>
              <a:lnSpc>
                <a:spcPct val="130000"/>
              </a:lnSpc>
              <a:tabLst>
                <a:tab pos="540000" algn="l"/>
              </a:tabLst>
            </a:pPr>
            <a:r>
              <a:rPr lang="en-US" altLang="ja-JP" sz="1400" dirty="0">
                <a:solidFill>
                  <a:schemeClr val="bg1"/>
                </a:solidFill>
                <a:latin typeface="Meiryo" panose="020B0604030504040204" pitchFamily="34" charset="-128"/>
                <a:ea typeface="Meiryo" panose="020B0604030504040204" pitchFamily="34" charset="-128"/>
                <a:cs typeface="+mn-lt"/>
              </a:rPr>
              <a:t>04</a:t>
            </a:r>
            <a:r>
              <a:rPr lang="ja-JP" altLang="en-US" sz="1400">
                <a:solidFill>
                  <a:schemeClr val="bg1"/>
                </a:solidFill>
                <a:latin typeface="Meiryo" panose="020B0604030504040204" pitchFamily="34" charset="-128"/>
                <a:ea typeface="Meiryo" panose="020B0604030504040204" pitchFamily="34" charset="-128"/>
                <a:cs typeface="+mn-lt"/>
              </a:rPr>
              <a:t>　私たちの強み</a:t>
            </a:r>
            <a:endParaRPr lang="en-US" altLang="ja-JP" sz="1400" dirty="0">
              <a:latin typeface="Meiryo" panose="020B0604030504040204" pitchFamily="34" charset="-128"/>
              <a:ea typeface="Meiryo" panose="020B0604030504040204" pitchFamily="34" charset="-128"/>
            </a:endParaRPr>
          </a:p>
        </p:txBody>
      </p:sp>
      <p:graphicFrame>
        <p:nvGraphicFramePr>
          <p:cNvPr id="13" name="表 12">
            <a:extLst>
              <a:ext uri="{FF2B5EF4-FFF2-40B4-BE49-F238E27FC236}">
                <a16:creationId xmlns:a16="http://schemas.microsoft.com/office/drawing/2014/main" id="{37B5980E-063E-8A23-961F-4750C3C10E62}"/>
              </a:ext>
            </a:extLst>
          </p:cNvPr>
          <p:cNvGraphicFramePr>
            <a:graphicFrameLocks noGrp="1"/>
          </p:cNvGraphicFramePr>
          <p:nvPr>
            <p:extLst>
              <p:ext uri="{D42A27DB-BD31-4B8C-83A1-F6EECF244321}">
                <p14:modId xmlns:p14="http://schemas.microsoft.com/office/powerpoint/2010/main" val="2142149653"/>
              </p:ext>
            </p:extLst>
          </p:nvPr>
        </p:nvGraphicFramePr>
        <p:xfrm>
          <a:off x="824946" y="3187961"/>
          <a:ext cx="10552803" cy="2118360"/>
        </p:xfrm>
        <a:graphic>
          <a:graphicData uri="http://schemas.openxmlformats.org/drawingml/2006/table">
            <a:tbl>
              <a:tblPr firstRow="1" bandRow="1">
                <a:tableStyleId>{5C22544A-7EE6-4342-B048-85BDC9FD1C3A}</a:tableStyleId>
              </a:tblPr>
              <a:tblGrid>
                <a:gridCol w="10552803">
                  <a:extLst>
                    <a:ext uri="{9D8B030D-6E8A-4147-A177-3AD203B41FA5}">
                      <a16:colId xmlns:a16="http://schemas.microsoft.com/office/drawing/2014/main" val="3006940764"/>
                    </a:ext>
                  </a:extLst>
                </a:gridCol>
              </a:tblGrid>
              <a:tr h="1363669">
                <a:tc>
                  <a:txBody>
                    <a:bodyPr/>
                    <a:lstStyle/>
                    <a:p>
                      <a:pPr marL="0" marR="0" lvl="0" indent="0" algn="l" defTabSz="914380" rtl="0" eaLnBrk="1" fontAlgn="auto" latinLnBrk="0" hangingPunct="1">
                        <a:lnSpc>
                          <a:spcPct val="150000"/>
                        </a:lnSpc>
                        <a:spcBef>
                          <a:spcPts val="0"/>
                        </a:spcBef>
                        <a:spcAft>
                          <a:spcPts val="1200"/>
                        </a:spcAft>
                        <a:buClrTx/>
                        <a:buSzTx/>
                        <a:buFont typeface="+mj-ea"/>
                        <a:buNone/>
                        <a:tabLst/>
                        <a:defRPr/>
                      </a:pPr>
                      <a:r>
                        <a:rPr lang="ja-JP" altLang="en-US" sz="1400" b="1">
                          <a:solidFill>
                            <a:srgbClr val="0B3274"/>
                          </a:solidFill>
                          <a:latin typeface="Meiryo"/>
                          <a:ea typeface="Meiryo"/>
                        </a:rPr>
                        <a:t>「</a:t>
                      </a:r>
                      <a:r>
                        <a:rPr lang="en-US" altLang="ja-JP" sz="1400" b="1" dirty="0">
                          <a:solidFill>
                            <a:srgbClr val="0B3274"/>
                          </a:solidFill>
                          <a:latin typeface="Meiryo"/>
                          <a:ea typeface="Meiryo"/>
                        </a:rPr>
                        <a:t>Logic &amp; Design</a:t>
                      </a:r>
                      <a:r>
                        <a:rPr lang="ja-JP" altLang="en-US" sz="1400" b="1">
                          <a:solidFill>
                            <a:srgbClr val="0B3274"/>
                          </a:solidFill>
                          <a:latin typeface="Meiryo"/>
                          <a:ea typeface="Meiryo"/>
                        </a:rPr>
                        <a:t>」というスローガンのもと、論理的な思考とデザインの両立を追求しています。</a:t>
                      </a:r>
                      <a:endParaRPr lang="en-US" altLang="ja-JP" sz="1400" b="1" dirty="0">
                        <a:solidFill>
                          <a:srgbClr val="0B3274"/>
                        </a:solidFill>
                        <a:latin typeface="Meiryo"/>
                        <a:ea typeface="Meiryo"/>
                      </a:endParaRPr>
                    </a:p>
                    <a:p>
                      <a:pPr marL="342900" marR="0" lvl="0" indent="-342900" algn="l" defTabSz="91438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ja-JP" altLang="en-US" sz="1400" b="0">
                          <a:solidFill>
                            <a:schemeClr val="tx1"/>
                          </a:solidFill>
                          <a:latin typeface="Meiryo" panose="020B0604030504040204" pitchFamily="34" charset="-128"/>
                          <a:ea typeface="Meiryo" panose="020B0604030504040204" pitchFamily="34" charset="-128"/>
                        </a:rPr>
                        <a:t>論理的な情報設計</a:t>
                      </a:r>
                      <a:r>
                        <a:rPr lang="en-US" altLang="ja-JP" sz="1400" b="0" dirty="0">
                          <a:solidFill>
                            <a:schemeClr val="tx1"/>
                          </a:solidFill>
                          <a:latin typeface="Meiryo" panose="020B0604030504040204" pitchFamily="34" charset="-128"/>
                          <a:ea typeface="Meiryo" panose="020B0604030504040204" pitchFamily="34" charset="-128"/>
                        </a:rPr>
                        <a:t>:</a:t>
                      </a:r>
                      <a:r>
                        <a:rPr lang="ja-JP" altLang="en-US" sz="1400" b="0">
                          <a:solidFill>
                            <a:schemeClr val="tx1"/>
                          </a:solidFill>
                          <a:latin typeface="Meiryo" panose="020B0604030504040204" pitchFamily="34" charset="-128"/>
                          <a:ea typeface="Meiryo" panose="020B0604030504040204" pitchFamily="34" charset="-128"/>
                        </a:rPr>
                        <a:t>複雑な情報構造を、ユーザー視点で整理・再構築。専門情報を目的別に最適化された構造へ変換します。</a:t>
                      </a:r>
                    </a:p>
                    <a:p>
                      <a:pPr marL="342900" marR="0" lvl="0" indent="-342900" algn="l" defTabSz="91438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ja-JP" altLang="en-US" sz="1400" b="0">
                          <a:solidFill>
                            <a:schemeClr val="tx1"/>
                          </a:solidFill>
                          <a:latin typeface="Meiryo" panose="020B0604030504040204" pitchFamily="34" charset="-128"/>
                          <a:ea typeface="Meiryo" panose="020B0604030504040204" pitchFamily="34" charset="-128"/>
                        </a:rPr>
                        <a:t>データドリブンな改善</a:t>
                      </a:r>
                      <a:r>
                        <a:rPr lang="en-US" altLang="ja-JP" sz="1400" b="0" dirty="0">
                          <a:solidFill>
                            <a:schemeClr val="tx1"/>
                          </a:solidFill>
                          <a:latin typeface="Meiryo" panose="020B0604030504040204" pitchFamily="34" charset="-128"/>
                          <a:ea typeface="Meiryo" panose="020B0604030504040204" pitchFamily="34" charset="-128"/>
                        </a:rPr>
                        <a:t>:</a:t>
                      </a:r>
                      <a:r>
                        <a:rPr lang="en" altLang="ja-JP" sz="1400" b="0" dirty="0">
                          <a:solidFill>
                            <a:schemeClr val="tx1"/>
                          </a:solidFill>
                          <a:latin typeface="Meiryo" panose="020B0604030504040204" pitchFamily="34" charset="-128"/>
                          <a:ea typeface="Meiryo" panose="020B0604030504040204" pitchFamily="34" charset="-128"/>
                        </a:rPr>
                        <a:t>GA</a:t>
                      </a:r>
                      <a:r>
                        <a:rPr lang="ja-JP" altLang="en-US" sz="1400" b="0">
                          <a:solidFill>
                            <a:schemeClr val="tx1"/>
                          </a:solidFill>
                          <a:latin typeface="Meiryo" panose="020B0604030504040204" pitchFamily="34" charset="-128"/>
                          <a:ea typeface="Meiryo" panose="020B0604030504040204" pitchFamily="34" charset="-128"/>
                        </a:rPr>
                        <a:t>解析やユーザー行動分析に基づき、主観に頼らず改善提案。アクセス解析から課題を抽出し、具体的な施策を継続提案します。</a:t>
                      </a:r>
                    </a:p>
                    <a:p>
                      <a:pPr marL="342900" marR="0" lvl="0" indent="-342900" algn="l" defTabSz="91438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ja-JP" altLang="en-US" sz="1400" b="0">
                          <a:solidFill>
                            <a:schemeClr val="tx1"/>
                          </a:solidFill>
                          <a:latin typeface="Meiryo" panose="020B0604030504040204" pitchFamily="34" charset="-128"/>
                          <a:ea typeface="Meiryo" panose="020B0604030504040204" pitchFamily="34" charset="-128"/>
                        </a:rPr>
                        <a:t>システム思考</a:t>
                      </a:r>
                      <a:r>
                        <a:rPr lang="en-US" altLang="ja-JP" sz="1400" b="0" dirty="0">
                          <a:solidFill>
                            <a:schemeClr val="tx1"/>
                          </a:solidFill>
                          <a:latin typeface="Meiryo" panose="020B0604030504040204" pitchFamily="34" charset="-128"/>
                          <a:ea typeface="Meiryo" panose="020B0604030504040204" pitchFamily="34" charset="-128"/>
                        </a:rPr>
                        <a:t>:</a:t>
                      </a:r>
                      <a:r>
                        <a:rPr lang="ja-JP" altLang="en-US" sz="1400" b="0">
                          <a:solidFill>
                            <a:schemeClr val="tx1"/>
                          </a:solidFill>
                          <a:latin typeface="Meiryo" panose="020B0604030504040204" pitchFamily="34" charset="-128"/>
                          <a:ea typeface="Meiryo" panose="020B0604030504040204" pitchFamily="34" charset="-128"/>
                        </a:rPr>
                        <a:t>業務システムやアプリ開発の知見を活かした設計。情報の優先順位付けや導線設計に、システム開発で培った論理的思考を活用します。</a:t>
                      </a:r>
                    </a:p>
                  </a:txBody>
                  <a:tcPr marL="137160" marR="137160" marT="137160" marB="137160">
                    <a:lnL w="12700" cap="flat" cmpd="sng" algn="ctr">
                      <a:solidFill>
                        <a:srgbClr val="0B3274"/>
                      </a:solidFill>
                      <a:prstDash val="solid"/>
                      <a:round/>
                      <a:headEnd type="none" w="med" len="med"/>
                      <a:tailEnd type="none" w="med" len="med"/>
                    </a:lnL>
                    <a:lnR w="12700" cap="flat" cmpd="sng" algn="ctr">
                      <a:solidFill>
                        <a:srgbClr val="0B3274"/>
                      </a:solidFill>
                      <a:prstDash val="solid"/>
                      <a:round/>
                      <a:headEnd type="none" w="med" len="med"/>
                      <a:tailEnd type="none" w="med" len="med"/>
                    </a:lnR>
                    <a:lnT w="12700" cap="flat" cmpd="sng" algn="ctr">
                      <a:solidFill>
                        <a:srgbClr val="0B3274"/>
                      </a:solidFill>
                      <a:prstDash val="solid"/>
                      <a:round/>
                      <a:headEnd type="none" w="med" len="med"/>
                      <a:tailEnd type="none" w="med" len="med"/>
                    </a:lnT>
                    <a:lnB w="12700" cap="flat" cmpd="sng" algn="ctr">
                      <a:solidFill>
                        <a:srgbClr val="0B3274"/>
                      </a:solidFill>
                      <a:prstDash val="solid"/>
                      <a:round/>
                      <a:headEnd type="none" w="med" len="med"/>
                      <a:tailEnd type="none" w="med" len="med"/>
                    </a:lnB>
                    <a:solidFill>
                      <a:schemeClr val="bg1"/>
                    </a:solidFill>
                  </a:tcPr>
                </a:tc>
                <a:extLst>
                  <a:ext uri="{0D108BD9-81ED-4DB2-BD59-A6C34878D82A}">
                    <a16:rowId xmlns:a16="http://schemas.microsoft.com/office/drawing/2014/main" val="323575233"/>
                  </a:ext>
                </a:extLst>
              </a:tr>
            </a:tbl>
          </a:graphicData>
        </a:graphic>
      </p:graphicFrame>
    </p:spTree>
    <p:extLst>
      <p:ext uri="{BB962C8B-B14F-4D97-AF65-F5344CB8AC3E}">
        <p14:creationId xmlns:p14="http://schemas.microsoft.com/office/powerpoint/2010/main" val="3158277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0A2FC5-8F28-5EB5-ECB1-6773D18A5653}"/>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BF53625-1348-A804-28EA-F92757AAE663}"/>
              </a:ext>
            </a:extLst>
          </p:cNvPr>
          <p:cNvSpPr txBox="1"/>
          <p:nvPr/>
        </p:nvSpPr>
        <p:spPr>
          <a:xfrm>
            <a:off x="1053382" y="845112"/>
            <a:ext cx="3590727" cy="377026"/>
          </a:xfrm>
          <a:prstGeom prst="rect">
            <a:avLst/>
          </a:prstGeom>
          <a:noFill/>
        </p:spPr>
        <p:txBody>
          <a:bodyPr wrap="none" lIns="0" tIns="0" rIns="0" bIns="0" rtlCol="0" anchor="t" anchorCtr="0">
            <a:spAutoFit/>
          </a:bodyPr>
          <a:lstStyle/>
          <a:p>
            <a:pPr>
              <a:lnSpc>
                <a:spcPct val="130000"/>
              </a:lnSpc>
              <a:spcBef>
                <a:spcPts val="100"/>
              </a:spcBef>
            </a:pPr>
            <a:r>
              <a:rPr lang="ja-JP" altLang="en-US" sz="2000" b="1">
                <a:solidFill>
                  <a:srgbClr val="0B3274"/>
                </a:solidFill>
                <a:latin typeface="Meiryo"/>
                <a:ea typeface="Meiryo"/>
                <a:cs typeface="+mn-lt"/>
              </a:rPr>
              <a:t>デザイン先行開発で培った実績</a:t>
            </a:r>
            <a:endParaRPr lang="en-US" dirty="0"/>
          </a:p>
        </p:txBody>
      </p:sp>
      <p:sp>
        <p:nvSpPr>
          <p:cNvPr id="6" name="スライド番号プレースホルダー 5">
            <a:extLst>
              <a:ext uri="{FF2B5EF4-FFF2-40B4-BE49-F238E27FC236}">
                <a16:creationId xmlns:a16="http://schemas.microsoft.com/office/drawing/2014/main" id="{1918DA7C-020B-FDD9-FA17-4769CDCE2234}"/>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19</a:t>
            </a:fld>
            <a:endParaRPr lang="ja-JP" altLang="en-US"/>
          </a:p>
        </p:txBody>
      </p:sp>
      <p:sp>
        <p:nvSpPr>
          <p:cNvPr id="4" name="角丸四角形 3">
            <a:extLst>
              <a:ext uri="{FF2B5EF4-FFF2-40B4-BE49-F238E27FC236}">
                <a16:creationId xmlns:a16="http://schemas.microsoft.com/office/drawing/2014/main" id="{1288F1D5-78B8-9214-FC7E-FD30FE73ED75}"/>
              </a:ext>
            </a:extLst>
          </p:cNvPr>
          <p:cNvSpPr/>
          <p:nvPr/>
        </p:nvSpPr>
        <p:spPr>
          <a:xfrm>
            <a:off x="824945" y="5262968"/>
            <a:ext cx="10346637" cy="1160675"/>
          </a:xfrm>
          <a:prstGeom prst="roundRect">
            <a:avLst>
              <a:gd name="adj" fmla="val 1026"/>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44000" tIns="108000" rIns="180000" bIns="108000" rtlCol="0" anchor="t">
            <a:spAutoFit/>
          </a:bodyPr>
          <a:lstStyle/>
          <a:p>
            <a:pPr>
              <a:lnSpc>
                <a:spcPct val="150000"/>
              </a:lnSpc>
            </a:pPr>
            <a:r>
              <a:rPr lang="ja-JP" altLang="en-US" sz="1400">
                <a:solidFill>
                  <a:srgbClr val="1A1A1A"/>
                </a:solidFill>
                <a:latin typeface="Meiryo"/>
                <a:ea typeface="Meiryo"/>
              </a:rPr>
              <a:t>これらの実績を通じて、複雑な情報構造をユーザーにとって分かりやすく再設計するノウハウを蓄積してきました。</a:t>
            </a:r>
            <a:endParaRPr lang="en-US" altLang="ja-JP" sz="1400" dirty="0">
              <a:solidFill>
                <a:srgbClr val="1A1A1A"/>
              </a:solidFill>
              <a:latin typeface="Meiryo"/>
              <a:ea typeface="Meiryo"/>
            </a:endParaRPr>
          </a:p>
          <a:p>
            <a:pPr>
              <a:lnSpc>
                <a:spcPct val="150000"/>
              </a:lnSpc>
            </a:pPr>
            <a:r>
              <a:rPr lang="ja-JP" altLang="en-US" sz="1400">
                <a:solidFill>
                  <a:srgbClr val="1A1A1A"/>
                </a:solidFill>
                <a:latin typeface="Meiryo"/>
                <a:ea typeface="Meiryo"/>
              </a:rPr>
              <a:t>貴社のコーポレートサイトにおいても、このノウハウを活かし、専門情報を適切に整理・再構築することで、ステークホルダーの皆様が目的の情報へスムーズに辿り着けるサイトを目指します。</a:t>
            </a:r>
          </a:p>
        </p:txBody>
      </p:sp>
      <p:sp>
        <p:nvSpPr>
          <p:cNvPr id="2" name="テキスト ボックス 1">
            <a:extLst>
              <a:ext uri="{FF2B5EF4-FFF2-40B4-BE49-F238E27FC236}">
                <a16:creationId xmlns:a16="http://schemas.microsoft.com/office/drawing/2014/main" id="{72ADDF21-6C22-91F0-EF39-5D59E3E04750}"/>
              </a:ext>
            </a:extLst>
          </p:cNvPr>
          <p:cNvSpPr txBox="1"/>
          <p:nvPr/>
        </p:nvSpPr>
        <p:spPr>
          <a:xfrm>
            <a:off x="539557" y="146078"/>
            <a:ext cx="1481175" cy="263918"/>
          </a:xfrm>
          <a:prstGeom prst="rect">
            <a:avLst/>
          </a:prstGeom>
          <a:noFill/>
        </p:spPr>
        <p:txBody>
          <a:bodyPr wrap="none" lIns="0" tIns="0" rIns="0" bIns="0" rtlCol="0" anchor="t">
            <a:spAutoFit/>
          </a:bodyPr>
          <a:lstStyle/>
          <a:p>
            <a:pPr>
              <a:lnSpc>
                <a:spcPct val="130000"/>
              </a:lnSpc>
              <a:tabLst>
                <a:tab pos="540000" algn="l"/>
              </a:tabLst>
            </a:pPr>
            <a:r>
              <a:rPr lang="en-US" altLang="ja-JP" sz="1400" dirty="0">
                <a:solidFill>
                  <a:schemeClr val="bg1"/>
                </a:solidFill>
                <a:latin typeface="Meiryo" panose="020B0604030504040204" pitchFamily="34" charset="-128"/>
                <a:ea typeface="Meiryo" panose="020B0604030504040204" pitchFamily="34" charset="-128"/>
                <a:cs typeface="+mn-lt"/>
              </a:rPr>
              <a:t>04</a:t>
            </a:r>
            <a:r>
              <a:rPr lang="ja-JP" altLang="en-US" sz="1400">
                <a:solidFill>
                  <a:schemeClr val="bg1"/>
                </a:solidFill>
                <a:latin typeface="Meiryo" panose="020B0604030504040204" pitchFamily="34" charset="-128"/>
                <a:ea typeface="Meiryo" panose="020B0604030504040204" pitchFamily="34" charset="-128"/>
                <a:cs typeface="+mn-lt"/>
              </a:rPr>
              <a:t>　私たちの強み</a:t>
            </a:r>
            <a:endParaRPr lang="en-US" altLang="ja-JP" sz="1400" dirty="0">
              <a:latin typeface="Meiryo" panose="020B0604030504040204" pitchFamily="34" charset="-128"/>
              <a:ea typeface="Meiryo" panose="020B0604030504040204" pitchFamily="34" charset="-128"/>
            </a:endParaRPr>
          </a:p>
        </p:txBody>
      </p:sp>
      <p:graphicFrame>
        <p:nvGraphicFramePr>
          <p:cNvPr id="13" name="表 12">
            <a:extLst>
              <a:ext uri="{FF2B5EF4-FFF2-40B4-BE49-F238E27FC236}">
                <a16:creationId xmlns:a16="http://schemas.microsoft.com/office/drawing/2014/main" id="{514C951F-31B3-CEB3-0CBF-160D5DAD4B49}"/>
              </a:ext>
            </a:extLst>
          </p:cNvPr>
          <p:cNvGraphicFramePr>
            <a:graphicFrameLocks noGrp="1"/>
          </p:cNvGraphicFramePr>
          <p:nvPr>
            <p:extLst>
              <p:ext uri="{D42A27DB-BD31-4B8C-83A1-F6EECF244321}">
                <p14:modId xmlns:p14="http://schemas.microsoft.com/office/powerpoint/2010/main" val="806662079"/>
              </p:ext>
            </p:extLst>
          </p:nvPr>
        </p:nvGraphicFramePr>
        <p:xfrm>
          <a:off x="767583" y="3671630"/>
          <a:ext cx="10461362" cy="1584960"/>
        </p:xfrm>
        <a:graphic>
          <a:graphicData uri="http://schemas.openxmlformats.org/drawingml/2006/table">
            <a:tbl>
              <a:tblPr firstRow="1" bandRow="1">
                <a:tableStyleId>{5C22544A-7EE6-4342-B048-85BDC9FD1C3A}</a:tableStyleId>
              </a:tblPr>
              <a:tblGrid>
                <a:gridCol w="10461362">
                  <a:extLst>
                    <a:ext uri="{9D8B030D-6E8A-4147-A177-3AD203B41FA5}">
                      <a16:colId xmlns:a16="http://schemas.microsoft.com/office/drawing/2014/main" val="3006940764"/>
                    </a:ext>
                  </a:extLst>
                </a:gridCol>
              </a:tblGrid>
              <a:tr h="1363669">
                <a:tc>
                  <a:txBody>
                    <a:bodyPr/>
                    <a:lstStyle/>
                    <a:p>
                      <a:pPr marL="342900" marR="0" lvl="0" indent="-342900" algn="l" defTabSz="91438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ja-JP" altLang="en-US" sz="1400" b="0">
                          <a:solidFill>
                            <a:schemeClr val="tx1"/>
                          </a:solidFill>
                          <a:latin typeface="Meiryo" panose="020B0604030504040204" pitchFamily="34" charset="-128"/>
                          <a:ea typeface="Meiryo" panose="020B0604030504040204" pitchFamily="34" charset="-128"/>
                        </a:rPr>
                        <a:t>会員数</a:t>
                      </a:r>
                      <a:r>
                        <a:rPr lang="en-US" altLang="ja-JP" sz="1400" b="0" dirty="0">
                          <a:solidFill>
                            <a:schemeClr val="tx1"/>
                          </a:solidFill>
                          <a:latin typeface="Meiryo" panose="020B0604030504040204" pitchFamily="34" charset="-128"/>
                          <a:ea typeface="Meiryo" panose="020B0604030504040204" pitchFamily="34" charset="-128"/>
                        </a:rPr>
                        <a:t>250</a:t>
                      </a:r>
                      <a:r>
                        <a:rPr lang="ja-JP" altLang="en-US" sz="1400" b="0">
                          <a:solidFill>
                            <a:schemeClr val="tx1"/>
                          </a:solidFill>
                          <a:latin typeface="Meiryo" panose="020B0604030504040204" pitchFamily="34" charset="-128"/>
                          <a:ea typeface="Meiryo" panose="020B0604030504040204" pitchFamily="34" charset="-128"/>
                        </a:rPr>
                        <a:t>万人越えのふるさと納税関連スマホアプリ（複雑な商品情報の整理・検索性向上）</a:t>
                      </a:r>
                    </a:p>
                    <a:p>
                      <a:pPr marL="342900" marR="0" lvl="0" indent="-342900" algn="l" defTabSz="91438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ja-JP" altLang="en-US" sz="1400" b="0">
                          <a:solidFill>
                            <a:schemeClr val="tx1"/>
                          </a:solidFill>
                          <a:latin typeface="Meiryo" panose="020B0604030504040204" pitchFamily="34" charset="-128"/>
                          <a:ea typeface="Meiryo" panose="020B0604030504040204" pitchFamily="34" charset="-128"/>
                        </a:rPr>
                        <a:t>建設業界向けグループウェア（多様な業務フローの可視化・効率化）</a:t>
                      </a:r>
                    </a:p>
                    <a:p>
                      <a:pPr marL="342900" marR="0" lvl="0" indent="-342900" algn="l" defTabSz="91438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ja-JP" altLang="en-US" sz="1400" b="0">
                          <a:solidFill>
                            <a:schemeClr val="tx1"/>
                          </a:solidFill>
                          <a:latin typeface="Meiryo" panose="020B0604030504040204" pitchFamily="34" charset="-128"/>
                          <a:ea typeface="Meiryo" panose="020B0604030504040204" pitchFamily="34" charset="-128"/>
                        </a:rPr>
                        <a:t>金融機関向けプロダクトの</a:t>
                      </a:r>
                      <a:r>
                        <a:rPr lang="en" altLang="ja-JP" sz="1400" b="0" dirty="0">
                          <a:solidFill>
                            <a:schemeClr val="tx1"/>
                          </a:solidFill>
                          <a:latin typeface="Meiryo" panose="020B0604030504040204" pitchFamily="34" charset="-128"/>
                          <a:ea typeface="Meiryo" panose="020B0604030504040204" pitchFamily="34" charset="-128"/>
                        </a:rPr>
                        <a:t>UI/UX</a:t>
                      </a:r>
                      <a:r>
                        <a:rPr lang="ja-JP" altLang="en-US" sz="1400" b="0">
                          <a:solidFill>
                            <a:schemeClr val="tx1"/>
                          </a:solidFill>
                          <a:latin typeface="Meiryo" panose="020B0604030504040204" pitchFamily="34" charset="-128"/>
                          <a:ea typeface="Meiryo" panose="020B0604030504040204" pitchFamily="34" charset="-128"/>
                        </a:rPr>
                        <a:t>デザイン改善（</a:t>
                      </a:r>
                      <a:r>
                        <a:rPr lang="en-US" altLang="ja-JP" sz="1400" b="0" dirty="0">
                          <a:solidFill>
                            <a:schemeClr val="tx1"/>
                          </a:solidFill>
                          <a:latin typeface="Meiryo" panose="020B0604030504040204" pitchFamily="34" charset="-128"/>
                          <a:ea typeface="Meiryo" panose="020B0604030504040204" pitchFamily="34" charset="-128"/>
                        </a:rPr>
                        <a:t>25</a:t>
                      </a:r>
                      <a:r>
                        <a:rPr lang="ja-JP" altLang="en-US" sz="1400" b="0">
                          <a:solidFill>
                            <a:schemeClr val="tx1"/>
                          </a:solidFill>
                          <a:latin typeface="Meiryo" panose="020B0604030504040204" pitchFamily="34" charset="-128"/>
                          <a:ea typeface="Meiryo" panose="020B0604030504040204" pitchFamily="34" charset="-128"/>
                        </a:rPr>
                        <a:t>年以上の歴史を持つシステムの再設計）</a:t>
                      </a:r>
                    </a:p>
                    <a:p>
                      <a:pPr marL="342900" marR="0" lvl="0" indent="-342900" algn="l" defTabSz="91438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ja-JP" altLang="en-US" sz="1400" b="0">
                          <a:solidFill>
                            <a:schemeClr val="tx1"/>
                          </a:solidFill>
                          <a:latin typeface="Meiryo" panose="020B0604030504040204" pitchFamily="34" charset="-128"/>
                          <a:ea typeface="Meiryo" panose="020B0604030504040204" pitchFamily="34" charset="-128"/>
                        </a:rPr>
                        <a:t>その他の</a:t>
                      </a:r>
                      <a:r>
                        <a:rPr lang="en" altLang="ja-JP" sz="1400" b="0" dirty="0">
                          <a:solidFill>
                            <a:schemeClr val="tx1"/>
                          </a:solidFill>
                          <a:latin typeface="Meiryo" panose="020B0604030504040204" pitchFamily="34" charset="-128"/>
                          <a:ea typeface="Meiryo" panose="020B0604030504040204" pitchFamily="34" charset="-128"/>
                        </a:rPr>
                        <a:t>Web</a:t>
                      </a:r>
                      <a:r>
                        <a:rPr lang="ja-JP" altLang="en-US" sz="1400" b="0">
                          <a:solidFill>
                            <a:schemeClr val="tx1"/>
                          </a:solidFill>
                          <a:latin typeface="Meiryo" panose="020B0604030504040204" pitchFamily="34" charset="-128"/>
                          <a:ea typeface="Meiryo" panose="020B0604030504040204" pitchFamily="34" charset="-128"/>
                        </a:rPr>
                        <a:t>アプリケーション開発実績</a:t>
                      </a:r>
                    </a:p>
                  </a:txBody>
                  <a:tcPr marL="137160" marR="137160" marT="137160" marB="137160">
                    <a:lnL w="12700" cap="flat" cmpd="sng" algn="ctr">
                      <a:solidFill>
                        <a:srgbClr val="0B3274"/>
                      </a:solidFill>
                      <a:prstDash val="solid"/>
                      <a:round/>
                      <a:headEnd type="none" w="med" len="med"/>
                      <a:tailEnd type="none" w="med" len="med"/>
                    </a:lnL>
                    <a:lnR w="12700" cap="flat" cmpd="sng" algn="ctr">
                      <a:solidFill>
                        <a:srgbClr val="0B3274"/>
                      </a:solidFill>
                      <a:prstDash val="solid"/>
                      <a:round/>
                      <a:headEnd type="none" w="med" len="med"/>
                      <a:tailEnd type="none" w="med" len="med"/>
                    </a:lnR>
                    <a:lnT w="12700" cap="flat" cmpd="sng" algn="ctr">
                      <a:solidFill>
                        <a:srgbClr val="0B3274"/>
                      </a:solidFill>
                      <a:prstDash val="solid"/>
                      <a:round/>
                      <a:headEnd type="none" w="med" len="med"/>
                      <a:tailEnd type="none" w="med" len="med"/>
                    </a:lnT>
                    <a:lnB w="12700" cap="flat" cmpd="sng" algn="ctr">
                      <a:solidFill>
                        <a:srgbClr val="0B3274"/>
                      </a:solidFill>
                      <a:prstDash val="solid"/>
                      <a:round/>
                      <a:headEnd type="none" w="med" len="med"/>
                      <a:tailEnd type="none" w="med" len="med"/>
                    </a:lnB>
                    <a:solidFill>
                      <a:schemeClr val="bg1"/>
                    </a:solidFill>
                  </a:tcPr>
                </a:tc>
                <a:extLst>
                  <a:ext uri="{0D108BD9-81ED-4DB2-BD59-A6C34878D82A}">
                    <a16:rowId xmlns:a16="http://schemas.microsoft.com/office/drawing/2014/main" val="323575233"/>
                  </a:ext>
                </a:extLst>
              </a:tr>
            </a:tbl>
          </a:graphicData>
        </a:graphic>
      </p:graphicFrame>
      <p:pic>
        <p:nvPicPr>
          <p:cNvPr id="5" name="図 4" descr="グラフィカル ユーザー インターフェイス, アプリケーション, Web サイト&#10;&#10;AI 生成コンテンツは誤りを含む可能性があります。">
            <a:extLst>
              <a:ext uri="{FF2B5EF4-FFF2-40B4-BE49-F238E27FC236}">
                <a16:creationId xmlns:a16="http://schemas.microsoft.com/office/drawing/2014/main" id="{438DA988-59D3-D537-D8EE-95657D9D8B41}"/>
              </a:ext>
            </a:extLst>
          </p:cNvPr>
          <p:cNvPicPr>
            <a:picLocks noChangeAspect="1"/>
          </p:cNvPicPr>
          <p:nvPr/>
        </p:nvPicPr>
        <p:blipFill>
          <a:blip r:embed="rId2"/>
          <a:srcRect l="2280" t="6826" r="49940" b="6357"/>
          <a:stretch>
            <a:fillRect/>
          </a:stretch>
        </p:blipFill>
        <p:spPr>
          <a:xfrm>
            <a:off x="1148507" y="1527024"/>
            <a:ext cx="2880000" cy="2011449"/>
          </a:xfrm>
          <a:prstGeom prst="rect">
            <a:avLst/>
          </a:prstGeom>
          <a:ln>
            <a:solidFill>
              <a:schemeClr val="bg2">
                <a:lumMod val="90000"/>
              </a:schemeClr>
            </a:solidFill>
          </a:ln>
        </p:spPr>
      </p:pic>
      <p:pic>
        <p:nvPicPr>
          <p:cNvPr id="9" name="図 8">
            <a:extLst>
              <a:ext uri="{FF2B5EF4-FFF2-40B4-BE49-F238E27FC236}">
                <a16:creationId xmlns:a16="http://schemas.microsoft.com/office/drawing/2014/main" id="{82F12C1D-C1C1-C52E-34E0-73186741BD1C}"/>
              </a:ext>
            </a:extLst>
          </p:cNvPr>
          <p:cNvPicPr>
            <a:picLocks noChangeAspect="1"/>
          </p:cNvPicPr>
          <p:nvPr/>
        </p:nvPicPr>
        <p:blipFill>
          <a:blip r:embed="rId3"/>
          <a:srcRect t="1" b="40175"/>
          <a:stretch>
            <a:fillRect/>
          </a:stretch>
        </p:blipFill>
        <p:spPr>
          <a:xfrm>
            <a:off x="4564048" y="1511345"/>
            <a:ext cx="2880000" cy="2011449"/>
          </a:xfrm>
          <a:prstGeom prst="rect">
            <a:avLst/>
          </a:prstGeom>
          <a:ln>
            <a:solidFill>
              <a:schemeClr val="bg2">
                <a:lumMod val="90000"/>
              </a:schemeClr>
            </a:solidFill>
          </a:ln>
        </p:spPr>
      </p:pic>
      <p:pic>
        <p:nvPicPr>
          <p:cNvPr id="10" name="図 9" descr="グラフィカル ユーザー インターフェイス, アプリケーション&#10;&#10;AI 生成コンテンツは誤りを含む可能性があります。">
            <a:extLst>
              <a:ext uri="{FF2B5EF4-FFF2-40B4-BE49-F238E27FC236}">
                <a16:creationId xmlns:a16="http://schemas.microsoft.com/office/drawing/2014/main" id="{B89F18F1-B526-CC82-8E02-6331DB47D923}"/>
              </a:ext>
            </a:extLst>
          </p:cNvPr>
          <p:cNvPicPr>
            <a:picLocks noChangeAspect="1"/>
          </p:cNvPicPr>
          <p:nvPr/>
        </p:nvPicPr>
        <p:blipFill>
          <a:blip r:embed="rId4"/>
          <a:srcRect b="38431"/>
          <a:stretch>
            <a:fillRect/>
          </a:stretch>
        </p:blipFill>
        <p:spPr>
          <a:xfrm>
            <a:off x="7979589" y="1482087"/>
            <a:ext cx="2880000" cy="2011449"/>
          </a:xfrm>
          <a:prstGeom prst="rect">
            <a:avLst/>
          </a:prstGeom>
          <a:ln>
            <a:solidFill>
              <a:schemeClr val="bg2">
                <a:lumMod val="90000"/>
              </a:schemeClr>
            </a:solidFill>
          </a:ln>
        </p:spPr>
      </p:pic>
    </p:spTree>
    <p:extLst>
      <p:ext uri="{BB962C8B-B14F-4D97-AF65-F5344CB8AC3E}">
        <p14:creationId xmlns:p14="http://schemas.microsoft.com/office/powerpoint/2010/main" val="3101159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300C5E02-CF73-FD4E-A356-C8CAE4FE5DDC}"/>
              </a:ext>
            </a:extLst>
          </p:cNvPr>
          <p:cNvSpPr txBox="1"/>
          <p:nvPr/>
        </p:nvSpPr>
        <p:spPr>
          <a:xfrm>
            <a:off x="1016400" y="5629836"/>
            <a:ext cx="10159200" cy="215444"/>
          </a:xfrm>
          <a:prstGeom prst="rect">
            <a:avLst/>
          </a:prstGeom>
          <a:noFill/>
        </p:spPr>
        <p:txBody>
          <a:bodyPr wrap="square" lIns="91440" tIns="0" rIns="0" bIns="0" anchor="t">
            <a:spAutoFit/>
          </a:bodyPr>
          <a:lstStyle/>
          <a:p>
            <a:pPr algn="r"/>
            <a:r>
              <a:rPr lang="ja-JP" altLang="en-US" sz="1400">
                <a:solidFill>
                  <a:srgbClr val="1A1A1A"/>
                </a:solidFill>
                <a:latin typeface="Meiryo"/>
                <a:ea typeface="Meiryo"/>
              </a:rPr>
              <a:t>2025年12月</a:t>
            </a:r>
            <a:r>
              <a:rPr lang="ja-JP" altLang="en-US" sz="1400" b="0" i="0">
                <a:solidFill>
                  <a:srgbClr val="1A1A1A"/>
                </a:solidFill>
                <a:effectLst/>
                <a:latin typeface="Meiryo"/>
                <a:ea typeface="Meiryo"/>
              </a:rPr>
              <a:t>吉日</a:t>
            </a:r>
            <a:endParaRPr lang="ja-JP" altLang="en-US" sz="1400" b="0" i="0">
              <a:solidFill>
                <a:srgbClr val="1A1A1A"/>
              </a:solidFill>
              <a:latin typeface="Meiryo"/>
              <a:ea typeface="Meiryo"/>
            </a:endParaRPr>
          </a:p>
        </p:txBody>
      </p:sp>
      <p:sp>
        <p:nvSpPr>
          <p:cNvPr id="4" name="テキスト ボックス 3">
            <a:extLst>
              <a:ext uri="{FF2B5EF4-FFF2-40B4-BE49-F238E27FC236}">
                <a16:creationId xmlns:a16="http://schemas.microsoft.com/office/drawing/2014/main" id="{1888E3B2-0F52-4536-3872-50F8DF05FEF0}"/>
              </a:ext>
            </a:extLst>
          </p:cNvPr>
          <p:cNvSpPr txBox="1"/>
          <p:nvPr/>
        </p:nvSpPr>
        <p:spPr>
          <a:xfrm>
            <a:off x="717043" y="1713274"/>
            <a:ext cx="10726303" cy="3803106"/>
          </a:xfrm>
          <a:prstGeom prst="rect">
            <a:avLst/>
          </a:prstGeom>
          <a:noFill/>
        </p:spPr>
        <p:txBody>
          <a:bodyPr wrap="square" lIns="0" tIns="0" rIns="0" bIns="0" rtlCol="0" anchor="t" anchorCtr="0">
            <a:noAutofit/>
          </a:bodyPr>
          <a:lstStyle/>
          <a:p>
            <a:pPr>
              <a:lnSpc>
                <a:spcPct val="150000"/>
              </a:lnSpc>
              <a:spcAft>
                <a:spcPts val="2000"/>
              </a:spcAft>
            </a:pPr>
            <a:r>
              <a:rPr lang="ja-JP" altLang="en-US" sz="1400">
                <a:solidFill>
                  <a:srgbClr val="1A1A1A"/>
                </a:solidFill>
                <a:latin typeface="Meiryo"/>
                <a:ea typeface="Meiryo"/>
              </a:rPr>
              <a:t>平素より大変お世話になっております。この度は、日本新薬株式会社様の「コーポレートサイト段階的リニューアル」に関するご提案の機会をいただき、心より感謝申し上げます。</a:t>
            </a:r>
          </a:p>
          <a:p>
            <a:pPr>
              <a:lnSpc>
                <a:spcPct val="150000"/>
              </a:lnSpc>
              <a:spcAft>
                <a:spcPts val="2000"/>
              </a:spcAft>
            </a:pPr>
            <a:r>
              <a:rPr lang="ja-JP" altLang="en-US" sz="1400">
                <a:solidFill>
                  <a:srgbClr val="1A1A1A"/>
                </a:solidFill>
                <a:latin typeface="Meiryo"/>
                <a:ea typeface="Meiryo"/>
              </a:rPr>
              <a:t>貴社は希少疾患の創薬など高度な研究開発力を通じ社会に貢献されています。一方で、膨大な専門情報がサイト内で複雑化し、ステークホルダーが目的の情報へ辿り着くための「到達コスト」が高まっている現状と理解しております。</a:t>
            </a:r>
          </a:p>
          <a:p>
            <a:pPr>
              <a:lnSpc>
                <a:spcPct val="150000"/>
              </a:lnSpc>
              <a:spcAft>
                <a:spcPts val="2000"/>
              </a:spcAft>
            </a:pPr>
            <a:r>
              <a:rPr lang="ja-JP" altLang="en-US" sz="1600" b="1" u="sng">
                <a:solidFill>
                  <a:schemeClr val="tx2">
                    <a:lumMod val="90000"/>
                    <a:lumOff val="10000"/>
                  </a:schemeClr>
                </a:solidFill>
                <a:latin typeface="Meiryo"/>
                <a:ea typeface="Meiryo"/>
              </a:rPr>
              <a:t>本提案では、情報の再構造化、組織的制約を考慮した段階的アプローチ、および</a:t>
            </a:r>
            <a:r>
              <a:rPr lang="en" altLang="ja-JP" sz="1600" b="1" u="sng" dirty="0">
                <a:solidFill>
                  <a:schemeClr val="tx2">
                    <a:lumMod val="90000"/>
                    <a:lumOff val="10000"/>
                  </a:schemeClr>
                </a:solidFill>
                <a:latin typeface="Meiryo"/>
                <a:ea typeface="Meiryo"/>
              </a:rPr>
              <a:t>GA</a:t>
            </a:r>
            <a:r>
              <a:rPr lang="ja-JP" altLang="en-US" sz="1600" b="1" u="sng">
                <a:solidFill>
                  <a:schemeClr val="tx2">
                    <a:lumMod val="90000"/>
                    <a:lumOff val="10000"/>
                  </a:schemeClr>
                </a:solidFill>
                <a:latin typeface="Meiryo"/>
                <a:ea typeface="Meiryo"/>
              </a:rPr>
              <a:t>解析に基づく能動的な改善提案を軸に、貴社の革新的な活動がより正確に伝わる「伴走型」の支援をご提示いたします。</a:t>
            </a:r>
          </a:p>
          <a:p>
            <a:pPr>
              <a:lnSpc>
                <a:spcPct val="150000"/>
              </a:lnSpc>
              <a:spcAft>
                <a:spcPts val="2000"/>
              </a:spcAft>
            </a:pPr>
            <a:r>
              <a:rPr lang="ja-JP" altLang="en-US" sz="1400">
                <a:solidFill>
                  <a:srgbClr val="1A1A1A"/>
                </a:solidFill>
                <a:latin typeface="Meiryo"/>
                <a:ea typeface="Meiryo"/>
              </a:rPr>
              <a:t>貴社のさらなる発展に向け、最適な形で支援を進めてまいります。今後とも何卒よろしくお願い申し上げます。</a:t>
            </a:r>
            <a:endParaRPr lang="en-US" altLang="ja-JP" sz="1400" dirty="0">
              <a:solidFill>
                <a:srgbClr val="1A1A1A"/>
              </a:solidFill>
              <a:latin typeface="Meiryo"/>
              <a:ea typeface="Meiryo"/>
              <a:cs typeface="Calibri"/>
            </a:endParaRPr>
          </a:p>
        </p:txBody>
      </p:sp>
      <p:sp>
        <p:nvSpPr>
          <p:cNvPr id="2" name="テキスト ボックス 1">
            <a:extLst>
              <a:ext uri="{FF2B5EF4-FFF2-40B4-BE49-F238E27FC236}">
                <a16:creationId xmlns:a16="http://schemas.microsoft.com/office/drawing/2014/main" id="{47B2BC01-AC3B-F95B-1356-CE1F2C5F7F70}"/>
              </a:ext>
            </a:extLst>
          </p:cNvPr>
          <p:cNvSpPr txBox="1"/>
          <p:nvPr/>
        </p:nvSpPr>
        <p:spPr>
          <a:xfrm>
            <a:off x="5480447" y="703155"/>
            <a:ext cx="1231106" cy="442035"/>
          </a:xfrm>
          <a:prstGeom prst="rect">
            <a:avLst/>
          </a:prstGeom>
          <a:noFill/>
        </p:spPr>
        <p:txBody>
          <a:bodyPr wrap="none" lIns="0" tIns="72000" rIns="0" bIns="0" rtlCol="0" anchor="ctr" anchorCtr="1">
            <a:spAutoFit/>
          </a:bodyPr>
          <a:lstStyle/>
          <a:p>
            <a:pPr>
              <a:lnSpc>
                <a:spcPct val="100000"/>
              </a:lnSpc>
            </a:pPr>
            <a:r>
              <a:rPr kumimoji="1" lang="ja-JP" altLang="en-US" sz="2400" b="1">
                <a:solidFill>
                  <a:srgbClr val="1A1A1A"/>
                </a:solidFill>
                <a:effectLst/>
                <a:latin typeface="Meiryo" panose="020B0604030504040204" pitchFamily="34" charset="-128"/>
                <a:ea typeface="Meiryo" panose="020B0604030504040204" pitchFamily="34" charset="-128"/>
              </a:rPr>
              <a:t>はじめに</a:t>
            </a:r>
            <a:endParaRPr kumimoji="1" lang="ja-JP" altLang="en-US" sz="2400" b="1">
              <a:solidFill>
                <a:srgbClr val="1A1A1A"/>
              </a:solidFill>
              <a:latin typeface="Meiryo" panose="020B0604030504040204" pitchFamily="34" charset="-128"/>
              <a:ea typeface="Meiryo" panose="020B0604030504040204" pitchFamily="34" charset="-128"/>
            </a:endParaRPr>
          </a:p>
        </p:txBody>
      </p:sp>
      <p:sp>
        <p:nvSpPr>
          <p:cNvPr id="6" name="スライド番号プレースホルダー 5">
            <a:extLst>
              <a:ext uri="{FF2B5EF4-FFF2-40B4-BE49-F238E27FC236}">
                <a16:creationId xmlns:a16="http://schemas.microsoft.com/office/drawing/2014/main" id="{373C50D7-D511-3F62-CF30-E943D7B9DAE9}"/>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2</a:t>
            </a:fld>
            <a:endParaRPr lang="ja-JP" altLang="en-US"/>
          </a:p>
        </p:txBody>
      </p:sp>
    </p:spTree>
    <p:extLst>
      <p:ext uri="{BB962C8B-B14F-4D97-AF65-F5344CB8AC3E}">
        <p14:creationId xmlns:p14="http://schemas.microsoft.com/office/powerpoint/2010/main" val="17405121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9C337-DD39-C8A2-6D6C-D2786A9DA2EA}"/>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B3AFE45D-F985-D578-7391-211E506DA307}"/>
              </a:ext>
            </a:extLst>
          </p:cNvPr>
          <p:cNvSpPr txBox="1"/>
          <p:nvPr/>
        </p:nvSpPr>
        <p:spPr>
          <a:xfrm>
            <a:off x="1053382" y="845112"/>
            <a:ext cx="7437934" cy="377026"/>
          </a:xfrm>
          <a:prstGeom prst="rect">
            <a:avLst/>
          </a:prstGeom>
          <a:noFill/>
        </p:spPr>
        <p:txBody>
          <a:bodyPr wrap="none" lIns="0" tIns="0" rIns="0" bIns="0" rtlCol="0" anchor="t" anchorCtr="0">
            <a:spAutoFit/>
          </a:bodyPr>
          <a:lstStyle/>
          <a:p>
            <a:pPr>
              <a:lnSpc>
                <a:spcPct val="130000"/>
              </a:lnSpc>
              <a:spcBef>
                <a:spcPts val="100"/>
              </a:spcBef>
            </a:pPr>
            <a:r>
              <a:rPr lang="ja-JP" altLang="en-US" sz="2000" b="1">
                <a:solidFill>
                  <a:srgbClr val="0B3274"/>
                </a:solidFill>
                <a:latin typeface="Meiryo"/>
                <a:ea typeface="Meiryo"/>
                <a:cs typeface="+mn-lt"/>
              </a:rPr>
              <a:t>防衛省やその他の大規模サイトでの「継続的な改善提案」の実績</a:t>
            </a:r>
            <a:endParaRPr lang="en-US" dirty="0"/>
          </a:p>
        </p:txBody>
      </p:sp>
      <p:sp>
        <p:nvSpPr>
          <p:cNvPr id="6" name="スライド番号プレースホルダー 5">
            <a:extLst>
              <a:ext uri="{FF2B5EF4-FFF2-40B4-BE49-F238E27FC236}">
                <a16:creationId xmlns:a16="http://schemas.microsoft.com/office/drawing/2014/main" id="{62DDDBF0-5592-8F3A-1344-3F2FA9075A11}"/>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20</a:t>
            </a:fld>
            <a:endParaRPr lang="ja-JP" altLang="en-US"/>
          </a:p>
        </p:txBody>
      </p:sp>
      <p:sp>
        <p:nvSpPr>
          <p:cNvPr id="4" name="角丸四角形 3">
            <a:extLst>
              <a:ext uri="{FF2B5EF4-FFF2-40B4-BE49-F238E27FC236}">
                <a16:creationId xmlns:a16="http://schemas.microsoft.com/office/drawing/2014/main" id="{4B29A8DE-5193-EFA6-B4AD-19BB2C2D593F}"/>
              </a:ext>
            </a:extLst>
          </p:cNvPr>
          <p:cNvSpPr/>
          <p:nvPr/>
        </p:nvSpPr>
        <p:spPr>
          <a:xfrm>
            <a:off x="824946" y="1450185"/>
            <a:ext cx="10346637" cy="1160675"/>
          </a:xfrm>
          <a:prstGeom prst="roundRect">
            <a:avLst>
              <a:gd name="adj" fmla="val 1026"/>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44000" tIns="108000" rIns="180000" bIns="108000" rtlCol="0" anchor="t">
            <a:spAutoFit/>
          </a:bodyPr>
          <a:lstStyle/>
          <a:p>
            <a:pPr>
              <a:lnSpc>
                <a:spcPct val="150000"/>
              </a:lnSpc>
            </a:pPr>
            <a:r>
              <a:rPr lang="en-US" altLang="ja-JP" sz="1400" dirty="0">
                <a:solidFill>
                  <a:srgbClr val="1A1A1A"/>
                </a:solidFill>
                <a:latin typeface="Meiryo"/>
                <a:ea typeface="Meiryo"/>
              </a:rPr>
              <a:t>2020</a:t>
            </a:r>
            <a:r>
              <a:rPr lang="ja-JP" altLang="en-US" sz="1400">
                <a:solidFill>
                  <a:srgbClr val="1A1A1A"/>
                </a:solidFill>
                <a:latin typeface="Meiryo"/>
                <a:ea typeface="Meiryo"/>
              </a:rPr>
              <a:t>年より運用を担当している防衛省様ホームページの維持管理・運営において、アクセス解析結果の分析に基づく課題抽出から具体的な改善施策の提案、実施、効果検証まで一貫した改善サイクルを構築し、以下の改善提案を継続的に実施しています。</a:t>
            </a:r>
          </a:p>
        </p:txBody>
      </p:sp>
      <p:sp>
        <p:nvSpPr>
          <p:cNvPr id="2" name="テキスト ボックス 1">
            <a:extLst>
              <a:ext uri="{FF2B5EF4-FFF2-40B4-BE49-F238E27FC236}">
                <a16:creationId xmlns:a16="http://schemas.microsoft.com/office/drawing/2014/main" id="{FA985A32-174F-40EA-9DBE-E1B5395ED18D}"/>
              </a:ext>
            </a:extLst>
          </p:cNvPr>
          <p:cNvSpPr txBox="1"/>
          <p:nvPr/>
        </p:nvSpPr>
        <p:spPr>
          <a:xfrm>
            <a:off x="539557" y="146078"/>
            <a:ext cx="1481175" cy="263918"/>
          </a:xfrm>
          <a:prstGeom prst="rect">
            <a:avLst/>
          </a:prstGeom>
          <a:noFill/>
        </p:spPr>
        <p:txBody>
          <a:bodyPr wrap="none" lIns="0" tIns="0" rIns="0" bIns="0" rtlCol="0" anchor="t">
            <a:spAutoFit/>
          </a:bodyPr>
          <a:lstStyle/>
          <a:p>
            <a:pPr>
              <a:lnSpc>
                <a:spcPct val="130000"/>
              </a:lnSpc>
              <a:tabLst>
                <a:tab pos="540000" algn="l"/>
              </a:tabLst>
            </a:pPr>
            <a:r>
              <a:rPr lang="en-US" altLang="ja-JP" sz="1400" dirty="0">
                <a:solidFill>
                  <a:schemeClr val="bg1"/>
                </a:solidFill>
                <a:latin typeface="Meiryo" panose="020B0604030504040204" pitchFamily="34" charset="-128"/>
                <a:ea typeface="Meiryo" panose="020B0604030504040204" pitchFamily="34" charset="-128"/>
                <a:cs typeface="+mn-lt"/>
              </a:rPr>
              <a:t>04</a:t>
            </a:r>
            <a:r>
              <a:rPr lang="ja-JP" altLang="en-US" sz="1400">
                <a:solidFill>
                  <a:schemeClr val="bg1"/>
                </a:solidFill>
                <a:latin typeface="Meiryo" panose="020B0604030504040204" pitchFamily="34" charset="-128"/>
                <a:ea typeface="Meiryo" panose="020B0604030504040204" pitchFamily="34" charset="-128"/>
                <a:cs typeface="+mn-lt"/>
              </a:rPr>
              <a:t>　私たちの強み</a:t>
            </a:r>
            <a:endParaRPr lang="en-US" altLang="ja-JP" sz="1400" dirty="0">
              <a:latin typeface="Meiryo" panose="020B0604030504040204" pitchFamily="34" charset="-128"/>
              <a:ea typeface="Meiryo" panose="020B0604030504040204" pitchFamily="34" charset="-128"/>
            </a:endParaRPr>
          </a:p>
        </p:txBody>
      </p:sp>
      <p:graphicFrame>
        <p:nvGraphicFramePr>
          <p:cNvPr id="13" name="表 12">
            <a:extLst>
              <a:ext uri="{FF2B5EF4-FFF2-40B4-BE49-F238E27FC236}">
                <a16:creationId xmlns:a16="http://schemas.microsoft.com/office/drawing/2014/main" id="{380D8837-F7C8-7E88-F0E8-19F493107B6B}"/>
              </a:ext>
            </a:extLst>
          </p:cNvPr>
          <p:cNvGraphicFramePr>
            <a:graphicFrameLocks noGrp="1"/>
          </p:cNvGraphicFramePr>
          <p:nvPr/>
        </p:nvGraphicFramePr>
        <p:xfrm>
          <a:off x="799821" y="2839644"/>
          <a:ext cx="7691495" cy="2860894"/>
        </p:xfrm>
        <a:graphic>
          <a:graphicData uri="http://schemas.openxmlformats.org/drawingml/2006/table">
            <a:tbl>
              <a:tblPr firstRow="1" bandRow="1">
                <a:tableStyleId>{5C22544A-7EE6-4342-B048-85BDC9FD1C3A}</a:tableStyleId>
              </a:tblPr>
              <a:tblGrid>
                <a:gridCol w="7691495">
                  <a:extLst>
                    <a:ext uri="{9D8B030D-6E8A-4147-A177-3AD203B41FA5}">
                      <a16:colId xmlns:a16="http://schemas.microsoft.com/office/drawing/2014/main" val="3006940764"/>
                    </a:ext>
                  </a:extLst>
                </a:gridCol>
              </a:tblGrid>
              <a:tr h="2860894">
                <a:tc>
                  <a:txBody>
                    <a:bodyPr/>
                    <a:lstStyle/>
                    <a:p>
                      <a:pPr marL="0" marR="0" lvl="0" indent="0" algn="l" defTabSz="914380" rtl="0" eaLnBrk="1" fontAlgn="auto" latinLnBrk="0" hangingPunct="1">
                        <a:lnSpc>
                          <a:spcPct val="150000"/>
                        </a:lnSpc>
                        <a:spcBef>
                          <a:spcPts val="0"/>
                        </a:spcBef>
                        <a:spcAft>
                          <a:spcPts val="1200"/>
                        </a:spcAft>
                        <a:buClrTx/>
                        <a:buSzTx/>
                        <a:buFont typeface="+mj-ea"/>
                        <a:buNone/>
                        <a:tabLst/>
                        <a:defRPr/>
                      </a:pPr>
                      <a:r>
                        <a:rPr lang="ja-JP" altLang="en-US" sz="1400" b="1">
                          <a:solidFill>
                            <a:srgbClr val="0B3274"/>
                          </a:solidFill>
                          <a:latin typeface="Meiryo"/>
                          <a:ea typeface="Meiryo"/>
                        </a:rPr>
                        <a:t>ホームページ改善提案実施内容</a:t>
                      </a:r>
                      <a:endParaRPr lang="en-US" altLang="ja-JP" sz="1400" b="1">
                        <a:solidFill>
                          <a:srgbClr val="0B3274"/>
                        </a:solidFill>
                        <a:latin typeface="Meiryo"/>
                        <a:ea typeface="Meiryo"/>
                      </a:endParaRPr>
                    </a:p>
                    <a:p>
                      <a:pPr marL="342900" marR="0" lvl="0" indent="-342900" algn="l" defTabSz="914380" rtl="0" eaLnBrk="1" fontAlgn="auto" latinLnBrk="0" hangingPunct="1">
                        <a:lnSpc>
                          <a:spcPct val="100000"/>
                        </a:lnSpc>
                        <a:spcBef>
                          <a:spcPts val="0"/>
                        </a:spcBef>
                        <a:spcAft>
                          <a:spcPts val="1200"/>
                        </a:spcAft>
                        <a:buClrTx/>
                        <a:buSzTx/>
                        <a:buFont typeface="+mj-ea"/>
                        <a:buAutoNum type="circleNumDbPlain"/>
                        <a:tabLst/>
                        <a:defRPr/>
                      </a:pPr>
                      <a:r>
                        <a:rPr lang="ja-JP" altLang="en-US" sz="1400" b="0">
                          <a:solidFill>
                            <a:schemeClr val="tx1"/>
                          </a:solidFill>
                          <a:latin typeface="Meiryo" panose="020B0604030504040204" pitchFamily="34" charset="-128"/>
                          <a:ea typeface="Meiryo" panose="020B0604030504040204" pitchFamily="34" charset="-128"/>
                        </a:rPr>
                        <a:t>毎月のアクセス解析結果を分析し、得られた課題に対して具体的な改善提案を毎月提示</a:t>
                      </a:r>
                    </a:p>
                    <a:p>
                      <a:pPr marL="342900" marR="0" lvl="0" indent="-342900" algn="l" defTabSz="914380" rtl="0" eaLnBrk="1" fontAlgn="auto" latinLnBrk="0" hangingPunct="1">
                        <a:lnSpc>
                          <a:spcPct val="100000"/>
                        </a:lnSpc>
                        <a:spcBef>
                          <a:spcPts val="0"/>
                        </a:spcBef>
                        <a:spcAft>
                          <a:spcPts val="1200"/>
                        </a:spcAft>
                        <a:buClrTx/>
                        <a:buSzTx/>
                        <a:buFont typeface="+mj-ea"/>
                        <a:buAutoNum type="circleNumDbPlain"/>
                        <a:tabLst/>
                        <a:defRPr/>
                      </a:pPr>
                      <a:r>
                        <a:rPr lang="en" altLang="ja-JP" sz="1400" b="0">
                          <a:solidFill>
                            <a:schemeClr val="tx1"/>
                          </a:solidFill>
                          <a:latin typeface="Meiryo" panose="020B0604030504040204" pitchFamily="34" charset="-128"/>
                          <a:ea typeface="Meiryo" panose="020B0604030504040204" pitchFamily="34" charset="-128"/>
                        </a:rPr>
                        <a:t>PDCA</a:t>
                      </a:r>
                      <a:r>
                        <a:rPr lang="ja-JP" altLang="en-US" sz="1400" b="0">
                          <a:solidFill>
                            <a:schemeClr val="tx1"/>
                          </a:solidFill>
                          <a:latin typeface="Meiryo" panose="020B0604030504040204" pitchFamily="34" charset="-128"/>
                          <a:ea typeface="Meiryo" panose="020B0604030504040204" pitchFamily="34" charset="-128"/>
                        </a:rPr>
                        <a:t>サイクルによる継続改善：</a:t>
                      </a:r>
                      <a:r>
                        <a:rPr lang="en" altLang="ja-JP" sz="1400" b="0">
                          <a:solidFill>
                            <a:schemeClr val="tx1"/>
                          </a:solidFill>
                          <a:latin typeface="Meiryo" panose="020B0604030504040204" pitchFamily="34" charset="-128"/>
                          <a:ea typeface="Meiryo" panose="020B0604030504040204" pitchFamily="34" charset="-128"/>
                        </a:rPr>
                        <a:t>KGI/KPI</a:t>
                      </a:r>
                      <a:r>
                        <a:rPr lang="ja-JP" altLang="en-US" sz="1400" b="0">
                          <a:solidFill>
                            <a:schemeClr val="tx1"/>
                          </a:solidFill>
                          <a:latin typeface="Meiryo" panose="020B0604030504040204" pitchFamily="34" charset="-128"/>
                          <a:ea typeface="Meiryo" panose="020B0604030504040204" pitchFamily="34" charset="-128"/>
                        </a:rPr>
                        <a:t>を定期的に分析し、分析→改善実施→効果検証→判断のサイクルを回すことで、サイトの使いやすさを継続的に向上</a:t>
                      </a:r>
                    </a:p>
                    <a:p>
                      <a:pPr marL="342900" marR="0" lvl="0" indent="-342900" algn="l" defTabSz="914380" rtl="0" eaLnBrk="1" fontAlgn="auto" latinLnBrk="0" hangingPunct="1">
                        <a:lnSpc>
                          <a:spcPct val="100000"/>
                        </a:lnSpc>
                        <a:spcBef>
                          <a:spcPts val="0"/>
                        </a:spcBef>
                        <a:spcAft>
                          <a:spcPts val="1200"/>
                        </a:spcAft>
                        <a:buClrTx/>
                        <a:buSzTx/>
                        <a:buFont typeface="+mj-ea"/>
                        <a:buAutoNum type="circleNumDbPlain"/>
                        <a:tabLst/>
                        <a:defRPr/>
                      </a:pPr>
                      <a:r>
                        <a:rPr lang="ja-JP" altLang="en-US" sz="1400" b="0">
                          <a:solidFill>
                            <a:schemeClr val="tx1"/>
                          </a:solidFill>
                          <a:latin typeface="Meiryo" panose="020B0604030504040204" pitchFamily="34" charset="-128"/>
                          <a:ea typeface="Meiryo" panose="020B0604030504040204" pitchFamily="34" charset="-128"/>
                        </a:rPr>
                        <a:t>定性分析による改善提案：ペルソナ策定やヒューリスティック評価により、ユーザー視点での使い勝手を分析し、問題箇所に対する提案を実施</a:t>
                      </a:r>
                      <a:endParaRPr lang="en-US" altLang="ja-JP" sz="1400" b="0">
                        <a:solidFill>
                          <a:schemeClr val="tx1"/>
                        </a:solidFill>
                        <a:latin typeface="Meiryo" panose="020B0604030504040204" pitchFamily="34" charset="-128"/>
                        <a:ea typeface="Meiryo" panose="020B0604030504040204" pitchFamily="34" charset="-128"/>
                      </a:endParaRPr>
                    </a:p>
                    <a:p>
                      <a:pPr marL="342900" marR="0" lvl="0" indent="-342900" algn="l" defTabSz="914380" rtl="0" eaLnBrk="1" fontAlgn="auto" latinLnBrk="0" hangingPunct="1">
                        <a:lnSpc>
                          <a:spcPct val="100000"/>
                        </a:lnSpc>
                        <a:spcBef>
                          <a:spcPts val="0"/>
                        </a:spcBef>
                        <a:spcAft>
                          <a:spcPts val="1200"/>
                        </a:spcAft>
                        <a:buClrTx/>
                        <a:buSzTx/>
                        <a:buFont typeface="+mj-ea"/>
                        <a:buAutoNum type="circleNumDbPlain"/>
                        <a:tabLst/>
                        <a:defRPr/>
                      </a:pPr>
                      <a:r>
                        <a:rPr lang="ja-JP" altLang="en-US" sz="1400" b="0">
                          <a:solidFill>
                            <a:schemeClr val="tx1"/>
                          </a:solidFill>
                          <a:latin typeface="Meiryo" panose="020B0604030504040204" pitchFamily="34" charset="-128"/>
                          <a:ea typeface="Meiryo" panose="020B0604030504040204" pitchFamily="34" charset="-128"/>
                        </a:rPr>
                        <a:t>アクセシビリティ対応の提案：ルールと監視項目の設定及び定期的なアクセシビリティ対応の実施をご提案し、継続的な改善体制を構築</a:t>
                      </a:r>
                    </a:p>
                  </a:txBody>
                  <a:tcPr marL="137160" marR="137160" marT="137160" marB="137160">
                    <a:lnL w="12700" cap="flat" cmpd="sng" algn="ctr">
                      <a:solidFill>
                        <a:srgbClr val="0B3274"/>
                      </a:solidFill>
                      <a:prstDash val="solid"/>
                      <a:round/>
                      <a:headEnd type="none" w="med" len="med"/>
                      <a:tailEnd type="none" w="med" len="med"/>
                    </a:lnL>
                    <a:lnR w="12700" cap="flat" cmpd="sng" algn="ctr">
                      <a:solidFill>
                        <a:srgbClr val="0B3274"/>
                      </a:solidFill>
                      <a:prstDash val="solid"/>
                      <a:round/>
                      <a:headEnd type="none" w="med" len="med"/>
                      <a:tailEnd type="none" w="med" len="med"/>
                    </a:lnR>
                    <a:lnT w="12700" cap="flat" cmpd="sng" algn="ctr">
                      <a:solidFill>
                        <a:srgbClr val="0B3274"/>
                      </a:solidFill>
                      <a:prstDash val="solid"/>
                      <a:round/>
                      <a:headEnd type="none" w="med" len="med"/>
                      <a:tailEnd type="none" w="med" len="med"/>
                    </a:lnT>
                    <a:lnB w="12700" cap="flat" cmpd="sng" algn="ctr">
                      <a:solidFill>
                        <a:srgbClr val="0B3274"/>
                      </a:solidFill>
                      <a:prstDash val="solid"/>
                      <a:round/>
                      <a:headEnd type="none" w="med" len="med"/>
                      <a:tailEnd type="none" w="med" len="med"/>
                    </a:lnB>
                    <a:solidFill>
                      <a:schemeClr val="bg1"/>
                    </a:solidFill>
                  </a:tcPr>
                </a:tc>
                <a:extLst>
                  <a:ext uri="{0D108BD9-81ED-4DB2-BD59-A6C34878D82A}">
                    <a16:rowId xmlns:a16="http://schemas.microsoft.com/office/drawing/2014/main" val="323575233"/>
                  </a:ext>
                </a:extLst>
              </a:tr>
            </a:tbl>
          </a:graphicData>
        </a:graphic>
      </p:graphicFrame>
      <p:pic>
        <p:nvPicPr>
          <p:cNvPr id="8" name="図 7">
            <a:extLst>
              <a:ext uri="{FF2B5EF4-FFF2-40B4-BE49-F238E27FC236}">
                <a16:creationId xmlns:a16="http://schemas.microsoft.com/office/drawing/2014/main" id="{27EC205B-5E4C-929B-D691-718564B6C6D7}"/>
              </a:ext>
            </a:extLst>
          </p:cNvPr>
          <p:cNvPicPr>
            <a:picLocks noChangeAspect="1"/>
          </p:cNvPicPr>
          <p:nvPr/>
        </p:nvPicPr>
        <p:blipFill>
          <a:blip r:embed="rId2"/>
          <a:stretch>
            <a:fillRect/>
          </a:stretch>
        </p:blipFill>
        <p:spPr>
          <a:xfrm>
            <a:off x="8578904" y="2839644"/>
            <a:ext cx="2777954" cy="2910840"/>
          </a:xfrm>
          <a:prstGeom prst="rect">
            <a:avLst/>
          </a:prstGeom>
          <a:ln>
            <a:solidFill>
              <a:schemeClr val="bg2"/>
            </a:solidFill>
          </a:ln>
        </p:spPr>
      </p:pic>
    </p:spTree>
    <p:extLst>
      <p:ext uri="{BB962C8B-B14F-4D97-AF65-F5344CB8AC3E}">
        <p14:creationId xmlns:p14="http://schemas.microsoft.com/office/powerpoint/2010/main" val="8344179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0AD20F-1794-14CF-9052-473833C671BF}"/>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AD05580C-9AC7-5E8E-DBC7-7B2426FB00FE}"/>
              </a:ext>
            </a:extLst>
          </p:cNvPr>
          <p:cNvSpPr txBox="1"/>
          <p:nvPr/>
        </p:nvSpPr>
        <p:spPr>
          <a:xfrm>
            <a:off x="1053382" y="845112"/>
            <a:ext cx="7437934" cy="377026"/>
          </a:xfrm>
          <a:prstGeom prst="rect">
            <a:avLst/>
          </a:prstGeom>
          <a:noFill/>
        </p:spPr>
        <p:txBody>
          <a:bodyPr wrap="none" lIns="0" tIns="0" rIns="0" bIns="0" rtlCol="0" anchor="t" anchorCtr="0">
            <a:spAutoFit/>
          </a:bodyPr>
          <a:lstStyle/>
          <a:p>
            <a:pPr>
              <a:lnSpc>
                <a:spcPct val="130000"/>
              </a:lnSpc>
              <a:spcBef>
                <a:spcPts val="100"/>
              </a:spcBef>
            </a:pPr>
            <a:r>
              <a:rPr lang="ja-JP" altLang="en-US" sz="2000" b="1">
                <a:solidFill>
                  <a:srgbClr val="0B3274"/>
                </a:solidFill>
                <a:latin typeface="Meiryo"/>
                <a:ea typeface="Meiryo"/>
                <a:cs typeface="+mn-lt"/>
              </a:rPr>
              <a:t>防衛省やその他の大規模サイトでの「継続的な改善提案」の実績</a:t>
            </a:r>
            <a:endParaRPr lang="en-US" dirty="0"/>
          </a:p>
        </p:txBody>
      </p:sp>
      <p:sp>
        <p:nvSpPr>
          <p:cNvPr id="6" name="スライド番号プレースホルダー 5">
            <a:extLst>
              <a:ext uri="{FF2B5EF4-FFF2-40B4-BE49-F238E27FC236}">
                <a16:creationId xmlns:a16="http://schemas.microsoft.com/office/drawing/2014/main" id="{59AF9502-FBEC-946F-4702-8E77ED47D09F}"/>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21</a:t>
            </a:fld>
            <a:endParaRPr lang="ja-JP" altLang="en-US"/>
          </a:p>
        </p:txBody>
      </p:sp>
      <p:sp>
        <p:nvSpPr>
          <p:cNvPr id="4" name="角丸四角形 3">
            <a:extLst>
              <a:ext uri="{FF2B5EF4-FFF2-40B4-BE49-F238E27FC236}">
                <a16:creationId xmlns:a16="http://schemas.microsoft.com/office/drawing/2014/main" id="{49E13AB3-72EE-8220-AE2F-7393DB3984D2}"/>
              </a:ext>
            </a:extLst>
          </p:cNvPr>
          <p:cNvSpPr/>
          <p:nvPr/>
        </p:nvSpPr>
        <p:spPr>
          <a:xfrm>
            <a:off x="824946" y="1450185"/>
            <a:ext cx="10346637" cy="514344"/>
          </a:xfrm>
          <a:prstGeom prst="roundRect">
            <a:avLst>
              <a:gd name="adj" fmla="val 1026"/>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44000" tIns="108000" rIns="180000" bIns="108000" rtlCol="0" anchor="t">
            <a:spAutoFit/>
          </a:bodyPr>
          <a:lstStyle/>
          <a:p>
            <a:pPr>
              <a:lnSpc>
                <a:spcPct val="150000"/>
              </a:lnSpc>
            </a:pPr>
            <a:r>
              <a:rPr lang="ja-JP" altLang="en-US" sz="1400">
                <a:solidFill>
                  <a:srgbClr val="1A1A1A"/>
                </a:solidFill>
                <a:latin typeface="Meiryo"/>
                <a:ea typeface="Meiryo"/>
              </a:rPr>
              <a:t>防衛省様以外にも、多数の大規模サイトにおいて継続的な改善提案を実施し、サイトの使いやすさ向上に貢献してきました。</a:t>
            </a:r>
          </a:p>
        </p:txBody>
      </p:sp>
      <p:sp>
        <p:nvSpPr>
          <p:cNvPr id="2" name="テキスト ボックス 1">
            <a:extLst>
              <a:ext uri="{FF2B5EF4-FFF2-40B4-BE49-F238E27FC236}">
                <a16:creationId xmlns:a16="http://schemas.microsoft.com/office/drawing/2014/main" id="{178A284C-9A58-5FDE-0D4F-8E1D3314D108}"/>
              </a:ext>
            </a:extLst>
          </p:cNvPr>
          <p:cNvSpPr txBox="1"/>
          <p:nvPr/>
        </p:nvSpPr>
        <p:spPr>
          <a:xfrm>
            <a:off x="539557" y="146078"/>
            <a:ext cx="1481175" cy="263918"/>
          </a:xfrm>
          <a:prstGeom prst="rect">
            <a:avLst/>
          </a:prstGeom>
          <a:noFill/>
        </p:spPr>
        <p:txBody>
          <a:bodyPr wrap="none" lIns="0" tIns="0" rIns="0" bIns="0" rtlCol="0" anchor="t">
            <a:spAutoFit/>
          </a:bodyPr>
          <a:lstStyle/>
          <a:p>
            <a:pPr>
              <a:lnSpc>
                <a:spcPct val="130000"/>
              </a:lnSpc>
              <a:tabLst>
                <a:tab pos="540000" algn="l"/>
              </a:tabLst>
            </a:pPr>
            <a:r>
              <a:rPr lang="en-US" altLang="ja-JP" sz="1400" dirty="0">
                <a:solidFill>
                  <a:schemeClr val="bg1"/>
                </a:solidFill>
                <a:latin typeface="Meiryo" panose="020B0604030504040204" pitchFamily="34" charset="-128"/>
                <a:ea typeface="Meiryo" panose="020B0604030504040204" pitchFamily="34" charset="-128"/>
                <a:cs typeface="+mn-lt"/>
              </a:rPr>
              <a:t>04</a:t>
            </a:r>
            <a:r>
              <a:rPr lang="ja-JP" altLang="en-US" sz="1400">
                <a:solidFill>
                  <a:schemeClr val="bg1"/>
                </a:solidFill>
                <a:latin typeface="Meiryo" panose="020B0604030504040204" pitchFamily="34" charset="-128"/>
                <a:ea typeface="Meiryo" panose="020B0604030504040204" pitchFamily="34" charset="-128"/>
                <a:cs typeface="+mn-lt"/>
              </a:rPr>
              <a:t>　私たちの強み</a:t>
            </a:r>
            <a:endParaRPr lang="en-US" altLang="ja-JP" dirty="0">
              <a:latin typeface="Meiryo" panose="020B0604030504040204" pitchFamily="34" charset="-128"/>
              <a:ea typeface="Meiryo" panose="020B0604030504040204" pitchFamily="34" charset="-128"/>
            </a:endParaRPr>
          </a:p>
        </p:txBody>
      </p:sp>
      <p:graphicFrame>
        <p:nvGraphicFramePr>
          <p:cNvPr id="13" name="表 12">
            <a:extLst>
              <a:ext uri="{FF2B5EF4-FFF2-40B4-BE49-F238E27FC236}">
                <a16:creationId xmlns:a16="http://schemas.microsoft.com/office/drawing/2014/main" id="{EF2C1C31-B132-49BD-637A-C4E299F8D7FA}"/>
              </a:ext>
            </a:extLst>
          </p:cNvPr>
          <p:cNvGraphicFramePr>
            <a:graphicFrameLocks noGrp="1"/>
          </p:cNvGraphicFramePr>
          <p:nvPr>
            <p:extLst>
              <p:ext uri="{D42A27DB-BD31-4B8C-83A1-F6EECF244321}">
                <p14:modId xmlns:p14="http://schemas.microsoft.com/office/powerpoint/2010/main" val="841127475"/>
              </p:ext>
            </p:extLst>
          </p:nvPr>
        </p:nvGraphicFramePr>
        <p:xfrm>
          <a:off x="824946" y="2073384"/>
          <a:ext cx="6992624" cy="3752850"/>
        </p:xfrm>
        <a:graphic>
          <a:graphicData uri="http://schemas.openxmlformats.org/drawingml/2006/table">
            <a:tbl>
              <a:tblPr firstRow="1" bandRow="1">
                <a:tableStyleId>{5C22544A-7EE6-4342-B048-85BDC9FD1C3A}</a:tableStyleId>
              </a:tblPr>
              <a:tblGrid>
                <a:gridCol w="6992624">
                  <a:extLst>
                    <a:ext uri="{9D8B030D-6E8A-4147-A177-3AD203B41FA5}">
                      <a16:colId xmlns:a16="http://schemas.microsoft.com/office/drawing/2014/main" val="3006940764"/>
                    </a:ext>
                  </a:extLst>
                </a:gridCol>
              </a:tblGrid>
              <a:tr h="1632965">
                <a:tc>
                  <a:txBody>
                    <a:bodyPr/>
                    <a:lstStyle/>
                    <a:p>
                      <a:pPr marL="0" marR="0" lvl="0" indent="0" algn="l" rtl="0" eaLnBrk="1" fontAlgn="auto" latinLnBrk="0" hangingPunct="1">
                        <a:lnSpc>
                          <a:spcPct val="150000"/>
                        </a:lnSpc>
                        <a:spcBef>
                          <a:spcPts val="0"/>
                        </a:spcBef>
                        <a:spcAft>
                          <a:spcPts val="1200"/>
                        </a:spcAft>
                        <a:buClrTx/>
                        <a:buSzTx/>
                        <a:buFont typeface="+mj-ea"/>
                        <a:buNone/>
                      </a:pPr>
                      <a:r>
                        <a:rPr lang="ja-JP" altLang="en-US" sz="1400" b="1">
                          <a:solidFill>
                            <a:srgbClr val="0B3274"/>
                          </a:solidFill>
                          <a:latin typeface="Meiryo"/>
                          <a:ea typeface="Meiryo"/>
                        </a:rPr>
                        <a:t>マイナビ様での実績</a:t>
                      </a:r>
                      <a:br>
                        <a:rPr lang="ja-JP" altLang="en-US" sz="1400" b="1">
                          <a:solidFill>
                            <a:srgbClr val="0B3274"/>
                          </a:solidFill>
                          <a:latin typeface="Meiryo"/>
                          <a:ea typeface="Meiryo"/>
                        </a:rPr>
                      </a:br>
                      <a:r>
                        <a:rPr lang="en-US" altLang="ja-JP" sz="1400" b="0">
                          <a:solidFill>
                            <a:schemeClr val="tx1"/>
                          </a:solidFill>
                          <a:latin typeface="Meiryo"/>
                          <a:ea typeface="Meiryo"/>
                        </a:rPr>
                        <a:t>50</a:t>
                      </a:r>
                      <a:r>
                        <a:rPr lang="ja-JP" altLang="en-US" sz="1400" b="0">
                          <a:solidFill>
                            <a:schemeClr val="tx1"/>
                          </a:solidFill>
                          <a:latin typeface="Meiryo"/>
                          <a:ea typeface="Meiryo"/>
                        </a:rPr>
                        <a:t>名規模の体制でリニューアル、調査分析、維持運営を実施。</a:t>
                      </a:r>
                      <a:br>
                        <a:rPr lang="ja-JP" altLang="en-US" sz="1400" b="0">
                          <a:solidFill>
                            <a:srgbClr val="000000"/>
                          </a:solidFill>
                          <a:latin typeface="Meiryo"/>
                          <a:ea typeface="Meiryo"/>
                        </a:rPr>
                      </a:br>
                      <a:r>
                        <a:rPr lang="ja-JP" altLang="en-US" sz="1400" b="0">
                          <a:solidFill>
                            <a:schemeClr val="tx1"/>
                          </a:solidFill>
                          <a:latin typeface="Meiryo"/>
                          <a:ea typeface="Meiryo"/>
                        </a:rPr>
                        <a:t>リニューアル後もアクセス解析結果に基づく課題抽出と改善提案を継続的に実施。現在も継続的に改善提案を実施中。</a:t>
                      </a:r>
                      <a:endParaRPr lang="en-US" altLang="ja-JP"/>
                    </a:p>
                    <a:p>
                      <a:pPr marL="0" marR="0" lvl="0" indent="0" algn="l" rtl="0" eaLnBrk="1" fontAlgn="auto" latinLnBrk="0" hangingPunct="1">
                        <a:lnSpc>
                          <a:spcPct val="150000"/>
                        </a:lnSpc>
                        <a:spcBef>
                          <a:spcPts val="0"/>
                        </a:spcBef>
                        <a:spcAft>
                          <a:spcPts val="1200"/>
                        </a:spcAft>
                        <a:buClrTx/>
                        <a:buSzTx/>
                        <a:buFont typeface="+mj-ea"/>
                        <a:buNone/>
                      </a:pPr>
                      <a:r>
                        <a:rPr lang="en" altLang="ja-JP" sz="1400" b="1">
                          <a:solidFill>
                            <a:srgbClr val="0B3274"/>
                          </a:solidFill>
                          <a:latin typeface="Meiryo"/>
                          <a:ea typeface="Meiryo"/>
                        </a:rPr>
                        <a:t>SOMPO</a:t>
                      </a:r>
                      <a:r>
                        <a:rPr lang="ja-JP" altLang="en-US" sz="1400" b="1">
                          <a:solidFill>
                            <a:srgbClr val="0B3274"/>
                          </a:solidFill>
                          <a:latin typeface="Meiryo"/>
                          <a:ea typeface="Meiryo"/>
                        </a:rPr>
                        <a:t>ケア様での実績</a:t>
                      </a:r>
                      <a:br>
                        <a:rPr lang="ja-JP" altLang="en-US" sz="1400" b="1">
                          <a:solidFill>
                            <a:srgbClr val="0B3274"/>
                          </a:solidFill>
                          <a:latin typeface="Meiryo"/>
                          <a:ea typeface="Meiryo"/>
                        </a:rPr>
                      </a:br>
                      <a:r>
                        <a:rPr lang="en-US" altLang="ja-JP" sz="1400" b="0">
                          <a:solidFill>
                            <a:schemeClr val="tx1"/>
                          </a:solidFill>
                          <a:latin typeface="Meiryo"/>
                          <a:ea typeface="Meiryo"/>
                        </a:rPr>
                        <a:t>2</a:t>
                      </a:r>
                      <a:r>
                        <a:rPr lang="ja-JP" altLang="en-US" sz="1400" b="0">
                          <a:solidFill>
                            <a:schemeClr val="tx1"/>
                          </a:solidFill>
                          <a:latin typeface="Meiryo"/>
                          <a:ea typeface="Meiryo"/>
                        </a:rPr>
                        <a:t>年以上継続してリニューアルや維持管理業務を受託。</a:t>
                      </a:r>
                      <a:br>
                        <a:rPr lang="ja-JP" altLang="en-US" sz="1400" b="0">
                          <a:solidFill>
                            <a:schemeClr val="tx1"/>
                          </a:solidFill>
                          <a:latin typeface="Meiryo"/>
                          <a:ea typeface="Meiryo"/>
                        </a:rPr>
                      </a:br>
                      <a:r>
                        <a:rPr lang="ja-JP" altLang="en-US" sz="1400" b="0">
                          <a:solidFill>
                            <a:schemeClr val="tx1"/>
                          </a:solidFill>
                          <a:latin typeface="Meiryo"/>
                          <a:ea typeface="Meiryo"/>
                        </a:rPr>
                        <a:t>月次での改善提案サイクルを確立。</a:t>
                      </a:r>
                    </a:p>
                    <a:p>
                      <a:pPr marL="0" marR="0" lvl="0" indent="0" algn="l" rtl="0" eaLnBrk="1" fontAlgn="auto" latinLnBrk="0" hangingPunct="1">
                        <a:lnSpc>
                          <a:spcPct val="150000"/>
                        </a:lnSpc>
                        <a:spcBef>
                          <a:spcPts val="0"/>
                        </a:spcBef>
                        <a:spcAft>
                          <a:spcPts val="1200"/>
                        </a:spcAft>
                        <a:buClrTx/>
                        <a:buSzTx/>
                        <a:buFont typeface="+mj-ea"/>
                        <a:buNone/>
                      </a:pPr>
                      <a:r>
                        <a:rPr lang="ja-JP" altLang="en-US" sz="1400" b="1">
                          <a:solidFill>
                            <a:srgbClr val="0B3274"/>
                          </a:solidFill>
                          <a:latin typeface="Meiryo"/>
                          <a:ea typeface="Meiryo"/>
                        </a:rPr>
                        <a:t>その他の大規模サイトでの実績</a:t>
                      </a:r>
                      <a:br>
                        <a:rPr lang="ja-JP" altLang="en-US" sz="1400" b="1">
                          <a:solidFill>
                            <a:srgbClr val="0B3274"/>
                          </a:solidFill>
                          <a:latin typeface="Meiryo"/>
                          <a:ea typeface="Meiryo"/>
                        </a:rPr>
                      </a:br>
                      <a:r>
                        <a:rPr lang="en-US" altLang="ja-JP" sz="1400" b="0">
                          <a:solidFill>
                            <a:schemeClr val="tx1"/>
                          </a:solidFill>
                          <a:latin typeface="Meiryo"/>
                          <a:ea typeface="Meiryo"/>
                        </a:rPr>
                        <a:t>1</a:t>
                      </a:r>
                      <a:r>
                        <a:rPr lang="ja-JP" altLang="en-US" sz="1400" b="0">
                          <a:solidFill>
                            <a:schemeClr val="tx1"/>
                          </a:solidFill>
                          <a:latin typeface="Meiryo"/>
                          <a:ea typeface="Meiryo"/>
                        </a:rPr>
                        <a:t>万ページ以上を有するサイトの課題抽出から改善施策の提案、実施まで一貫した改善サイクルを構築。</a:t>
                      </a:r>
                      <a:endParaRPr lang="en-US" altLang="ja-JP" sz="1400" b="1">
                        <a:solidFill>
                          <a:srgbClr val="0B3274"/>
                        </a:solidFill>
                        <a:latin typeface="Meiryo"/>
                        <a:ea typeface="Meiryo"/>
                      </a:endParaRPr>
                    </a:p>
                  </a:txBody>
                  <a:tcPr marL="137160" marR="137160" marT="137160" marB="137160">
                    <a:lnL w="12700" cap="flat" cmpd="sng" algn="ctr">
                      <a:solidFill>
                        <a:srgbClr val="0B3274"/>
                      </a:solidFill>
                      <a:prstDash val="solid"/>
                      <a:round/>
                      <a:headEnd type="none" w="med" len="med"/>
                      <a:tailEnd type="none" w="med" len="med"/>
                    </a:lnL>
                    <a:lnR w="12700" cap="flat" cmpd="sng" algn="ctr">
                      <a:solidFill>
                        <a:srgbClr val="0B3274"/>
                      </a:solidFill>
                      <a:prstDash val="solid"/>
                      <a:round/>
                      <a:headEnd type="none" w="med" len="med"/>
                      <a:tailEnd type="none" w="med" len="med"/>
                    </a:lnR>
                    <a:lnT w="12700" cap="flat" cmpd="sng" algn="ctr">
                      <a:solidFill>
                        <a:srgbClr val="0B3274"/>
                      </a:solidFill>
                      <a:prstDash val="solid"/>
                      <a:round/>
                      <a:headEnd type="none" w="med" len="med"/>
                      <a:tailEnd type="none" w="med" len="med"/>
                    </a:lnT>
                    <a:lnB w="12700" cap="flat" cmpd="sng" algn="ctr">
                      <a:solidFill>
                        <a:srgbClr val="0B3274"/>
                      </a:solidFill>
                      <a:prstDash val="solid"/>
                      <a:round/>
                      <a:headEnd type="none" w="med" len="med"/>
                      <a:tailEnd type="none" w="med" len="med"/>
                    </a:lnB>
                    <a:solidFill>
                      <a:schemeClr val="bg1"/>
                    </a:solidFill>
                  </a:tcPr>
                </a:tc>
                <a:extLst>
                  <a:ext uri="{0D108BD9-81ED-4DB2-BD59-A6C34878D82A}">
                    <a16:rowId xmlns:a16="http://schemas.microsoft.com/office/drawing/2014/main" val="323575233"/>
                  </a:ext>
                </a:extLst>
              </a:tr>
            </a:tbl>
          </a:graphicData>
        </a:graphic>
      </p:graphicFrame>
      <p:pic>
        <p:nvPicPr>
          <p:cNvPr id="7" name="図 6" descr="グラフィカル ユーザー インターフェイス, アプリケーション&#10;&#10;自動的に生成された説明">
            <a:extLst>
              <a:ext uri="{FF2B5EF4-FFF2-40B4-BE49-F238E27FC236}">
                <a16:creationId xmlns:a16="http://schemas.microsoft.com/office/drawing/2014/main" id="{B2C89B78-EFAE-A1BF-19FC-1EDB0479BF8D}"/>
              </a:ext>
            </a:extLst>
          </p:cNvPr>
          <p:cNvPicPr>
            <a:picLocks noChangeAspect="1"/>
          </p:cNvPicPr>
          <p:nvPr/>
        </p:nvPicPr>
        <p:blipFill rotWithShape="1">
          <a:blip r:embed="rId2">
            <a:extLst>
              <a:ext uri="{28A0092B-C50C-407E-A947-70E740481C1C}">
                <a14:useLocalDpi xmlns:a14="http://schemas.microsoft.com/office/drawing/2010/main" val="0"/>
              </a:ext>
            </a:extLst>
          </a:blip>
          <a:srcRect t="1" b="35853"/>
          <a:stretch>
            <a:fillRect/>
          </a:stretch>
        </p:blipFill>
        <p:spPr>
          <a:xfrm>
            <a:off x="9959637" y="1998125"/>
            <a:ext cx="1620000" cy="1871412"/>
          </a:xfrm>
          <a:prstGeom prst="rect">
            <a:avLst/>
          </a:prstGeom>
          <a:ln>
            <a:solidFill>
              <a:schemeClr val="bg1">
                <a:lumMod val="85000"/>
              </a:schemeClr>
            </a:solidFill>
          </a:ln>
          <a:effectLst/>
        </p:spPr>
      </p:pic>
      <p:pic>
        <p:nvPicPr>
          <p:cNvPr id="9" name="図 8" descr="スクリーンショット が含まれている画像&#10;&#10;自動的に生成された説明">
            <a:extLst>
              <a:ext uri="{FF2B5EF4-FFF2-40B4-BE49-F238E27FC236}">
                <a16:creationId xmlns:a16="http://schemas.microsoft.com/office/drawing/2014/main" id="{B6BC9C73-E0C0-C213-2E04-C0CBE46171D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33573"/>
          <a:stretch/>
        </p:blipFill>
        <p:spPr>
          <a:xfrm>
            <a:off x="8181107" y="2000555"/>
            <a:ext cx="1620000" cy="1871412"/>
          </a:xfrm>
          <a:prstGeom prst="rect">
            <a:avLst/>
          </a:prstGeom>
          <a:ln>
            <a:solidFill>
              <a:schemeClr val="bg1">
                <a:lumMod val="85000"/>
              </a:schemeClr>
            </a:solidFill>
          </a:ln>
          <a:effectLst/>
        </p:spPr>
      </p:pic>
      <p:pic>
        <p:nvPicPr>
          <p:cNvPr id="10" name="図 9">
            <a:extLst>
              <a:ext uri="{FF2B5EF4-FFF2-40B4-BE49-F238E27FC236}">
                <a16:creationId xmlns:a16="http://schemas.microsoft.com/office/drawing/2014/main" id="{B3C0B22E-F848-5B50-E574-20A9603F256F}"/>
              </a:ext>
            </a:extLst>
          </p:cNvPr>
          <p:cNvPicPr>
            <a:picLocks noChangeAspect="1"/>
          </p:cNvPicPr>
          <p:nvPr/>
        </p:nvPicPr>
        <p:blipFill rotWithShape="1">
          <a:blip r:embed="rId4"/>
          <a:srcRect b="41303"/>
          <a:stretch/>
        </p:blipFill>
        <p:spPr>
          <a:xfrm>
            <a:off x="8181107" y="4033778"/>
            <a:ext cx="1620000" cy="2024909"/>
          </a:xfrm>
          <a:prstGeom prst="rect">
            <a:avLst/>
          </a:prstGeom>
          <a:ln>
            <a:solidFill>
              <a:schemeClr val="bg1">
                <a:lumMod val="85000"/>
              </a:schemeClr>
            </a:solidFill>
          </a:ln>
        </p:spPr>
      </p:pic>
      <p:pic>
        <p:nvPicPr>
          <p:cNvPr id="11" name="図 10">
            <a:extLst>
              <a:ext uri="{FF2B5EF4-FFF2-40B4-BE49-F238E27FC236}">
                <a16:creationId xmlns:a16="http://schemas.microsoft.com/office/drawing/2014/main" id="{F511FFA0-1344-3AE5-8A36-E472387B14A6}"/>
              </a:ext>
            </a:extLst>
          </p:cNvPr>
          <p:cNvPicPr>
            <a:picLocks noChangeAspect="1"/>
          </p:cNvPicPr>
          <p:nvPr/>
        </p:nvPicPr>
        <p:blipFill rotWithShape="1">
          <a:blip r:embed="rId5"/>
          <a:srcRect b="11119"/>
          <a:stretch/>
        </p:blipFill>
        <p:spPr>
          <a:xfrm>
            <a:off x="9938400" y="4033778"/>
            <a:ext cx="1620000" cy="2017764"/>
          </a:xfrm>
          <a:prstGeom prst="rect">
            <a:avLst/>
          </a:prstGeom>
          <a:ln>
            <a:solidFill>
              <a:schemeClr val="bg1">
                <a:lumMod val="85000"/>
              </a:schemeClr>
            </a:solidFill>
          </a:ln>
        </p:spPr>
      </p:pic>
    </p:spTree>
    <p:extLst>
      <p:ext uri="{BB962C8B-B14F-4D97-AF65-F5344CB8AC3E}">
        <p14:creationId xmlns:p14="http://schemas.microsoft.com/office/powerpoint/2010/main" val="21850320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50A4-9F66-C943-A485-A4EB3EB1F133}"/>
            </a:ext>
          </a:extLst>
        </p:cNvPr>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0E25C9F9-202A-C215-131A-942C8250F6D4}"/>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22</a:t>
            </a:fld>
            <a:endParaRPr lang="ja-JP" altLang="en-US"/>
          </a:p>
        </p:txBody>
      </p:sp>
      <p:sp>
        <p:nvSpPr>
          <p:cNvPr id="5" name="テキスト ボックス 2">
            <a:extLst>
              <a:ext uri="{FF2B5EF4-FFF2-40B4-BE49-F238E27FC236}">
                <a16:creationId xmlns:a16="http://schemas.microsoft.com/office/drawing/2014/main" id="{E887382B-C824-ED93-CA3C-3D67FE6E5B3F}"/>
              </a:ext>
            </a:extLst>
          </p:cNvPr>
          <p:cNvSpPr txBox="1"/>
          <p:nvPr/>
        </p:nvSpPr>
        <p:spPr>
          <a:xfrm>
            <a:off x="3216033" y="2819904"/>
            <a:ext cx="4514056" cy="603242"/>
          </a:xfrm>
          <a:prstGeom prst="rect">
            <a:avLst/>
          </a:prstGeom>
          <a:noFill/>
        </p:spPr>
        <p:txBody>
          <a:bodyPr wrap="none" lIns="0" tIns="0" rIns="0" bIns="0" rtlCol="0" anchor="t">
            <a:spAutoFit/>
          </a:bodyPr>
          <a:lstStyle>
            <a:defPPr>
              <a:defRPr lang="ja-JP"/>
            </a:defPPr>
            <a:lvl1pPr marL="0" algn="l" defTabSz="914146" rtl="0" eaLnBrk="1" latinLnBrk="0" hangingPunct="1">
              <a:defRPr kumimoji="1" sz="1800" kern="1200">
                <a:solidFill>
                  <a:schemeClr val="tx1"/>
                </a:solidFill>
                <a:latin typeface="+mn-lt"/>
                <a:ea typeface="+mn-ea"/>
                <a:cs typeface="+mn-cs"/>
              </a:defRPr>
            </a:lvl1pPr>
            <a:lvl2pPr marL="457074" algn="l" defTabSz="914146" rtl="0" eaLnBrk="1" latinLnBrk="0" hangingPunct="1">
              <a:defRPr kumimoji="1" sz="1800" kern="1200">
                <a:solidFill>
                  <a:schemeClr val="tx1"/>
                </a:solidFill>
                <a:latin typeface="+mn-lt"/>
                <a:ea typeface="+mn-ea"/>
                <a:cs typeface="+mn-cs"/>
              </a:defRPr>
            </a:lvl2pPr>
            <a:lvl3pPr marL="914146" algn="l" defTabSz="914146" rtl="0" eaLnBrk="1" latinLnBrk="0" hangingPunct="1">
              <a:defRPr kumimoji="1" sz="1800" kern="1200">
                <a:solidFill>
                  <a:schemeClr val="tx1"/>
                </a:solidFill>
                <a:latin typeface="+mn-lt"/>
                <a:ea typeface="+mn-ea"/>
                <a:cs typeface="+mn-cs"/>
              </a:defRPr>
            </a:lvl3pPr>
            <a:lvl4pPr marL="1371221" algn="l" defTabSz="914146" rtl="0" eaLnBrk="1" latinLnBrk="0" hangingPunct="1">
              <a:defRPr kumimoji="1" sz="1800" kern="1200">
                <a:solidFill>
                  <a:schemeClr val="tx1"/>
                </a:solidFill>
                <a:latin typeface="+mn-lt"/>
                <a:ea typeface="+mn-ea"/>
                <a:cs typeface="+mn-cs"/>
              </a:defRPr>
            </a:lvl4pPr>
            <a:lvl5pPr marL="1828295" algn="l" defTabSz="914146" rtl="0" eaLnBrk="1" latinLnBrk="0" hangingPunct="1">
              <a:defRPr kumimoji="1" sz="1800" kern="1200">
                <a:solidFill>
                  <a:schemeClr val="tx1"/>
                </a:solidFill>
                <a:latin typeface="+mn-lt"/>
                <a:ea typeface="+mn-ea"/>
                <a:cs typeface="+mn-cs"/>
              </a:defRPr>
            </a:lvl5pPr>
            <a:lvl6pPr marL="2285369" algn="l" defTabSz="914146" rtl="0" eaLnBrk="1" latinLnBrk="0" hangingPunct="1">
              <a:defRPr kumimoji="1" sz="1800" kern="1200">
                <a:solidFill>
                  <a:schemeClr val="tx1"/>
                </a:solidFill>
                <a:latin typeface="+mn-lt"/>
                <a:ea typeface="+mn-ea"/>
                <a:cs typeface="+mn-cs"/>
              </a:defRPr>
            </a:lvl6pPr>
            <a:lvl7pPr marL="2742442" algn="l" defTabSz="914146" rtl="0" eaLnBrk="1" latinLnBrk="0" hangingPunct="1">
              <a:defRPr kumimoji="1" sz="1800" kern="1200">
                <a:solidFill>
                  <a:schemeClr val="tx1"/>
                </a:solidFill>
                <a:latin typeface="+mn-lt"/>
                <a:ea typeface="+mn-ea"/>
                <a:cs typeface="+mn-cs"/>
              </a:defRPr>
            </a:lvl7pPr>
            <a:lvl8pPr marL="3199516" algn="l" defTabSz="914146" rtl="0" eaLnBrk="1" latinLnBrk="0" hangingPunct="1">
              <a:defRPr kumimoji="1" sz="1800" kern="1200">
                <a:solidFill>
                  <a:schemeClr val="tx1"/>
                </a:solidFill>
                <a:latin typeface="+mn-lt"/>
                <a:ea typeface="+mn-ea"/>
                <a:cs typeface="+mn-cs"/>
              </a:defRPr>
            </a:lvl8pPr>
            <a:lvl9pPr marL="3656590" algn="l" defTabSz="914146" rtl="0" eaLnBrk="1" latinLnBrk="0" hangingPunct="1">
              <a:defRPr kumimoji="1" sz="1800" kern="1200">
                <a:solidFill>
                  <a:schemeClr val="tx1"/>
                </a:solidFill>
                <a:latin typeface="+mn-lt"/>
                <a:ea typeface="+mn-ea"/>
                <a:cs typeface="+mn-cs"/>
              </a:defRPr>
            </a:lvl9pPr>
          </a:lstStyle>
          <a:p>
            <a:pPr>
              <a:lnSpc>
                <a:spcPct val="130000"/>
              </a:lnSpc>
            </a:pPr>
            <a:r>
              <a:rPr lang="ja-JP" altLang="en-US" sz="3200" b="1">
                <a:solidFill>
                  <a:srgbClr val="1A1A1A"/>
                </a:solidFill>
                <a:latin typeface="Meiryo"/>
                <a:ea typeface="Meiryo"/>
                <a:cs typeface="+mn-lt"/>
              </a:rPr>
              <a:t>段階的リニューアル計画</a:t>
            </a:r>
            <a:endParaRPr lang="en-US">
              <a:ea typeface="Calibri"/>
              <a:cs typeface="Calibri"/>
            </a:endParaRPr>
          </a:p>
        </p:txBody>
      </p:sp>
      <p:sp>
        <p:nvSpPr>
          <p:cNvPr id="7" name="テキスト ボックス 3">
            <a:extLst>
              <a:ext uri="{FF2B5EF4-FFF2-40B4-BE49-F238E27FC236}">
                <a16:creationId xmlns:a16="http://schemas.microsoft.com/office/drawing/2014/main" id="{B3C82FF7-FB9E-9630-D674-AAE0BC36E23B}"/>
              </a:ext>
            </a:extLst>
          </p:cNvPr>
          <p:cNvSpPr txBox="1"/>
          <p:nvPr/>
        </p:nvSpPr>
        <p:spPr>
          <a:xfrm>
            <a:off x="3216033" y="3539432"/>
            <a:ext cx="3488134" cy="301621"/>
          </a:xfrm>
          <a:prstGeom prst="rect">
            <a:avLst/>
          </a:prstGeom>
          <a:noFill/>
        </p:spPr>
        <p:txBody>
          <a:bodyPr wrap="none" lIns="0" tIns="0" rIns="0" bIns="0" rtlCol="0" anchor="t">
            <a:spAutoFit/>
          </a:bodyPr>
          <a:lstStyle>
            <a:defPPr>
              <a:defRPr lang="ja-JP"/>
            </a:defPPr>
            <a:lvl1pPr marL="0" algn="l" defTabSz="914146" rtl="0" eaLnBrk="1" latinLnBrk="0" hangingPunct="1">
              <a:defRPr kumimoji="1" sz="1800" kern="1200">
                <a:solidFill>
                  <a:schemeClr val="tx1"/>
                </a:solidFill>
                <a:latin typeface="+mn-lt"/>
                <a:ea typeface="+mn-ea"/>
                <a:cs typeface="+mn-cs"/>
              </a:defRPr>
            </a:lvl1pPr>
            <a:lvl2pPr marL="457074" algn="l" defTabSz="914146" rtl="0" eaLnBrk="1" latinLnBrk="0" hangingPunct="1">
              <a:defRPr kumimoji="1" sz="1800" kern="1200">
                <a:solidFill>
                  <a:schemeClr val="tx1"/>
                </a:solidFill>
                <a:latin typeface="+mn-lt"/>
                <a:ea typeface="+mn-ea"/>
                <a:cs typeface="+mn-cs"/>
              </a:defRPr>
            </a:lvl2pPr>
            <a:lvl3pPr marL="914146" algn="l" defTabSz="914146" rtl="0" eaLnBrk="1" latinLnBrk="0" hangingPunct="1">
              <a:defRPr kumimoji="1" sz="1800" kern="1200">
                <a:solidFill>
                  <a:schemeClr val="tx1"/>
                </a:solidFill>
                <a:latin typeface="+mn-lt"/>
                <a:ea typeface="+mn-ea"/>
                <a:cs typeface="+mn-cs"/>
              </a:defRPr>
            </a:lvl3pPr>
            <a:lvl4pPr marL="1371221" algn="l" defTabSz="914146" rtl="0" eaLnBrk="1" latinLnBrk="0" hangingPunct="1">
              <a:defRPr kumimoji="1" sz="1800" kern="1200">
                <a:solidFill>
                  <a:schemeClr val="tx1"/>
                </a:solidFill>
                <a:latin typeface="+mn-lt"/>
                <a:ea typeface="+mn-ea"/>
                <a:cs typeface="+mn-cs"/>
              </a:defRPr>
            </a:lvl4pPr>
            <a:lvl5pPr marL="1828295" algn="l" defTabSz="914146" rtl="0" eaLnBrk="1" latinLnBrk="0" hangingPunct="1">
              <a:defRPr kumimoji="1" sz="1800" kern="1200">
                <a:solidFill>
                  <a:schemeClr val="tx1"/>
                </a:solidFill>
                <a:latin typeface="+mn-lt"/>
                <a:ea typeface="+mn-ea"/>
                <a:cs typeface="+mn-cs"/>
              </a:defRPr>
            </a:lvl5pPr>
            <a:lvl6pPr marL="2285369" algn="l" defTabSz="914146" rtl="0" eaLnBrk="1" latinLnBrk="0" hangingPunct="1">
              <a:defRPr kumimoji="1" sz="1800" kern="1200">
                <a:solidFill>
                  <a:schemeClr val="tx1"/>
                </a:solidFill>
                <a:latin typeface="+mn-lt"/>
                <a:ea typeface="+mn-ea"/>
                <a:cs typeface="+mn-cs"/>
              </a:defRPr>
            </a:lvl6pPr>
            <a:lvl7pPr marL="2742442" algn="l" defTabSz="914146" rtl="0" eaLnBrk="1" latinLnBrk="0" hangingPunct="1">
              <a:defRPr kumimoji="1" sz="1800" kern="1200">
                <a:solidFill>
                  <a:schemeClr val="tx1"/>
                </a:solidFill>
                <a:latin typeface="+mn-lt"/>
                <a:ea typeface="+mn-ea"/>
                <a:cs typeface="+mn-cs"/>
              </a:defRPr>
            </a:lvl7pPr>
            <a:lvl8pPr marL="3199516" algn="l" defTabSz="914146" rtl="0" eaLnBrk="1" latinLnBrk="0" hangingPunct="1">
              <a:defRPr kumimoji="1" sz="1800" kern="1200">
                <a:solidFill>
                  <a:schemeClr val="tx1"/>
                </a:solidFill>
                <a:latin typeface="+mn-lt"/>
                <a:ea typeface="+mn-ea"/>
                <a:cs typeface="+mn-cs"/>
              </a:defRPr>
            </a:lvl8pPr>
            <a:lvl9pPr marL="3656590" algn="l" defTabSz="914146" rtl="0" eaLnBrk="1" latinLnBrk="0" hangingPunct="1">
              <a:defRPr kumimoji="1" sz="1800" kern="1200">
                <a:solidFill>
                  <a:schemeClr val="tx1"/>
                </a:solidFill>
                <a:latin typeface="+mn-lt"/>
                <a:ea typeface="+mn-ea"/>
                <a:cs typeface="+mn-cs"/>
              </a:defRPr>
            </a:lvl9pPr>
          </a:lstStyle>
          <a:p>
            <a:pPr marL="0" marR="0" lvl="0" indent="0" algn="l" defTabSz="914146">
              <a:lnSpc>
                <a:spcPct val="130000"/>
              </a:lnSpc>
              <a:spcBef>
                <a:spcPts val="0"/>
              </a:spcBef>
              <a:spcAft>
                <a:spcPts val="0"/>
              </a:spcAft>
              <a:buNone/>
              <a:tabLst/>
              <a:defRPr/>
            </a:pPr>
            <a:r>
              <a:rPr lang="ja-JP" altLang="en-US" sz="1600">
                <a:solidFill>
                  <a:srgbClr val="1A1A1A"/>
                </a:solidFill>
                <a:latin typeface="Meiryo"/>
                <a:ea typeface="Meiryo"/>
                <a:cs typeface="+mn-lt"/>
              </a:rPr>
              <a:t>目的までの道</a:t>
            </a:r>
            <a:r>
              <a:rPr lang="ja-JP" sz="1600">
                <a:solidFill>
                  <a:srgbClr val="1A1A1A"/>
                </a:solidFill>
                <a:latin typeface="Meiryo"/>
                <a:ea typeface="Meiryo"/>
                <a:cs typeface="+mn-lt"/>
              </a:rPr>
              <a:t>筋を整える</a:t>
            </a:r>
            <a:r>
              <a:rPr lang="ja-JP" altLang="en-US" sz="1600">
                <a:solidFill>
                  <a:srgbClr val="1A1A1A"/>
                </a:solidFill>
                <a:latin typeface="Meiryo"/>
                <a:ea typeface="Meiryo"/>
                <a:cs typeface="+mn-lt"/>
              </a:rPr>
              <a:t>ためのご提案</a:t>
            </a:r>
            <a:endParaRPr lang="en-US" altLang="ja-JP">
              <a:latin typeface="Meiryo"/>
              <a:ea typeface="Meiryo"/>
              <a:cs typeface="Calibri"/>
            </a:endParaRPr>
          </a:p>
        </p:txBody>
      </p:sp>
      <p:sp>
        <p:nvSpPr>
          <p:cNvPr id="3" name="テキスト ボックス 1">
            <a:extLst>
              <a:ext uri="{FF2B5EF4-FFF2-40B4-BE49-F238E27FC236}">
                <a16:creationId xmlns:a16="http://schemas.microsoft.com/office/drawing/2014/main" id="{4039AC63-FDDD-3924-8D98-A7D2CB4BCEA8}"/>
              </a:ext>
            </a:extLst>
          </p:cNvPr>
          <p:cNvSpPr txBox="1"/>
          <p:nvPr/>
        </p:nvSpPr>
        <p:spPr>
          <a:xfrm>
            <a:off x="617023" y="3148923"/>
            <a:ext cx="487313" cy="560153"/>
          </a:xfrm>
          <a:prstGeom prst="rect">
            <a:avLst/>
          </a:prstGeom>
          <a:noFill/>
        </p:spPr>
        <p:txBody>
          <a:bodyPr wrap="none" lIns="0" tIns="0" rIns="0" bIns="0" rtlCol="0" anchor="t">
            <a:spAutoFit/>
          </a:bodyPr>
          <a:lstStyle/>
          <a:p>
            <a:pPr>
              <a:lnSpc>
                <a:spcPct val="140000"/>
              </a:lnSpc>
            </a:pPr>
            <a:r>
              <a:rPr lang="en-US" altLang="ja-JP" sz="2800" b="1" dirty="0">
                <a:solidFill>
                  <a:schemeClr val="bg1"/>
                </a:solidFill>
                <a:latin typeface="Meiryo"/>
                <a:ea typeface="Meiryo"/>
              </a:rPr>
              <a:t>05</a:t>
            </a:r>
            <a:endParaRPr kumimoji="1" lang="ja-JP" altLang="en-US" sz="2800" b="1" i="0">
              <a:solidFill>
                <a:schemeClr val="bg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7310553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DADBBD-D2DB-75E5-3F3A-D20B410E468A}"/>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28BCBFA-DE16-AE0E-B630-CF427EEA8815}"/>
              </a:ext>
            </a:extLst>
          </p:cNvPr>
          <p:cNvSpPr txBox="1"/>
          <p:nvPr/>
        </p:nvSpPr>
        <p:spPr>
          <a:xfrm>
            <a:off x="539557" y="146078"/>
            <a:ext cx="2378856" cy="263918"/>
          </a:xfrm>
          <a:prstGeom prst="rect">
            <a:avLst/>
          </a:prstGeom>
          <a:noFill/>
        </p:spPr>
        <p:txBody>
          <a:bodyPr wrap="none" lIns="0" tIns="0" rIns="0" bIns="0" rtlCol="0" anchor="t">
            <a:spAutoFit/>
          </a:bodyPr>
          <a:lstStyle/>
          <a:p>
            <a:pPr>
              <a:lnSpc>
                <a:spcPct val="130000"/>
              </a:lnSpc>
              <a:tabLst>
                <a:tab pos="540000" algn="l"/>
              </a:tabLst>
            </a:pPr>
            <a:r>
              <a:rPr lang="en-US" altLang="ja-JP" sz="1400" dirty="0">
                <a:solidFill>
                  <a:schemeClr val="bg1"/>
                </a:solidFill>
                <a:latin typeface="Meiryo"/>
                <a:ea typeface="Meiryo"/>
              </a:rPr>
              <a:t>05</a:t>
            </a:r>
            <a:r>
              <a:rPr lang="ja-JP" altLang="en-US" sz="1400">
                <a:solidFill>
                  <a:schemeClr val="bg1"/>
                </a:solidFill>
                <a:latin typeface="Meiryo"/>
                <a:ea typeface="Meiryo"/>
              </a:rPr>
              <a:t>　段階的リニューアル計画</a:t>
            </a:r>
          </a:p>
        </p:txBody>
      </p:sp>
      <p:sp>
        <p:nvSpPr>
          <p:cNvPr id="3" name="テキスト ボックス 2">
            <a:extLst>
              <a:ext uri="{FF2B5EF4-FFF2-40B4-BE49-F238E27FC236}">
                <a16:creationId xmlns:a16="http://schemas.microsoft.com/office/drawing/2014/main" id="{CA16F973-9615-7B5D-76C9-0C4291A094E6}"/>
              </a:ext>
            </a:extLst>
          </p:cNvPr>
          <p:cNvSpPr txBox="1"/>
          <p:nvPr/>
        </p:nvSpPr>
        <p:spPr>
          <a:xfrm>
            <a:off x="1053382" y="845112"/>
            <a:ext cx="2564805" cy="377026"/>
          </a:xfrm>
          <a:prstGeom prst="rect">
            <a:avLst/>
          </a:prstGeom>
          <a:noFill/>
        </p:spPr>
        <p:txBody>
          <a:bodyPr wrap="none" lIns="0" tIns="0" rIns="0" bIns="0" rtlCol="0" anchor="t" anchorCtr="0">
            <a:spAutoFit/>
          </a:bodyPr>
          <a:lstStyle/>
          <a:p>
            <a:pPr>
              <a:lnSpc>
                <a:spcPct val="130000"/>
              </a:lnSpc>
              <a:spcBef>
                <a:spcPts val="100"/>
              </a:spcBef>
            </a:pPr>
            <a:r>
              <a:rPr lang="ja-JP" altLang="en-US" sz="2000" b="1">
                <a:solidFill>
                  <a:srgbClr val="0B3274"/>
                </a:solidFill>
                <a:latin typeface="メイリオ"/>
                <a:ea typeface="メイリオ"/>
                <a:cs typeface="+mn-lt"/>
              </a:rPr>
              <a:t>リニューアル計画概要</a:t>
            </a:r>
          </a:p>
        </p:txBody>
      </p:sp>
      <p:sp>
        <p:nvSpPr>
          <p:cNvPr id="6" name="スライド番号プレースホルダー 5">
            <a:extLst>
              <a:ext uri="{FF2B5EF4-FFF2-40B4-BE49-F238E27FC236}">
                <a16:creationId xmlns:a16="http://schemas.microsoft.com/office/drawing/2014/main" id="{B0ABC933-6A42-37A1-A667-E519A735A47F}"/>
              </a:ext>
            </a:extLst>
          </p:cNvPr>
          <p:cNvSpPr>
            <a:spLocks noGrp="1"/>
          </p:cNvSpPr>
          <p:nvPr>
            <p:ph type="sldNum" sz="quarter" idx="10"/>
          </p:nvPr>
        </p:nvSpPr>
        <p:spPr>
          <a:xfrm>
            <a:off x="9448800" y="6492875"/>
            <a:ext cx="2743200" cy="365125"/>
          </a:xfrm>
        </p:spPr>
        <p:txBody>
          <a:bodyPr/>
          <a:lstStyle/>
          <a:p>
            <a:r>
              <a:rPr lang="en-US" altLang="ja-JP"/>
              <a:t>AR</a:t>
            </a:r>
            <a:r>
              <a:rPr lang="ja-JP" altLang="en-US"/>
              <a:t>アドバンストテクノロジ株式会社　</a:t>
            </a:r>
            <a:fld id="{3833AED7-9B30-2340-8E45-4F3FE5AFADD7}" type="slidenum">
              <a:rPr lang="ja-JP" altLang="en-US" smtClean="0"/>
              <a:pPr/>
              <a:t>23</a:t>
            </a:fld>
            <a:endParaRPr lang="ja-JP" altLang="en-US"/>
          </a:p>
        </p:txBody>
      </p:sp>
      <p:sp>
        <p:nvSpPr>
          <p:cNvPr id="13" name="角丸四角形 12">
            <a:extLst>
              <a:ext uri="{FF2B5EF4-FFF2-40B4-BE49-F238E27FC236}">
                <a16:creationId xmlns:a16="http://schemas.microsoft.com/office/drawing/2014/main" id="{8C05327B-E2E0-2DBA-4124-D58148CF47EA}"/>
              </a:ext>
            </a:extLst>
          </p:cNvPr>
          <p:cNvSpPr/>
          <p:nvPr/>
        </p:nvSpPr>
        <p:spPr>
          <a:xfrm>
            <a:off x="848703" y="4810159"/>
            <a:ext cx="10494594" cy="1072189"/>
          </a:xfrm>
          <a:prstGeom prst="roundRect">
            <a:avLst>
              <a:gd name="adj" fmla="val 1026"/>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44000" tIns="108000" rIns="180000" bIns="108000" rtlCol="0" anchor="t">
            <a:spAutoFit/>
          </a:bodyPr>
          <a:lstStyle/>
          <a:p>
            <a:pPr>
              <a:lnSpc>
                <a:spcPct val="150000"/>
              </a:lnSpc>
            </a:pPr>
            <a:r>
              <a:rPr lang="ja-JP" altLang="en-US" sz="1200" b="1">
                <a:solidFill>
                  <a:srgbClr val="1A1A1A"/>
                </a:solidFill>
                <a:latin typeface="Meiryo"/>
                <a:ea typeface="Meiryo"/>
              </a:rPr>
              <a:t>期間</a:t>
            </a:r>
            <a:r>
              <a:rPr lang="ja-JP" altLang="en-US" sz="1200">
                <a:solidFill>
                  <a:srgbClr val="1A1A1A"/>
                </a:solidFill>
                <a:latin typeface="Meiryo"/>
                <a:ea typeface="Meiryo"/>
              </a:rPr>
              <a:t>：</a:t>
            </a:r>
            <a:r>
              <a:rPr lang="en-US" altLang="ja-JP" sz="1200">
                <a:solidFill>
                  <a:srgbClr val="1A1A1A"/>
                </a:solidFill>
                <a:latin typeface="Meiryo"/>
                <a:ea typeface="Meiryo"/>
              </a:rPr>
              <a:t>2026</a:t>
            </a:r>
            <a:r>
              <a:rPr lang="ja-JP" altLang="en-US" sz="1200">
                <a:solidFill>
                  <a:srgbClr val="1A1A1A"/>
                </a:solidFill>
                <a:latin typeface="Meiryo"/>
                <a:ea typeface="Meiryo"/>
              </a:rPr>
              <a:t>年</a:t>
            </a:r>
            <a:r>
              <a:rPr lang="en-US" altLang="ja-JP" sz="1200">
                <a:solidFill>
                  <a:srgbClr val="1A1A1A"/>
                </a:solidFill>
                <a:latin typeface="Meiryo"/>
                <a:ea typeface="Meiryo"/>
              </a:rPr>
              <a:t>4</a:t>
            </a:r>
            <a:r>
              <a:rPr lang="ja-JP" altLang="en-US" sz="1200">
                <a:solidFill>
                  <a:srgbClr val="1A1A1A"/>
                </a:solidFill>
                <a:latin typeface="Meiryo"/>
                <a:ea typeface="Meiryo"/>
              </a:rPr>
              <a:t>月</a:t>
            </a:r>
            <a:r>
              <a:rPr lang="en-US" altLang="ja-JP" sz="1200">
                <a:solidFill>
                  <a:srgbClr val="1A1A1A"/>
                </a:solidFill>
                <a:latin typeface="Meiryo"/>
                <a:ea typeface="Meiryo"/>
              </a:rPr>
              <a:t>〜2027</a:t>
            </a:r>
            <a:r>
              <a:rPr lang="ja-JP" altLang="en-US" sz="1200">
                <a:solidFill>
                  <a:srgbClr val="1A1A1A"/>
                </a:solidFill>
                <a:latin typeface="Meiryo"/>
                <a:ea typeface="Meiryo"/>
              </a:rPr>
              <a:t>年</a:t>
            </a:r>
            <a:r>
              <a:rPr lang="en-US" altLang="ja-JP" sz="1200">
                <a:solidFill>
                  <a:srgbClr val="1A1A1A"/>
                </a:solidFill>
                <a:latin typeface="Meiryo"/>
                <a:ea typeface="Meiryo"/>
              </a:rPr>
              <a:t>2</a:t>
            </a:r>
            <a:r>
              <a:rPr lang="ja-JP" altLang="en-US" sz="1200">
                <a:solidFill>
                  <a:srgbClr val="1A1A1A"/>
                </a:solidFill>
                <a:latin typeface="Meiryo"/>
                <a:ea typeface="Meiryo"/>
              </a:rPr>
              <a:t>月（</a:t>
            </a:r>
            <a:r>
              <a:rPr lang="en-US" altLang="ja-JP" sz="1200">
                <a:solidFill>
                  <a:srgbClr val="1A1A1A"/>
                </a:solidFill>
                <a:latin typeface="Meiryo"/>
                <a:ea typeface="Meiryo"/>
              </a:rPr>
              <a:t>11</a:t>
            </a:r>
            <a:r>
              <a:rPr lang="ja-JP" altLang="en-US" sz="1200">
                <a:solidFill>
                  <a:srgbClr val="1A1A1A"/>
                </a:solidFill>
                <a:latin typeface="Meiryo"/>
                <a:ea typeface="Meiryo"/>
              </a:rPr>
              <a:t>ヶ月）</a:t>
            </a:r>
            <a:endParaRPr lang="en-US" altLang="ja-JP" sz="1200"/>
          </a:p>
          <a:p>
            <a:pPr marL="285750" indent="-285750">
              <a:lnSpc>
                <a:spcPct val="150000"/>
              </a:lnSpc>
              <a:buFont typeface="Arial" panose="020B0604020202020204" pitchFamily="34" charset="0"/>
              <a:buChar char="•"/>
            </a:pPr>
            <a:r>
              <a:rPr lang="ja-JP" altLang="en-US" sz="1200">
                <a:solidFill>
                  <a:srgbClr val="1A1A1A"/>
                </a:solidFill>
                <a:latin typeface="Meiryo"/>
                <a:ea typeface="Meiryo"/>
                <a:cs typeface="+mn-lt"/>
              </a:rPr>
              <a:t>四半期ごとに、TOPページ・カテゴリーTOP・目次ページといった主要階層から順次、デザインと構造の最適化を進めます。</a:t>
            </a:r>
            <a:endParaRPr lang="ja-JP" altLang="en-US">
              <a:latin typeface="Meiryo"/>
              <a:ea typeface="Meiryo"/>
              <a:cs typeface="+mn-lt"/>
            </a:endParaRPr>
          </a:p>
          <a:p>
            <a:pPr marL="285750" indent="-285750">
              <a:lnSpc>
                <a:spcPct val="150000"/>
              </a:lnSpc>
              <a:buFont typeface="Arial" panose="020B0604020202020204" pitchFamily="34" charset="0"/>
              <a:buChar char="•"/>
            </a:pPr>
            <a:r>
              <a:rPr lang="ja-JP" sz="1200">
                <a:solidFill>
                  <a:srgbClr val="1A1A1A"/>
                </a:solidFill>
                <a:latin typeface="Meiryo"/>
                <a:ea typeface="Meiryo"/>
                <a:cs typeface="+mn-lt"/>
              </a:rPr>
              <a:t>特定の下層ページ改善に加え、共通パーツのトンマナ調整を行うことで、サイト全体に一貫性のあるユーザー体験を実装します。</a:t>
            </a:r>
            <a:endParaRPr lang="en-US"/>
          </a:p>
        </p:txBody>
      </p:sp>
      <p:graphicFrame>
        <p:nvGraphicFramePr>
          <p:cNvPr id="11" name="Table 7">
            <a:extLst>
              <a:ext uri="{FF2B5EF4-FFF2-40B4-BE49-F238E27FC236}">
                <a16:creationId xmlns:a16="http://schemas.microsoft.com/office/drawing/2014/main" id="{DA502B47-8C64-EC2B-0AF7-0C708A517D65}"/>
              </a:ext>
            </a:extLst>
          </p:cNvPr>
          <p:cNvGraphicFramePr>
            <a:graphicFrameLocks noGrp="1"/>
          </p:cNvGraphicFramePr>
          <p:nvPr>
            <p:extLst>
              <p:ext uri="{D42A27DB-BD31-4B8C-83A1-F6EECF244321}">
                <p14:modId xmlns:p14="http://schemas.microsoft.com/office/powerpoint/2010/main" val="1864314464"/>
              </p:ext>
            </p:extLst>
          </p:nvPr>
        </p:nvGraphicFramePr>
        <p:xfrm>
          <a:off x="822262" y="1591346"/>
          <a:ext cx="10553686" cy="3194739"/>
        </p:xfrm>
        <a:graphic>
          <a:graphicData uri="http://schemas.openxmlformats.org/drawingml/2006/table">
            <a:tbl>
              <a:tblPr bandRow="1">
                <a:tableStyleId>{5C22544A-7EE6-4342-B048-85BDC9FD1C3A}</a:tableStyleId>
              </a:tblPr>
              <a:tblGrid>
                <a:gridCol w="1066798">
                  <a:extLst>
                    <a:ext uri="{9D8B030D-6E8A-4147-A177-3AD203B41FA5}">
                      <a16:colId xmlns:a16="http://schemas.microsoft.com/office/drawing/2014/main" val="2126361511"/>
                    </a:ext>
                  </a:extLst>
                </a:gridCol>
                <a:gridCol w="790574">
                  <a:extLst>
                    <a:ext uri="{9D8B030D-6E8A-4147-A177-3AD203B41FA5}">
                      <a16:colId xmlns:a16="http://schemas.microsoft.com/office/drawing/2014/main" val="1031722772"/>
                    </a:ext>
                  </a:extLst>
                </a:gridCol>
                <a:gridCol w="790574">
                  <a:extLst>
                    <a:ext uri="{9D8B030D-6E8A-4147-A177-3AD203B41FA5}">
                      <a16:colId xmlns:a16="http://schemas.microsoft.com/office/drawing/2014/main" val="3273082571"/>
                    </a:ext>
                  </a:extLst>
                </a:gridCol>
                <a:gridCol w="790574">
                  <a:extLst>
                    <a:ext uri="{9D8B030D-6E8A-4147-A177-3AD203B41FA5}">
                      <a16:colId xmlns:a16="http://schemas.microsoft.com/office/drawing/2014/main" val="2899986139"/>
                    </a:ext>
                  </a:extLst>
                </a:gridCol>
                <a:gridCol w="790574">
                  <a:extLst>
                    <a:ext uri="{9D8B030D-6E8A-4147-A177-3AD203B41FA5}">
                      <a16:colId xmlns:a16="http://schemas.microsoft.com/office/drawing/2014/main" val="1323918422"/>
                    </a:ext>
                  </a:extLst>
                </a:gridCol>
                <a:gridCol w="790574">
                  <a:extLst>
                    <a:ext uri="{9D8B030D-6E8A-4147-A177-3AD203B41FA5}">
                      <a16:colId xmlns:a16="http://schemas.microsoft.com/office/drawing/2014/main" val="4034599615"/>
                    </a:ext>
                  </a:extLst>
                </a:gridCol>
                <a:gridCol w="790574">
                  <a:extLst>
                    <a:ext uri="{9D8B030D-6E8A-4147-A177-3AD203B41FA5}">
                      <a16:colId xmlns:a16="http://schemas.microsoft.com/office/drawing/2014/main" val="3090886710"/>
                    </a:ext>
                  </a:extLst>
                </a:gridCol>
                <a:gridCol w="790574">
                  <a:extLst>
                    <a:ext uri="{9D8B030D-6E8A-4147-A177-3AD203B41FA5}">
                      <a16:colId xmlns:a16="http://schemas.microsoft.com/office/drawing/2014/main" val="3186729972"/>
                    </a:ext>
                  </a:extLst>
                </a:gridCol>
                <a:gridCol w="790574">
                  <a:extLst>
                    <a:ext uri="{9D8B030D-6E8A-4147-A177-3AD203B41FA5}">
                      <a16:colId xmlns:a16="http://schemas.microsoft.com/office/drawing/2014/main" val="3216969155"/>
                    </a:ext>
                  </a:extLst>
                </a:gridCol>
                <a:gridCol w="790574">
                  <a:extLst>
                    <a:ext uri="{9D8B030D-6E8A-4147-A177-3AD203B41FA5}">
                      <a16:colId xmlns:a16="http://schemas.microsoft.com/office/drawing/2014/main" val="703711887"/>
                    </a:ext>
                  </a:extLst>
                </a:gridCol>
                <a:gridCol w="790574">
                  <a:extLst>
                    <a:ext uri="{9D8B030D-6E8A-4147-A177-3AD203B41FA5}">
                      <a16:colId xmlns:a16="http://schemas.microsoft.com/office/drawing/2014/main" val="2922720076"/>
                    </a:ext>
                  </a:extLst>
                </a:gridCol>
                <a:gridCol w="790574">
                  <a:extLst>
                    <a:ext uri="{9D8B030D-6E8A-4147-A177-3AD203B41FA5}">
                      <a16:colId xmlns:a16="http://schemas.microsoft.com/office/drawing/2014/main" val="3675299854"/>
                    </a:ext>
                  </a:extLst>
                </a:gridCol>
                <a:gridCol w="790574">
                  <a:extLst>
                    <a:ext uri="{9D8B030D-6E8A-4147-A177-3AD203B41FA5}">
                      <a16:colId xmlns:a16="http://schemas.microsoft.com/office/drawing/2014/main" val="3210412923"/>
                    </a:ext>
                  </a:extLst>
                </a:gridCol>
              </a:tblGrid>
              <a:tr h="835821">
                <a:tc rowSpan="2">
                  <a:txBody>
                    <a:bodyPr/>
                    <a:lstStyle/>
                    <a:p>
                      <a:pPr fontAlgn="ctr">
                        <a:buNone/>
                      </a:pPr>
                      <a:r>
                        <a:rPr lang="ja-JP" altLang="en-US" sz="1000">
                          <a:solidFill>
                            <a:srgbClr val="FFFFFF"/>
                          </a:solidFill>
                          <a:effectLst/>
                          <a:latin typeface="Meiryo" panose="020B0604030504040204" pitchFamily="34" charset="-128"/>
                          <a:ea typeface="Meiryo" panose="020B0604030504040204" pitchFamily="34" charset="-128"/>
                        </a:rPr>
                        <a:t>作業担当</a:t>
                      </a:r>
                    </a:p>
                  </a:txBody>
                  <a:tcPr anchor="ctr">
                    <a:lnL w="6350" cap="flat" cmpd="sng" algn="ctr">
                      <a:solidFill>
                        <a:schemeClr val="bg1">
                          <a:lumMod val="85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0B3274"/>
                    </a:solidFill>
                  </a:tcPr>
                </a:tc>
                <a:tc gridSpan="2">
                  <a:txBody>
                    <a:bodyPr/>
                    <a:lstStyle/>
                    <a:p>
                      <a:pPr algn="ctr" fontAlgn="ctr">
                        <a:buNone/>
                      </a:pPr>
                      <a:r>
                        <a:rPr lang="ja-JP" altLang="en-US" sz="1000">
                          <a:solidFill>
                            <a:srgbClr val="FFFFFF"/>
                          </a:solidFill>
                          <a:effectLst/>
                          <a:latin typeface="Meiryo"/>
                          <a:ea typeface="Meiryo"/>
                        </a:rPr>
                        <a:t>フェーズ</a:t>
                      </a:r>
                      <a:r>
                        <a:rPr lang="en-US" altLang="ja-JP" sz="1000">
                          <a:solidFill>
                            <a:srgbClr val="FFFFFF"/>
                          </a:solidFill>
                          <a:effectLst/>
                          <a:latin typeface="Meiryo"/>
                          <a:ea typeface="Meiryo"/>
                        </a:rPr>
                        <a:t>1</a:t>
                      </a:r>
                    </a:p>
                    <a:p>
                      <a:pPr lvl="0" algn="ctr">
                        <a:buNone/>
                      </a:pPr>
                      <a:r>
                        <a:rPr lang="en-US" altLang="ja-JP" sz="1000">
                          <a:solidFill>
                            <a:srgbClr val="FFFFFF"/>
                          </a:solidFill>
                          <a:effectLst/>
                          <a:latin typeface="Meiryo"/>
                          <a:ea typeface="Meiryo"/>
                        </a:rPr>
                        <a:t>現行調査・</a:t>
                      </a:r>
                    </a:p>
                    <a:p>
                      <a:pPr algn="ctr" fontAlgn="ctr">
                        <a:buNone/>
                      </a:pPr>
                      <a:r>
                        <a:rPr lang="ja-JP" altLang="en-US" sz="1000">
                          <a:solidFill>
                            <a:srgbClr val="FFFFFF"/>
                          </a:solidFill>
                          <a:effectLst/>
                          <a:latin typeface="Meiryo"/>
                          <a:ea typeface="Meiryo"/>
                        </a:rPr>
                        <a:t>リニューアル方針</a:t>
                      </a:r>
                      <a:br>
                        <a:rPr lang="en-US" altLang="ja-JP" sz="1000">
                          <a:solidFill>
                            <a:srgbClr val="FFFFFF"/>
                          </a:solidFill>
                          <a:effectLst/>
                          <a:latin typeface="Meiryo"/>
                          <a:ea typeface="Meiryo"/>
                        </a:rPr>
                      </a:br>
                      <a:r>
                        <a:rPr lang="ja-JP" altLang="en-US" sz="1000">
                          <a:solidFill>
                            <a:srgbClr val="FFFFFF"/>
                          </a:solidFill>
                          <a:effectLst/>
                          <a:latin typeface="Meiryo"/>
                          <a:ea typeface="Meiryo"/>
                        </a:rPr>
                        <a:t>すり合わせ</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0B3274"/>
                    </a:solidFill>
                  </a:tcPr>
                </a:tc>
                <a:tc hMerge="1">
                  <a:txBody>
                    <a:bodyPr/>
                    <a:lstStyle/>
                    <a:p>
                      <a:pPr algn="ctr" fontAlgn="ctr">
                        <a:buNone/>
                      </a:pPr>
                      <a:endParaRPr lang="ja-JP" altLang="en-US" sz="1000">
                        <a:solidFill>
                          <a:srgbClr val="FFFFFF"/>
                        </a:solidFill>
                        <a:effectLst/>
                        <a:latin typeface="Meiryo"/>
                        <a:ea typeface="Meiryo"/>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3963AF"/>
                    </a:solidFill>
                  </a:tcPr>
                </a:tc>
                <a:tc gridSpan="3">
                  <a:txBody>
                    <a:bodyPr/>
                    <a:lstStyle/>
                    <a:p>
                      <a:pPr algn="ctr" fontAlgn="ctr">
                        <a:buNone/>
                      </a:pPr>
                      <a:r>
                        <a:rPr lang="ja-JP" altLang="en-US" sz="1000">
                          <a:solidFill>
                            <a:srgbClr val="FFFFFF"/>
                          </a:solidFill>
                          <a:effectLst/>
                          <a:latin typeface="Meiryo"/>
                          <a:ea typeface="Meiryo"/>
                        </a:rPr>
                        <a:t>フェーズ</a:t>
                      </a:r>
                      <a:r>
                        <a:rPr lang="en-US" altLang="ja-JP" sz="1000">
                          <a:solidFill>
                            <a:srgbClr val="FFFFFF"/>
                          </a:solidFill>
                          <a:effectLst/>
                          <a:latin typeface="Meiryo"/>
                          <a:ea typeface="Meiryo"/>
                        </a:rPr>
                        <a:t>2</a:t>
                      </a:r>
                    </a:p>
                    <a:p>
                      <a:pPr algn="ctr" fontAlgn="ctr">
                        <a:buNone/>
                      </a:pPr>
                      <a:r>
                        <a:rPr lang="ja-JP" altLang="en-US" sz="1000">
                          <a:solidFill>
                            <a:srgbClr val="FFFFFF"/>
                          </a:solidFill>
                          <a:effectLst/>
                          <a:latin typeface="Meiryo"/>
                          <a:ea typeface="Meiryo"/>
                        </a:rPr>
                        <a:t>トップ／グローバルナビ改修</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0B3274"/>
                    </a:solidFill>
                  </a:tcPr>
                </a:tc>
                <a:tc hMerge="1">
                  <a:txBody>
                    <a:bodyPr/>
                    <a:lstStyle/>
                    <a:p>
                      <a:endParaRPr/>
                    </a:p>
                  </a:txBody>
                  <a:tcPr anchor="ctr">
                    <a:lnL w="12700" cap="flat" cmpd="sng" algn="ctr">
                      <a:solidFill>
                        <a:schemeClr val="bg1">
                          <a:lumMod val="50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3963AF"/>
                    </a:solidFill>
                  </a:tcPr>
                </a:tc>
                <a:tc hMerge="1">
                  <a:txBody>
                    <a:bodyPr/>
                    <a:lstStyle/>
                    <a:p>
                      <a:pPr algn="ctr" fontAlgn="ctr">
                        <a:buNone/>
                      </a:pPr>
                      <a:endParaRPr lang="ja-JP" altLang="en-US" sz="1000">
                        <a:solidFill>
                          <a:srgbClr val="FFFFFF"/>
                        </a:solidFill>
                        <a:effectLst/>
                        <a:latin typeface="Meiryo"/>
                        <a:ea typeface="Meiryo"/>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3963AF"/>
                    </a:solidFill>
                  </a:tcPr>
                </a:tc>
                <a:tc gridSpan="3">
                  <a:txBody>
                    <a:bodyPr/>
                    <a:lstStyle/>
                    <a:p>
                      <a:pPr algn="ctr" fontAlgn="ctr">
                        <a:buNone/>
                      </a:pPr>
                      <a:r>
                        <a:rPr lang="ja-JP" altLang="en-US" sz="1000">
                          <a:solidFill>
                            <a:srgbClr val="FFFFFF"/>
                          </a:solidFill>
                          <a:effectLst/>
                          <a:latin typeface="Meiryo"/>
                          <a:ea typeface="Meiryo"/>
                        </a:rPr>
                        <a:t>フェーズ</a:t>
                      </a:r>
                      <a:r>
                        <a:rPr lang="en-US" altLang="ja-JP" sz="1000">
                          <a:solidFill>
                            <a:srgbClr val="FFFFFF"/>
                          </a:solidFill>
                          <a:effectLst/>
                          <a:latin typeface="Meiryo"/>
                          <a:ea typeface="Meiryo"/>
                        </a:rPr>
                        <a:t>3</a:t>
                      </a:r>
                    </a:p>
                    <a:p>
                      <a:pPr algn="ctr" fontAlgn="ctr">
                        <a:buNone/>
                      </a:pPr>
                      <a:r>
                        <a:rPr lang="en-US" sz="1000">
                          <a:solidFill>
                            <a:srgbClr val="FFFFFF"/>
                          </a:solidFill>
                          <a:effectLst/>
                          <a:latin typeface="Meiryo"/>
                          <a:ea typeface="Meiryo"/>
                        </a:rPr>
                        <a:t>IR／</a:t>
                      </a:r>
                      <a:r>
                        <a:rPr lang="ja-JP" altLang="en-US" sz="1000">
                          <a:solidFill>
                            <a:srgbClr val="FFFFFF"/>
                          </a:solidFill>
                          <a:effectLst/>
                          <a:latin typeface="Meiryo"/>
                          <a:ea typeface="Meiryo"/>
                        </a:rPr>
                        <a:t>会社情報改修</a:t>
                      </a:r>
                    </a:p>
                    <a:p>
                      <a:pPr lvl="0" algn="ctr">
                        <a:buNone/>
                      </a:pPr>
                      <a:r>
                        <a:rPr lang="ja-JP" altLang="en-US" sz="1000">
                          <a:solidFill>
                            <a:srgbClr val="FFFFFF"/>
                          </a:solidFill>
                          <a:effectLst/>
                          <a:latin typeface="Meiryo"/>
                          <a:ea typeface="Meiryo"/>
                        </a:rPr>
                        <a:t>メガメニュー調整</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0B3274"/>
                    </a:solidFill>
                  </a:tcPr>
                </a:tc>
                <a:tc hMerge="1">
                  <a:txBody>
                    <a:bodyPr/>
                    <a:lstStyle/>
                    <a:p>
                      <a:endParaRPr/>
                    </a:p>
                  </a:txBody>
                  <a:tcPr anchor="ctr">
                    <a:lnL w="6350">
                      <a:solidFill>
                        <a:schemeClr val="bg1">
                          <a:lumMod val="85000"/>
                        </a:schemeClr>
                      </a:solid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3963AF"/>
                    </a:solidFill>
                  </a:tcPr>
                </a:tc>
                <a:tc hMerge="1">
                  <a:txBody>
                    <a:bodyPr/>
                    <a:lstStyle/>
                    <a:p>
                      <a:pPr algn="ctr" fontAlgn="ctr">
                        <a:buNone/>
                      </a:pPr>
                      <a:endParaRPr lang="ja-JP" altLang="en-US" sz="1000">
                        <a:solidFill>
                          <a:srgbClr val="FFFFFF"/>
                        </a:solidFill>
                        <a:effectLst/>
                        <a:latin typeface="Meiryo"/>
                        <a:ea typeface="Meiryo"/>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3963AF"/>
                    </a:solidFill>
                  </a:tcPr>
                </a:tc>
                <a:tc gridSpan="3">
                  <a:txBody>
                    <a:bodyPr/>
                    <a:lstStyle/>
                    <a:p>
                      <a:pPr algn="ctr" fontAlgn="ctr">
                        <a:buNone/>
                      </a:pPr>
                      <a:r>
                        <a:rPr lang="ja-JP" altLang="en-US" sz="1000">
                          <a:solidFill>
                            <a:srgbClr val="FFFFFF"/>
                          </a:solidFill>
                          <a:effectLst/>
                          <a:latin typeface="Meiryo"/>
                          <a:ea typeface="Meiryo"/>
                        </a:rPr>
                        <a:t>フェーズ</a:t>
                      </a:r>
                      <a:r>
                        <a:rPr lang="en-US" altLang="ja-JP" sz="1000">
                          <a:solidFill>
                            <a:srgbClr val="FFFFFF"/>
                          </a:solidFill>
                          <a:effectLst/>
                          <a:latin typeface="Meiryo"/>
                          <a:ea typeface="Meiryo"/>
                        </a:rPr>
                        <a:t>4</a:t>
                      </a:r>
                    </a:p>
                    <a:p>
                      <a:pPr algn="ctr" fontAlgn="ctr">
                        <a:buNone/>
                      </a:pPr>
                      <a:r>
                        <a:rPr lang="ja-JP" altLang="en-US" sz="1000">
                          <a:solidFill>
                            <a:srgbClr val="FFFFFF"/>
                          </a:solidFill>
                          <a:effectLst/>
                          <a:latin typeface="Meiryo"/>
                          <a:ea typeface="Meiryo"/>
                        </a:rPr>
                        <a:t>サステナビリティ／研究開発改修</a:t>
                      </a:r>
                    </a:p>
                    <a:p>
                      <a:pPr lvl="0" algn="ctr">
                        <a:buNone/>
                      </a:pPr>
                      <a:r>
                        <a:rPr lang="ja-JP" sz="1000" b="0" i="0" u="none" strike="noStrike" noProof="0">
                          <a:solidFill>
                            <a:srgbClr val="FFFFFF"/>
                          </a:solidFill>
                          <a:effectLst/>
                          <a:latin typeface="Meiryo"/>
                          <a:ea typeface="Meiryo"/>
                        </a:rPr>
                        <a:t>メガメニュー調整</a:t>
                      </a:r>
                      <a:endParaRPr lang="ja-JP"/>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0B3274"/>
                    </a:solidFill>
                  </a:tcPr>
                </a:tc>
                <a:tc hMerge="1">
                  <a:txBody>
                    <a:bodyPr/>
                    <a:lstStyle/>
                    <a:p>
                      <a:endParaRPr/>
                    </a:p>
                  </a:txBody>
                  <a:tcPr anchor="ctr">
                    <a:lnL w="6350">
                      <a:solidFill>
                        <a:schemeClr val="bg1">
                          <a:lumMod val="85000"/>
                        </a:schemeClr>
                      </a:solid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3963AF"/>
                    </a:solidFill>
                  </a:tcPr>
                </a:tc>
                <a:tc hMerge="1">
                  <a:txBody>
                    <a:bodyPr/>
                    <a:lstStyle/>
                    <a:p>
                      <a:pPr algn="ctr" fontAlgn="ctr">
                        <a:buNone/>
                      </a:pPr>
                      <a:endParaRPr lang="ja-JP" altLang="en-US" sz="1000">
                        <a:solidFill>
                          <a:srgbClr val="FFFFFF"/>
                        </a:solidFill>
                        <a:effectLst/>
                        <a:latin typeface="Meiryo"/>
                        <a:ea typeface="Meiryo"/>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3963AF"/>
                    </a:solidFill>
                  </a:tcPr>
                </a:tc>
                <a:tc>
                  <a:txBody>
                    <a:bodyPr/>
                    <a:lstStyle/>
                    <a:p>
                      <a:pPr algn="ctr" fontAlgn="ctr">
                        <a:buNone/>
                      </a:pPr>
                      <a:endParaRPr lang="ja-JP" altLang="en-US" sz="1000">
                        <a:solidFill>
                          <a:srgbClr val="FFFFFF"/>
                        </a:solidFill>
                        <a:effectLst/>
                        <a:latin typeface="Meiryo"/>
                        <a:ea typeface="Meiryo"/>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0B3274"/>
                    </a:solidFill>
                  </a:tcPr>
                </a:tc>
                <a:extLst>
                  <a:ext uri="{0D108BD9-81ED-4DB2-BD59-A6C34878D82A}">
                    <a16:rowId xmlns:a16="http://schemas.microsoft.com/office/drawing/2014/main" val="2578786819"/>
                  </a:ext>
                </a:extLst>
              </a:tr>
              <a:tr h="786306">
                <a:tc vMerge="1">
                  <a:txBody>
                    <a:bodyPr/>
                    <a:lstStyle/>
                    <a:p>
                      <a:endParaRPr lang="en-US"/>
                    </a:p>
                  </a:txBody>
                  <a:tcPr/>
                </a:tc>
                <a:tc>
                  <a:txBody>
                    <a:bodyPr/>
                    <a:lstStyle/>
                    <a:p>
                      <a:pPr algn="ctr" fontAlgn="ctr">
                        <a:buNone/>
                      </a:pPr>
                      <a:r>
                        <a:rPr lang="en-US" altLang="ja-JP" sz="1000">
                          <a:solidFill>
                            <a:srgbClr val="FFFFFF"/>
                          </a:solidFill>
                          <a:effectLst/>
                          <a:latin typeface="Meiryo"/>
                          <a:ea typeface="Meiryo"/>
                        </a:rPr>
                        <a:t>4</a:t>
                      </a:r>
                      <a:r>
                        <a:rPr lang="ja-JP" altLang="en-US" sz="1000">
                          <a:solidFill>
                            <a:srgbClr val="FFFFFF"/>
                          </a:solidFill>
                          <a:effectLst/>
                          <a:latin typeface="Meiryo"/>
                          <a:ea typeface="Meiryo"/>
                        </a:rPr>
                        <a:t>月</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75000"/>
                        <a:lumOff val="25000"/>
                      </a:schemeClr>
                    </a:solidFill>
                  </a:tcPr>
                </a:tc>
                <a:tc>
                  <a:txBody>
                    <a:bodyPr/>
                    <a:lstStyle/>
                    <a:p>
                      <a:pPr algn="ctr" fontAlgn="ctr">
                        <a:buNone/>
                      </a:pPr>
                      <a:r>
                        <a:rPr lang="en-US" altLang="ja-JP" sz="1000">
                          <a:solidFill>
                            <a:srgbClr val="FFFFFF"/>
                          </a:solidFill>
                          <a:effectLst/>
                          <a:latin typeface="Meiryo"/>
                          <a:ea typeface="Meiryo"/>
                        </a:rPr>
                        <a:t>5</a:t>
                      </a:r>
                      <a:r>
                        <a:rPr lang="ja-JP" altLang="en-US" sz="1000">
                          <a:solidFill>
                            <a:srgbClr val="FFFFFF"/>
                          </a:solidFill>
                          <a:effectLst/>
                          <a:latin typeface="Meiryo"/>
                          <a:ea typeface="Meiryo"/>
                        </a:rPr>
                        <a:t>月</a:t>
                      </a:r>
                    </a:p>
                  </a:txBody>
                  <a:tcPr anchor="ctr">
                    <a:lnL w="12700" cap="flat" cmpd="sng" algn="ctr">
                      <a:solidFill>
                        <a:schemeClr val="bg2"/>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75000"/>
                        <a:lumOff val="25000"/>
                      </a:schemeClr>
                    </a:solidFill>
                  </a:tcPr>
                </a:tc>
                <a:tc>
                  <a:txBody>
                    <a:bodyPr/>
                    <a:lstStyle/>
                    <a:p>
                      <a:pPr algn="ctr" fontAlgn="ctr">
                        <a:buNone/>
                      </a:pPr>
                      <a:r>
                        <a:rPr lang="en-US" altLang="ja-JP" sz="1000">
                          <a:solidFill>
                            <a:srgbClr val="FFFFFF"/>
                          </a:solidFill>
                          <a:effectLst/>
                          <a:latin typeface="Meiryo"/>
                          <a:ea typeface="Meiryo"/>
                        </a:rPr>
                        <a:t>6</a:t>
                      </a:r>
                      <a:r>
                        <a:rPr lang="ja-JP" altLang="en-US" sz="1000">
                          <a:solidFill>
                            <a:srgbClr val="FFFFFF"/>
                          </a:solidFill>
                          <a:effectLst/>
                          <a:latin typeface="Meiryo"/>
                          <a:ea typeface="Meiryo"/>
                        </a:rPr>
                        <a:t>月</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75000"/>
                        <a:lumOff val="25000"/>
                      </a:schemeClr>
                    </a:solidFill>
                  </a:tcPr>
                </a:tc>
                <a:tc>
                  <a:txBody>
                    <a:bodyPr/>
                    <a:lstStyle/>
                    <a:p>
                      <a:pPr algn="ctr" fontAlgn="ctr">
                        <a:buNone/>
                      </a:pPr>
                      <a:r>
                        <a:rPr lang="en-US" altLang="ja-JP" sz="1000">
                          <a:solidFill>
                            <a:srgbClr val="FFFFFF"/>
                          </a:solidFill>
                          <a:effectLst/>
                          <a:latin typeface="Meiryo"/>
                          <a:ea typeface="Meiryo"/>
                        </a:rPr>
                        <a:t>7</a:t>
                      </a:r>
                      <a:r>
                        <a:rPr lang="ja-JP" altLang="en-US" sz="1000">
                          <a:solidFill>
                            <a:srgbClr val="FFFFFF"/>
                          </a:solidFill>
                          <a:effectLst/>
                          <a:latin typeface="Meiryo"/>
                          <a:ea typeface="Meiryo"/>
                        </a:rPr>
                        <a:t>月</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75000"/>
                        <a:lumOff val="25000"/>
                      </a:schemeClr>
                    </a:solidFill>
                  </a:tcPr>
                </a:tc>
                <a:tc>
                  <a:txBody>
                    <a:bodyPr/>
                    <a:lstStyle/>
                    <a:p>
                      <a:pPr algn="ctr" fontAlgn="ctr">
                        <a:buNone/>
                      </a:pPr>
                      <a:r>
                        <a:rPr lang="en-US" altLang="ja-JP" sz="1000">
                          <a:solidFill>
                            <a:srgbClr val="FFFFFF"/>
                          </a:solidFill>
                          <a:effectLst/>
                          <a:latin typeface="Meiryo"/>
                          <a:ea typeface="Meiryo"/>
                        </a:rPr>
                        <a:t>8</a:t>
                      </a:r>
                      <a:r>
                        <a:rPr lang="ja-JP" altLang="en-US" sz="1000">
                          <a:solidFill>
                            <a:srgbClr val="FFFFFF"/>
                          </a:solidFill>
                          <a:effectLst/>
                          <a:latin typeface="Meiryo"/>
                          <a:ea typeface="Meiryo"/>
                        </a:rPr>
                        <a:t>月</a:t>
                      </a:r>
                    </a:p>
                  </a:txBody>
                  <a:tcPr anchor="ctr">
                    <a:lnL w="12700" cap="flat" cmpd="sng" algn="ctr">
                      <a:solidFill>
                        <a:schemeClr val="bg2"/>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75000"/>
                        <a:lumOff val="25000"/>
                      </a:schemeClr>
                    </a:solidFill>
                  </a:tcPr>
                </a:tc>
                <a:tc>
                  <a:txBody>
                    <a:bodyPr/>
                    <a:lstStyle/>
                    <a:p>
                      <a:pPr algn="ctr" fontAlgn="ctr">
                        <a:buNone/>
                      </a:pPr>
                      <a:r>
                        <a:rPr lang="en-US" altLang="ja-JP" sz="1000">
                          <a:solidFill>
                            <a:srgbClr val="FFFFFF"/>
                          </a:solidFill>
                          <a:effectLst/>
                          <a:latin typeface="Meiryo"/>
                          <a:ea typeface="Meiryo"/>
                        </a:rPr>
                        <a:t>9</a:t>
                      </a:r>
                      <a:r>
                        <a:rPr lang="ja-JP" altLang="en-US" sz="1000">
                          <a:solidFill>
                            <a:srgbClr val="FFFFFF"/>
                          </a:solidFill>
                          <a:effectLst/>
                          <a:latin typeface="Meiryo"/>
                          <a:ea typeface="Meiryo"/>
                        </a:rPr>
                        <a:t>月</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75000"/>
                        <a:lumOff val="25000"/>
                      </a:schemeClr>
                    </a:solidFill>
                  </a:tcPr>
                </a:tc>
                <a:tc>
                  <a:txBody>
                    <a:bodyPr/>
                    <a:lstStyle/>
                    <a:p>
                      <a:pPr algn="ctr" fontAlgn="ctr">
                        <a:buNone/>
                      </a:pPr>
                      <a:r>
                        <a:rPr lang="en-US" altLang="ja-JP" sz="1000">
                          <a:solidFill>
                            <a:srgbClr val="FFFFFF"/>
                          </a:solidFill>
                          <a:effectLst/>
                          <a:latin typeface="Meiryo"/>
                          <a:ea typeface="Meiryo"/>
                        </a:rPr>
                        <a:t>10</a:t>
                      </a:r>
                      <a:r>
                        <a:rPr lang="ja-JP" altLang="en-US" sz="1000">
                          <a:solidFill>
                            <a:srgbClr val="FFFFFF"/>
                          </a:solidFill>
                          <a:effectLst/>
                          <a:latin typeface="Meiryo"/>
                          <a:ea typeface="Meiryo"/>
                        </a:rPr>
                        <a:t>月</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75000"/>
                        <a:lumOff val="25000"/>
                      </a:schemeClr>
                    </a:solidFill>
                  </a:tcPr>
                </a:tc>
                <a:tc>
                  <a:txBody>
                    <a:bodyPr/>
                    <a:lstStyle/>
                    <a:p>
                      <a:pPr algn="ctr" fontAlgn="ctr">
                        <a:buNone/>
                      </a:pPr>
                      <a:r>
                        <a:rPr lang="en-US" altLang="ja-JP" sz="1000">
                          <a:solidFill>
                            <a:srgbClr val="FFFFFF"/>
                          </a:solidFill>
                          <a:effectLst/>
                          <a:latin typeface="Meiryo"/>
                          <a:ea typeface="Meiryo"/>
                        </a:rPr>
                        <a:t>11</a:t>
                      </a:r>
                      <a:r>
                        <a:rPr lang="ja-JP" altLang="en-US" sz="1000">
                          <a:solidFill>
                            <a:srgbClr val="FFFFFF"/>
                          </a:solidFill>
                          <a:effectLst/>
                          <a:latin typeface="Meiryo"/>
                          <a:ea typeface="Meiryo"/>
                        </a:rPr>
                        <a:t>月</a:t>
                      </a:r>
                    </a:p>
                  </a:txBody>
                  <a:tcPr anchor="ctr">
                    <a:lnL w="12700" cap="flat" cmpd="sng" algn="ctr">
                      <a:solidFill>
                        <a:schemeClr val="bg2"/>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75000"/>
                        <a:lumOff val="25000"/>
                      </a:schemeClr>
                    </a:solidFill>
                  </a:tcPr>
                </a:tc>
                <a:tc>
                  <a:txBody>
                    <a:bodyPr/>
                    <a:lstStyle/>
                    <a:p>
                      <a:pPr algn="ctr" fontAlgn="ctr">
                        <a:buNone/>
                      </a:pPr>
                      <a:r>
                        <a:rPr lang="en-US" altLang="ja-JP" sz="1000">
                          <a:solidFill>
                            <a:srgbClr val="FFFFFF"/>
                          </a:solidFill>
                          <a:effectLst/>
                          <a:latin typeface="Meiryo"/>
                          <a:ea typeface="Meiryo"/>
                        </a:rPr>
                        <a:t>12</a:t>
                      </a:r>
                      <a:r>
                        <a:rPr lang="ja-JP" altLang="en-US" sz="1000">
                          <a:solidFill>
                            <a:srgbClr val="FFFFFF"/>
                          </a:solidFill>
                          <a:effectLst/>
                          <a:latin typeface="Meiryo"/>
                          <a:ea typeface="Meiryo"/>
                        </a:rPr>
                        <a:t>月</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75000"/>
                        <a:lumOff val="25000"/>
                      </a:schemeClr>
                    </a:solidFill>
                  </a:tcPr>
                </a:tc>
                <a:tc>
                  <a:txBody>
                    <a:bodyPr/>
                    <a:lstStyle/>
                    <a:p>
                      <a:pPr algn="ctr" fontAlgn="ctr">
                        <a:buNone/>
                      </a:pPr>
                      <a:r>
                        <a:rPr lang="en-US" altLang="ja-JP" sz="1000">
                          <a:solidFill>
                            <a:srgbClr val="FFFFFF"/>
                          </a:solidFill>
                          <a:effectLst/>
                          <a:latin typeface="Meiryo"/>
                          <a:ea typeface="Meiryo"/>
                        </a:rPr>
                        <a:t>1</a:t>
                      </a:r>
                      <a:r>
                        <a:rPr lang="ja-JP" altLang="en-US" sz="1000">
                          <a:solidFill>
                            <a:srgbClr val="FFFFFF"/>
                          </a:solidFill>
                          <a:effectLst/>
                          <a:latin typeface="Meiryo"/>
                          <a:ea typeface="Meiryo"/>
                        </a:rPr>
                        <a:t>月</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75000"/>
                        <a:lumOff val="25000"/>
                      </a:schemeClr>
                    </a:solidFill>
                  </a:tcPr>
                </a:tc>
                <a:tc>
                  <a:txBody>
                    <a:bodyPr/>
                    <a:lstStyle/>
                    <a:p>
                      <a:pPr algn="ctr" fontAlgn="ctr">
                        <a:buNone/>
                      </a:pPr>
                      <a:r>
                        <a:rPr lang="en-US" altLang="ja-JP" sz="1000">
                          <a:solidFill>
                            <a:srgbClr val="FFFFFF"/>
                          </a:solidFill>
                          <a:effectLst/>
                          <a:latin typeface="Meiryo"/>
                          <a:ea typeface="Meiryo"/>
                        </a:rPr>
                        <a:t>2</a:t>
                      </a:r>
                      <a:r>
                        <a:rPr lang="ja-JP" altLang="en-US" sz="1000">
                          <a:solidFill>
                            <a:srgbClr val="FFFFFF"/>
                          </a:solidFill>
                          <a:effectLst/>
                          <a:latin typeface="Meiryo"/>
                          <a:ea typeface="Meiryo"/>
                        </a:rPr>
                        <a:t>月</a:t>
                      </a:r>
                    </a:p>
                  </a:txBody>
                  <a:tcPr anchor="ctr">
                    <a:lnL w="12700" cap="flat" cmpd="sng" algn="ctr">
                      <a:solidFill>
                        <a:schemeClr val="bg2"/>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75000"/>
                        <a:lumOff val="25000"/>
                      </a:schemeClr>
                    </a:solidFill>
                  </a:tcPr>
                </a:tc>
                <a:tc>
                  <a:txBody>
                    <a:bodyPr/>
                    <a:lstStyle/>
                    <a:p>
                      <a:pPr algn="ctr" fontAlgn="ctr">
                        <a:buNone/>
                      </a:pPr>
                      <a:r>
                        <a:rPr lang="en-US" altLang="ja-JP" sz="1000">
                          <a:solidFill>
                            <a:srgbClr val="FFFFFF"/>
                          </a:solidFill>
                          <a:effectLst/>
                          <a:latin typeface="Meiryo"/>
                          <a:ea typeface="Meiryo"/>
                        </a:rPr>
                        <a:t>3</a:t>
                      </a:r>
                      <a:r>
                        <a:rPr lang="ja-JP" altLang="en-US" sz="1000">
                          <a:solidFill>
                            <a:srgbClr val="FFFFFF"/>
                          </a:solidFill>
                          <a:effectLst/>
                          <a:latin typeface="Meiryo"/>
                          <a:ea typeface="Meiryo"/>
                        </a:rPr>
                        <a:t>月</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75000"/>
                        <a:lumOff val="25000"/>
                      </a:schemeClr>
                    </a:solidFill>
                  </a:tcPr>
                </a:tc>
                <a:extLst>
                  <a:ext uri="{0D108BD9-81ED-4DB2-BD59-A6C34878D82A}">
                    <a16:rowId xmlns:a16="http://schemas.microsoft.com/office/drawing/2014/main" val="1320814805"/>
                  </a:ext>
                </a:extLst>
              </a:tr>
              <a:tr h="786306">
                <a:tc>
                  <a:txBody>
                    <a:bodyPr/>
                    <a:lstStyle/>
                    <a:p>
                      <a:pPr fontAlgn="ctr">
                        <a:buNone/>
                      </a:pPr>
                      <a:r>
                        <a:rPr lang="en-US" altLang="ja-JP" sz="1000">
                          <a:solidFill>
                            <a:srgbClr val="1A1A1A"/>
                          </a:solidFill>
                          <a:effectLst/>
                          <a:latin typeface="Meiryo" panose="020B0604030504040204" pitchFamily="34" charset="-128"/>
                          <a:ea typeface="Meiryo" panose="020B0604030504040204" pitchFamily="34" charset="-128"/>
                        </a:rPr>
                        <a:t>ARI</a:t>
                      </a:r>
                      <a:endParaRPr lang="ja-JP" altLang="en-US" sz="1000">
                        <a:solidFill>
                          <a:srgbClr val="1A1A1A"/>
                        </a:solidFill>
                        <a:effectLst/>
                        <a:latin typeface="Meiryo" panose="020B0604030504040204" pitchFamily="34" charset="-128"/>
                        <a:ea typeface="Meiryo" panose="020B0604030504040204" pitchFamily="34" charset="-128"/>
                      </a:endParaRPr>
                    </a:p>
                  </a:txBody>
                  <a:tcPr anchor="ctr">
                    <a:lnL w="6350" cap="flat" cmpd="sng" algn="ctr">
                      <a:solidFill>
                        <a:schemeClr val="bg1">
                          <a:lumMod val="85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2F2"/>
                    </a:solid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633339926"/>
                  </a:ext>
                </a:extLst>
              </a:tr>
              <a:tr h="786306">
                <a:tc>
                  <a:txBody>
                    <a:bodyPr/>
                    <a:lstStyle/>
                    <a:p>
                      <a:pPr fontAlgn="ctr">
                        <a:buNone/>
                      </a:pPr>
                      <a:r>
                        <a:rPr lang="ja-JP" altLang="en-US" sz="1000">
                          <a:solidFill>
                            <a:srgbClr val="1A1A1A"/>
                          </a:solidFill>
                          <a:effectLst/>
                          <a:latin typeface="Meiryo" panose="020B0604030504040204" pitchFamily="34" charset="-128"/>
                          <a:ea typeface="Meiryo" panose="020B0604030504040204" pitchFamily="34" charset="-128"/>
                        </a:rPr>
                        <a:t>現行制作会社</a:t>
                      </a:r>
                    </a:p>
                  </a:txBody>
                  <a:tcPr anchor="ctr">
                    <a:lnL w="6350" cap="flat" cmpd="sng" algn="ctr">
                      <a:solidFill>
                        <a:schemeClr val="bg1">
                          <a:lumMod val="85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2F2"/>
                    </a:solid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fontAlgn="ctr">
                        <a:buNone/>
                      </a:pPr>
                      <a:endParaRPr lang="en-US" sz="1000" dirty="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960272043"/>
                  </a:ext>
                </a:extLst>
              </a:tr>
            </a:tbl>
          </a:graphicData>
        </a:graphic>
      </p:graphicFrame>
      <p:sp>
        <p:nvSpPr>
          <p:cNvPr id="14" name="Arrow: Pentagon 9">
            <a:extLst>
              <a:ext uri="{FF2B5EF4-FFF2-40B4-BE49-F238E27FC236}">
                <a16:creationId xmlns:a16="http://schemas.microsoft.com/office/drawing/2014/main" id="{D6279A26-5F3D-362E-AC70-ABE5A3DA1418}"/>
              </a:ext>
            </a:extLst>
          </p:cNvPr>
          <p:cNvSpPr/>
          <p:nvPr/>
        </p:nvSpPr>
        <p:spPr>
          <a:xfrm>
            <a:off x="1899164" y="3408056"/>
            <a:ext cx="1564558" cy="416688"/>
          </a:xfrm>
          <a:prstGeom prst="homePlate">
            <a:avLst/>
          </a:prstGeom>
          <a:solidFill>
            <a:srgbClr val="0B32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latin typeface="メイリオ" panose="020B0604030504040204" pitchFamily="50" charset="-128"/>
                <a:ea typeface="メイリオ" panose="020B0604030504040204" pitchFamily="50" charset="-128"/>
              </a:rPr>
              <a:t>調査</a:t>
            </a:r>
            <a:r>
              <a:rPr lang="en-US" sz="1200" dirty="0">
                <a:latin typeface="メイリオ" panose="020B0604030504040204" pitchFamily="50" charset="-128"/>
                <a:ea typeface="メイリオ" panose="020B0604030504040204" pitchFamily="50" charset="-128"/>
              </a:rPr>
              <a:t>・</a:t>
            </a:r>
            <a:r>
              <a:rPr lang="ja-JP" altLang="en-US" sz="1200">
                <a:latin typeface="メイリオ" panose="020B0604030504040204" pitchFamily="50" charset="-128"/>
                <a:ea typeface="メイリオ" panose="020B0604030504040204" pitchFamily="50" charset="-128"/>
              </a:rPr>
              <a:t>リニューアル方針すり合わせ</a:t>
            </a:r>
            <a:endParaRPr lang="en-US" sz="1200" dirty="0">
              <a:latin typeface="メイリオ" panose="020B0604030504040204" pitchFamily="50" charset="-128"/>
              <a:ea typeface="メイリオ" panose="020B0604030504040204" pitchFamily="50" charset="-128"/>
            </a:endParaRPr>
          </a:p>
        </p:txBody>
      </p:sp>
      <p:sp>
        <p:nvSpPr>
          <p:cNvPr id="15" name="Arrow: Pentagon 9">
            <a:extLst>
              <a:ext uri="{FF2B5EF4-FFF2-40B4-BE49-F238E27FC236}">
                <a16:creationId xmlns:a16="http://schemas.microsoft.com/office/drawing/2014/main" id="{94FBD119-0225-D787-534F-88295A8B6B33}"/>
              </a:ext>
            </a:extLst>
          </p:cNvPr>
          <p:cNvSpPr/>
          <p:nvPr/>
        </p:nvSpPr>
        <p:spPr>
          <a:xfrm>
            <a:off x="3463723" y="3407475"/>
            <a:ext cx="2375027" cy="416688"/>
          </a:xfrm>
          <a:prstGeom prst="homePlate">
            <a:avLst/>
          </a:prstGeom>
          <a:solidFill>
            <a:srgbClr val="0B32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err="1">
                <a:latin typeface="メイリオ" panose="020B0604030504040204" pitchFamily="50" charset="-128"/>
                <a:ea typeface="メイリオ" panose="020B0604030504040204" pitchFamily="50" charset="-128"/>
              </a:rPr>
              <a:t>デザイン</a:t>
            </a:r>
            <a:r>
              <a:rPr lang="ja-JP" altLang="en-US" sz="1200">
                <a:latin typeface="メイリオ" panose="020B0604030504040204" pitchFamily="50" charset="-128"/>
                <a:ea typeface="メイリオ" panose="020B0604030504040204" pitchFamily="50" charset="-128"/>
              </a:rPr>
              <a:t>改善</a:t>
            </a:r>
            <a:endParaRPr lang="en-US" sz="1200">
              <a:latin typeface="メイリオ" panose="020B0604030504040204" pitchFamily="50" charset="-128"/>
              <a:ea typeface="メイリオ" panose="020B0604030504040204" pitchFamily="50" charset="-128"/>
            </a:endParaRPr>
          </a:p>
        </p:txBody>
      </p:sp>
      <p:sp>
        <p:nvSpPr>
          <p:cNvPr id="16" name="Arrow: Pentagon 9">
            <a:extLst>
              <a:ext uri="{FF2B5EF4-FFF2-40B4-BE49-F238E27FC236}">
                <a16:creationId xmlns:a16="http://schemas.microsoft.com/office/drawing/2014/main" id="{AF879CD2-0BED-2F96-7CFC-C0BF93E4175E}"/>
              </a:ext>
            </a:extLst>
          </p:cNvPr>
          <p:cNvSpPr/>
          <p:nvPr/>
        </p:nvSpPr>
        <p:spPr>
          <a:xfrm>
            <a:off x="5872132" y="3407475"/>
            <a:ext cx="2314302" cy="416688"/>
          </a:xfrm>
          <a:prstGeom prst="homePlate">
            <a:avLst/>
          </a:prstGeom>
          <a:solidFill>
            <a:srgbClr val="0B32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err="1">
                <a:latin typeface="メイリオ" panose="020B0604030504040204" pitchFamily="50" charset="-128"/>
                <a:ea typeface="メイリオ" panose="020B0604030504040204" pitchFamily="50" charset="-128"/>
              </a:rPr>
              <a:t>デザイン</a:t>
            </a:r>
            <a:r>
              <a:rPr lang="ja-JP" altLang="en-US" sz="1200">
                <a:latin typeface="メイリオ" panose="020B0604030504040204" pitchFamily="50" charset="-128"/>
                <a:ea typeface="メイリオ" panose="020B0604030504040204" pitchFamily="50" charset="-128"/>
              </a:rPr>
              <a:t>改善</a:t>
            </a:r>
            <a:endParaRPr lang="en-US" sz="1200">
              <a:latin typeface="メイリオ" panose="020B0604030504040204" pitchFamily="50" charset="-128"/>
              <a:ea typeface="メイリオ" panose="020B0604030504040204" pitchFamily="50" charset="-128"/>
            </a:endParaRPr>
          </a:p>
        </p:txBody>
      </p:sp>
      <p:sp>
        <p:nvSpPr>
          <p:cNvPr id="17" name="Arrow: Pentagon 9">
            <a:extLst>
              <a:ext uri="{FF2B5EF4-FFF2-40B4-BE49-F238E27FC236}">
                <a16:creationId xmlns:a16="http://schemas.microsoft.com/office/drawing/2014/main" id="{A03573F2-5739-FBD9-301F-AE8FF973E310}"/>
              </a:ext>
            </a:extLst>
          </p:cNvPr>
          <p:cNvSpPr/>
          <p:nvPr/>
        </p:nvSpPr>
        <p:spPr>
          <a:xfrm>
            <a:off x="8219815" y="3407475"/>
            <a:ext cx="2314302" cy="416688"/>
          </a:xfrm>
          <a:prstGeom prst="homePlate">
            <a:avLst/>
          </a:prstGeom>
          <a:solidFill>
            <a:srgbClr val="0B32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err="1">
                <a:latin typeface="メイリオ" panose="020B0604030504040204" pitchFamily="50" charset="-128"/>
                <a:ea typeface="メイリオ" panose="020B0604030504040204" pitchFamily="50" charset="-128"/>
              </a:rPr>
              <a:t>デザイン</a:t>
            </a:r>
            <a:r>
              <a:rPr lang="ja-JP" altLang="en-US" sz="1200">
                <a:latin typeface="メイリオ" panose="020B0604030504040204" pitchFamily="50" charset="-128"/>
                <a:ea typeface="メイリオ" panose="020B0604030504040204" pitchFamily="50" charset="-128"/>
              </a:rPr>
              <a:t>改善</a:t>
            </a:r>
            <a:endParaRPr lang="en-US" sz="1200">
              <a:latin typeface="メイリオ" panose="020B0604030504040204" pitchFamily="50" charset="-128"/>
              <a:ea typeface="メイリオ" panose="020B0604030504040204" pitchFamily="50" charset="-128"/>
            </a:endParaRPr>
          </a:p>
        </p:txBody>
      </p:sp>
      <p:sp>
        <p:nvSpPr>
          <p:cNvPr id="18" name="Arrow: Pentagon 9">
            <a:extLst>
              <a:ext uri="{FF2B5EF4-FFF2-40B4-BE49-F238E27FC236}">
                <a16:creationId xmlns:a16="http://schemas.microsoft.com/office/drawing/2014/main" id="{8D39C84F-1F60-C6BF-0340-176B44C070EB}"/>
              </a:ext>
            </a:extLst>
          </p:cNvPr>
          <p:cNvSpPr/>
          <p:nvPr/>
        </p:nvSpPr>
        <p:spPr>
          <a:xfrm>
            <a:off x="5876457" y="4161344"/>
            <a:ext cx="1292291" cy="416688"/>
          </a:xfrm>
          <a:prstGeom prst="homePlate">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0000"/>
                </a:solidFill>
                <a:latin typeface="メイリオ" panose="020B0604030504040204" pitchFamily="50" charset="-128"/>
                <a:ea typeface="メイリオ" panose="020B0604030504040204" pitchFamily="50" charset="-128"/>
              </a:rPr>
              <a:t>実装</a:t>
            </a:r>
            <a:endParaRPr lang="en-US" sz="1200">
              <a:solidFill>
                <a:srgbClr val="000000"/>
              </a:solidFill>
              <a:latin typeface="メイリオ" panose="020B0604030504040204" pitchFamily="50" charset="-128"/>
              <a:ea typeface="メイリオ" panose="020B0604030504040204" pitchFamily="50" charset="-128"/>
            </a:endParaRPr>
          </a:p>
        </p:txBody>
      </p:sp>
      <p:sp>
        <p:nvSpPr>
          <p:cNvPr id="19" name="Arrow: Pentagon 9">
            <a:extLst>
              <a:ext uri="{FF2B5EF4-FFF2-40B4-BE49-F238E27FC236}">
                <a16:creationId xmlns:a16="http://schemas.microsoft.com/office/drawing/2014/main" id="{47169393-6BE7-0CAE-F6B6-28ED2B1C8EF9}"/>
              </a:ext>
            </a:extLst>
          </p:cNvPr>
          <p:cNvSpPr/>
          <p:nvPr/>
        </p:nvSpPr>
        <p:spPr>
          <a:xfrm>
            <a:off x="8244991" y="4161344"/>
            <a:ext cx="1217612" cy="416688"/>
          </a:xfrm>
          <a:prstGeom prst="homePlate">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0000"/>
                </a:solidFill>
                <a:latin typeface="メイリオ" panose="020B0604030504040204" pitchFamily="50" charset="-128"/>
                <a:ea typeface="メイリオ" panose="020B0604030504040204" pitchFamily="50" charset="-128"/>
              </a:rPr>
              <a:t>実装</a:t>
            </a:r>
            <a:endParaRPr lang="en-US" sz="1200">
              <a:solidFill>
                <a:srgbClr val="000000"/>
              </a:solidFill>
              <a:latin typeface="メイリオ" panose="020B0604030504040204" pitchFamily="50" charset="-128"/>
              <a:ea typeface="メイリオ" panose="020B0604030504040204" pitchFamily="50" charset="-128"/>
            </a:endParaRPr>
          </a:p>
        </p:txBody>
      </p:sp>
      <p:sp>
        <p:nvSpPr>
          <p:cNvPr id="20" name="Arrow: Pentagon 9">
            <a:extLst>
              <a:ext uri="{FF2B5EF4-FFF2-40B4-BE49-F238E27FC236}">
                <a16:creationId xmlns:a16="http://schemas.microsoft.com/office/drawing/2014/main" id="{DE9B31DB-4BE4-61A3-4612-B99FAE9928C6}"/>
              </a:ext>
            </a:extLst>
          </p:cNvPr>
          <p:cNvSpPr/>
          <p:nvPr/>
        </p:nvSpPr>
        <p:spPr>
          <a:xfrm>
            <a:off x="10600106" y="4161344"/>
            <a:ext cx="687008" cy="416688"/>
          </a:xfrm>
          <a:prstGeom prst="homePlate">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0000"/>
                </a:solidFill>
                <a:latin typeface="メイリオ" panose="020B0604030504040204" pitchFamily="50" charset="-128"/>
                <a:ea typeface="メイリオ" panose="020B0604030504040204" pitchFamily="50" charset="-128"/>
              </a:rPr>
              <a:t>実装</a:t>
            </a:r>
            <a:endParaRPr lang="en-US" sz="1200">
              <a:solidFill>
                <a:srgbClr val="000000"/>
              </a:solidFill>
              <a:latin typeface="メイリオ" panose="020B0604030504040204" pitchFamily="50" charset="-128"/>
              <a:ea typeface="メイリオ" panose="020B0604030504040204" pitchFamily="50" charset="-128"/>
            </a:endParaRPr>
          </a:p>
        </p:txBody>
      </p:sp>
      <p:cxnSp>
        <p:nvCxnSpPr>
          <p:cNvPr id="7" name="直線矢印コネクタ 6">
            <a:extLst>
              <a:ext uri="{FF2B5EF4-FFF2-40B4-BE49-F238E27FC236}">
                <a16:creationId xmlns:a16="http://schemas.microsoft.com/office/drawing/2014/main" id="{2906857F-D907-F847-0106-582FDDD72AFF}"/>
              </a:ext>
            </a:extLst>
          </p:cNvPr>
          <p:cNvCxnSpPr>
            <a:cxnSpLocks/>
            <a:endCxn id="18" idx="1"/>
          </p:cNvCxnSpPr>
          <p:nvPr/>
        </p:nvCxnSpPr>
        <p:spPr>
          <a:xfrm>
            <a:off x="5838750" y="3657600"/>
            <a:ext cx="37707" cy="712088"/>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21" name="正方形/長方形 20">
            <a:extLst>
              <a:ext uri="{FF2B5EF4-FFF2-40B4-BE49-F238E27FC236}">
                <a16:creationId xmlns:a16="http://schemas.microsoft.com/office/drawing/2014/main" id="{CE2587D1-64A3-2E6D-6DF8-B6D2D557A146}"/>
              </a:ext>
            </a:extLst>
          </p:cNvPr>
          <p:cNvSpPr/>
          <p:nvPr/>
        </p:nvSpPr>
        <p:spPr>
          <a:xfrm>
            <a:off x="5089852" y="3876518"/>
            <a:ext cx="1564558" cy="2260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50">
                <a:latin typeface="メイリオ" panose="020B0604030504040204" pitchFamily="50" charset="-128"/>
                <a:ea typeface="メイリオ" panose="020B0604030504040204" pitchFamily="50" charset="-128"/>
              </a:rPr>
              <a:t>デザインデータ共有</a:t>
            </a:r>
          </a:p>
        </p:txBody>
      </p:sp>
      <p:cxnSp>
        <p:nvCxnSpPr>
          <p:cNvPr id="22" name="直線矢印コネクタ 21">
            <a:extLst>
              <a:ext uri="{FF2B5EF4-FFF2-40B4-BE49-F238E27FC236}">
                <a16:creationId xmlns:a16="http://schemas.microsoft.com/office/drawing/2014/main" id="{376FC023-072D-C717-52A3-FB2859F0DB86}"/>
              </a:ext>
            </a:extLst>
          </p:cNvPr>
          <p:cNvCxnSpPr>
            <a:cxnSpLocks/>
          </p:cNvCxnSpPr>
          <p:nvPr/>
        </p:nvCxnSpPr>
        <p:spPr>
          <a:xfrm>
            <a:off x="8153053" y="3620696"/>
            <a:ext cx="37707" cy="712088"/>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23" name="正方形/長方形 22">
            <a:extLst>
              <a:ext uri="{FF2B5EF4-FFF2-40B4-BE49-F238E27FC236}">
                <a16:creationId xmlns:a16="http://schemas.microsoft.com/office/drawing/2014/main" id="{A84F25D8-D33F-E901-2443-075F425F9E44}"/>
              </a:ext>
            </a:extLst>
          </p:cNvPr>
          <p:cNvSpPr/>
          <p:nvPr/>
        </p:nvSpPr>
        <p:spPr>
          <a:xfrm>
            <a:off x="7404155" y="3839614"/>
            <a:ext cx="1564558" cy="2260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50">
                <a:latin typeface="メイリオ" panose="020B0604030504040204" pitchFamily="50" charset="-128"/>
                <a:ea typeface="メイリオ" panose="020B0604030504040204" pitchFamily="50" charset="-128"/>
              </a:rPr>
              <a:t>デザインデータ共有</a:t>
            </a:r>
          </a:p>
        </p:txBody>
      </p:sp>
      <p:cxnSp>
        <p:nvCxnSpPr>
          <p:cNvPr id="24" name="直線矢印コネクタ 23">
            <a:extLst>
              <a:ext uri="{FF2B5EF4-FFF2-40B4-BE49-F238E27FC236}">
                <a16:creationId xmlns:a16="http://schemas.microsoft.com/office/drawing/2014/main" id="{E1E5A16B-35E3-F832-CF52-6BD6786761D4}"/>
              </a:ext>
            </a:extLst>
          </p:cNvPr>
          <p:cNvCxnSpPr>
            <a:cxnSpLocks/>
          </p:cNvCxnSpPr>
          <p:nvPr/>
        </p:nvCxnSpPr>
        <p:spPr>
          <a:xfrm>
            <a:off x="10527331" y="3617136"/>
            <a:ext cx="37707" cy="712088"/>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25" name="正方形/長方形 24">
            <a:extLst>
              <a:ext uri="{FF2B5EF4-FFF2-40B4-BE49-F238E27FC236}">
                <a16:creationId xmlns:a16="http://schemas.microsoft.com/office/drawing/2014/main" id="{BEBCC5B1-CA69-50CD-6AB1-6846D23EB62F}"/>
              </a:ext>
            </a:extLst>
          </p:cNvPr>
          <p:cNvSpPr/>
          <p:nvPr/>
        </p:nvSpPr>
        <p:spPr>
          <a:xfrm>
            <a:off x="9778433" y="3836054"/>
            <a:ext cx="1564558" cy="2260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50">
                <a:latin typeface="メイリオ" panose="020B0604030504040204" pitchFamily="50" charset="-128"/>
                <a:ea typeface="メイリオ" panose="020B0604030504040204" pitchFamily="50" charset="-128"/>
              </a:rPr>
              <a:t>デザインデータ共有</a:t>
            </a:r>
          </a:p>
        </p:txBody>
      </p:sp>
    </p:spTree>
    <p:extLst>
      <p:ext uri="{BB962C8B-B14F-4D97-AF65-F5344CB8AC3E}">
        <p14:creationId xmlns:p14="http://schemas.microsoft.com/office/powerpoint/2010/main" val="27419038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CB12A-16C9-816D-26E6-10112086CFEA}"/>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62B31B4-ED9D-82E6-F416-8447B8F1F3AF}"/>
              </a:ext>
            </a:extLst>
          </p:cNvPr>
          <p:cNvSpPr txBox="1"/>
          <p:nvPr/>
        </p:nvSpPr>
        <p:spPr>
          <a:xfrm>
            <a:off x="539557" y="146078"/>
            <a:ext cx="2378856" cy="263918"/>
          </a:xfrm>
          <a:prstGeom prst="rect">
            <a:avLst/>
          </a:prstGeom>
          <a:noFill/>
        </p:spPr>
        <p:txBody>
          <a:bodyPr wrap="none" lIns="0" tIns="0" rIns="0" bIns="0" rtlCol="0" anchor="t">
            <a:spAutoFit/>
          </a:bodyPr>
          <a:lstStyle/>
          <a:p>
            <a:pPr>
              <a:lnSpc>
                <a:spcPct val="130000"/>
              </a:lnSpc>
              <a:tabLst>
                <a:tab pos="540000" algn="l"/>
              </a:tabLst>
            </a:pPr>
            <a:r>
              <a:rPr lang="en-US" altLang="ja-JP" sz="1400" dirty="0">
                <a:solidFill>
                  <a:schemeClr val="bg1"/>
                </a:solidFill>
                <a:latin typeface="Meiryo"/>
                <a:ea typeface="Meiryo"/>
              </a:rPr>
              <a:t>05</a:t>
            </a:r>
            <a:r>
              <a:rPr lang="ja-JP" altLang="en-US" sz="1400">
                <a:solidFill>
                  <a:schemeClr val="bg1"/>
                </a:solidFill>
                <a:latin typeface="Meiryo"/>
                <a:ea typeface="Meiryo"/>
              </a:rPr>
              <a:t>　段階的リニューアル計画</a:t>
            </a:r>
          </a:p>
        </p:txBody>
      </p:sp>
      <p:sp>
        <p:nvSpPr>
          <p:cNvPr id="3" name="テキスト ボックス 2">
            <a:extLst>
              <a:ext uri="{FF2B5EF4-FFF2-40B4-BE49-F238E27FC236}">
                <a16:creationId xmlns:a16="http://schemas.microsoft.com/office/drawing/2014/main" id="{834D0B1F-002B-63D4-8F79-D81E44FD9945}"/>
              </a:ext>
            </a:extLst>
          </p:cNvPr>
          <p:cNvSpPr txBox="1"/>
          <p:nvPr/>
        </p:nvSpPr>
        <p:spPr>
          <a:xfrm>
            <a:off x="1053382" y="845112"/>
            <a:ext cx="8734763" cy="377026"/>
          </a:xfrm>
          <a:prstGeom prst="rect">
            <a:avLst/>
          </a:prstGeom>
          <a:noFill/>
        </p:spPr>
        <p:txBody>
          <a:bodyPr wrap="none" lIns="0" tIns="0" rIns="0" bIns="0" rtlCol="0" anchor="t" anchorCtr="0">
            <a:spAutoFit/>
          </a:bodyPr>
          <a:lstStyle/>
          <a:p>
            <a:pPr>
              <a:lnSpc>
                <a:spcPct val="130000"/>
              </a:lnSpc>
              <a:spcBef>
                <a:spcPts val="100"/>
              </a:spcBef>
            </a:pPr>
            <a:r>
              <a:rPr lang="ja-JP" altLang="en-US" sz="2000" b="1">
                <a:solidFill>
                  <a:srgbClr val="0B3274"/>
                </a:solidFill>
                <a:latin typeface="メイリオ"/>
                <a:ea typeface="メイリオ"/>
                <a:cs typeface="+mn-lt"/>
              </a:rPr>
              <a:t>フェーズ</a:t>
            </a:r>
            <a:r>
              <a:rPr lang="en-US" altLang="ja-JP" sz="2000" b="1" dirty="0">
                <a:solidFill>
                  <a:srgbClr val="0B3274"/>
                </a:solidFill>
                <a:latin typeface="メイリオ"/>
                <a:ea typeface="メイリオ"/>
                <a:cs typeface="+mn-lt"/>
              </a:rPr>
              <a:t>1</a:t>
            </a:r>
            <a:r>
              <a:rPr lang="ja-JP" altLang="en-US" sz="2000" b="1">
                <a:solidFill>
                  <a:srgbClr val="0B3274"/>
                </a:solidFill>
                <a:latin typeface="メイリオ"/>
                <a:ea typeface="メイリオ"/>
                <a:cs typeface="+mn-lt"/>
              </a:rPr>
              <a:t>：現行調査・リニューアル方針すり合わせ（ </a:t>
            </a:r>
            <a:r>
              <a:rPr lang="en-US" altLang="ja-JP" sz="2000" b="1" dirty="0">
                <a:solidFill>
                  <a:srgbClr val="0B3274"/>
                </a:solidFill>
                <a:latin typeface="メイリオ"/>
                <a:ea typeface="メイリオ"/>
                <a:cs typeface="+mn-lt"/>
              </a:rPr>
              <a:t>2026</a:t>
            </a:r>
            <a:r>
              <a:rPr lang="ja-JP" altLang="en-US" sz="2000" b="1">
                <a:solidFill>
                  <a:srgbClr val="0B3274"/>
                </a:solidFill>
                <a:latin typeface="メイリオ"/>
                <a:ea typeface="メイリオ"/>
                <a:cs typeface="+mn-lt"/>
              </a:rPr>
              <a:t>年</a:t>
            </a:r>
            <a:r>
              <a:rPr lang="en-US" altLang="ja-JP" sz="2000" b="1" dirty="0">
                <a:solidFill>
                  <a:srgbClr val="0B3274"/>
                </a:solidFill>
                <a:latin typeface="メイリオ"/>
                <a:ea typeface="メイリオ"/>
                <a:cs typeface="+mn-lt"/>
              </a:rPr>
              <a:t>4</a:t>
            </a:r>
            <a:r>
              <a:rPr lang="ja-JP" altLang="en-US" sz="2000" b="1">
                <a:solidFill>
                  <a:srgbClr val="0B3274"/>
                </a:solidFill>
                <a:latin typeface="メイリオ"/>
                <a:ea typeface="メイリオ"/>
                <a:cs typeface="+mn-lt"/>
              </a:rPr>
              <a:t>月</a:t>
            </a:r>
            <a:r>
              <a:rPr lang="en-US" altLang="ja-JP" sz="2000" b="1" dirty="0">
                <a:solidFill>
                  <a:srgbClr val="0B3274"/>
                </a:solidFill>
                <a:latin typeface="メイリオ"/>
                <a:ea typeface="メイリオ"/>
                <a:cs typeface="+mn-lt"/>
              </a:rPr>
              <a:t>〜5</a:t>
            </a:r>
            <a:r>
              <a:rPr lang="ja-JP" altLang="en-US" sz="2000" b="1">
                <a:solidFill>
                  <a:srgbClr val="0B3274"/>
                </a:solidFill>
                <a:latin typeface="メイリオ"/>
                <a:ea typeface="メイリオ"/>
                <a:cs typeface="+mn-lt"/>
              </a:rPr>
              <a:t>月）</a:t>
            </a:r>
            <a:endParaRPr lang="en-US" altLang="ja-JP" sz="2000" b="1" dirty="0">
              <a:solidFill>
                <a:srgbClr val="0B3274"/>
              </a:solidFill>
              <a:latin typeface="メイリオ"/>
              <a:ea typeface="メイリオ"/>
              <a:cs typeface="+mn-lt"/>
            </a:endParaRPr>
          </a:p>
        </p:txBody>
      </p:sp>
      <p:sp>
        <p:nvSpPr>
          <p:cNvPr id="6" name="スライド番号プレースホルダー 5">
            <a:extLst>
              <a:ext uri="{FF2B5EF4-FFF2-40B4-BE49-F238E27FC236}">
                <a16:creationId xmlns:a16="http://schemas.microsoft.com/office/drawing/2014/main" id="{0B45AE9B-5784-E49E-7A39-A30CE19D06A5}"/>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24</a:t>
            </a:fld>
            <a:endParaRPr lang="ja-JP" altLang="en-US"/>
          </a:p>
        </p:txBody>
      </p:sp>
      <p:sp>
        <p:nvSpPr>
          <p:cNvPr id="8" name="角丸四角形 7">
            <a:extLst>
              <a:ext uri="{FF2B5EF4-FFF2-40B4-BE49-F238E27FC236}">
                <a16:creationId xmlns:a16="http://schemas.microsoft.com/office/drawing/2014/main" id="{91FFF608-D189-19F8-DB2C-5980E79FD350}"/>
              </a:ext>
            </a:extLst>
          </p:cNvPr>
          <p:cNvSpPr/>
          <p:nvPr/>
        </p:nvSpPr>
        <p:spPr>
          <a:xfrm>
            <a:off x="848703" y="1996109"/>
            <a:ext cx="7463434" cy="577041"/>
          </a:xfrm>
          <a:prstGeom prst="roundRect">
            <a:avLst>
              <a:gd name="adj" fmla="val 1026"/>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44000" tIns="144000" rIns="144000" bIns="144000" rtlCol="0" anchor="ctr"/>
          <a:lstStyle/>
          <a:p>
            <a:pPr>
              <a:lnSpc>
                <a:spcPct val="150000"/>
              </a:lnSpc>
            </a:pPr>
            <a:r>
              <a:rPr lang="ja-JP" altLang="en-US" sz="1400" b="1">
                <a:solidFill>
                  <a:schemeClr val="tx1">
                    <a:lumMod val="85000"/>
                    <a:lumOff val="15000"/>
                  </a:schemeClr>
                </a:solidFill>
                <a:latin typeface="Meiryo"/>
                <a:ea typeface="Meiryo"/>
              </a:rPr>
              <a:t>主な目的</a:t>
            </a:r>
            <a:r>
              <a:rPr lang="ja-JP" altLang="en-US" sz="1400">
                <a:solidFill>
                  <a:schemeClr val="tx1">
                    <a:lumMod val="85000"/>
                    <a:lumOff val="15000"/>
                  </a:schemeClr>
                </a:solidFill>
                <a:latin typeface="Meiryo"/>
                <a:ea typeface="Meiryo"/>
              </a:rPr>
              <a:t>：課題の深掘り、施策の優先順位付け、新しい情報構造の決定。</a:t>
            </a:r>
            <a:endParaRPr lang="en-US" altLang="ja-JP" sz="1400">
              <a:solidFill>
                <a:schemeClr val="tx1">
                  <a:lumMod val="85000"/>
                  <a:lumOff val="15000"/>
                </a:schemeClr>
              </a:solidFill>
              <a:latin typeface="Meiryo" panose="020B0604030504040204" pitchFamily="34" charset="-128"/>
              <a:ea typeface="Meiryo" panose="020B0604030504040204" pitchFamily="34" charset="-128"/>
            </a:endParaRPr>
          </a:p>
          <a:p>
            <a:pPr>
              <a:lnSpc>
                <a:spcPct val="150000"/>
              </a:lnSpc>
            </a:pPr>
            <a:r>
              <a:rPr lang="ja-JP" altLang="en-US" sz="1400" b="1">
                <a:solidFill>
                  <a:schemeClr val="tx1">
                    <a:lumMod val="85000"/>
                    <a:lumOff val="15000"/>
                  </a:schemeClr>
                </a:solidFill>
                <a:latin typeface="Meiryo"/>
                <a:ea typeface="Meiryo"/>
              </a:rPr>
              <a:t>期待される成果</a:t>
            </a:r>
            <a:r>
              <a:rPr lang="ja-JP" altLang="en-US" sz="1400">
                <a:solidFill>
                  <a:schemeClr val="tx1">
                    <a:lumMod val="85000"/>
                    <a:lumOff val="15000"/>
                  </a:schemeClr>
                </a:solidFill>
                <a:latin typeface="Meiryo"/>
                <a:ea typeface="Meiryo"/>
              </a:rPr>
              <a:t>：サイト全体改善の設計図となる、</a:t>
            </a:r>
            <a:r>
              <a:rPr lang="en" altLang="ja-JP" sz="1400">
                <a:solidFill>
                  <a:schemeClr val="tx1">
                    <a:lumMod val="85000"/>
                    <a:lumOff val="15000"/>
                  </a:schemeClr>
                </a:solidFill>
                <a:latin typeface="Meiryo"/>
                <a:ea typeface="Meiryo"/>
              </a:rPr>
              <a:t>UX</a:t>
            </a:r>
            <a:r>
              <a:rPr lang="ja-JP" altLang="en-US" sz="1400">
                <a:solidFill>
                  <a:schemeClr val="tx1">
                    <a:lumMod val="85000"/>
                    <a:lumOff val="15000"/>
                  </a:schemeClr>
                </a:solidFill>
                <a:latin typeface="Meiryo"/>
                <a:ea typeface="Meiryo"/>
              </a:rPr>
              <a:t>戦略と情報設計の完成</a:t>
            </a:r>
            <a:r>
              <a:rPr lang="ja-JP" sz="1400">
                <a:solidFill>
                  <a:schemeClr val="tx1">
                    <a:lumMod val="85000"/>
                    <a:lumOff val="15000"/>
                  </a:schemeClr>
                </a:solidFill>
                <a:latin typeface="Meiryo"/>
                <a:ea typeface="Meiryo"/>
              </a:rPr>
              <a:t>。</a:t>
            </a:r>
          </a:p>
        </p:txBody>
      </p:sp>
      <p:sp>
        <p:nvSpPr>
          <p:cNvPr id="10" name="角丸四角形 9">
            <a:extLst>
              <a:ext uri="{FF2B5EF4-FFF2-40B4-BE49-F238E27FC236}">
                <a16:creationId xmlns:a16="http://schemas.microsoft.com/office/drawing/2014/main" id="{2EB0312A-BE19-24D0-A142-E09FD831AC39}"/>
              </a:ext>
            </a:extLst>
          </p:cNvPr>
          <p:cNvSpPr/>
          <p:nvPr/>
        </p:nvSpPr>
        <p:spPr>
          <a:xfrm>
            <a:off x="848703" y="1435588"/>
            <a:ext cx="10494594" cy="472025"/>
          </a:xfrm>
          <a:prstGeom prst="roundRect">
            <a:avLst>
              <a:gd name="adj" fmla="val 1026"/>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44000" tIns="108000" rIns="180000" bIns="108000" rtlCol="0" anchor="t">
            <a:spAutoFit/>
          </a:bodyPr>
          <a:lstStyle/>
          <a:p>
            <a:pPr>
              <a:lnSpc>
                <a:spcPct val="150000"/>
              </a:lnSpc>
            </a:pPr>
            <a:r>
              <a:rPr lang="ja-JP" sz="1200">
                <a:solidFill>
                  <a:srgbClr val="1A1A1A"/>
                </a:solidFill>
                <a:latin typeface="Meiryo"/>
                <a:ea typeface="Meiryo"/>
                <a:cs typeface="+mn-lt"/>
              </a:rPr>
              <a:t>このフェーズは、「どこを、どのように変えるべきか」を整理し、設計方針を定め情報設計</a:t>
            </a:r>
            <a:r>
              <a:rPr lang="ja-JP" altLang="en-US" sz="1200">
                <a:solidFill>
                  <a:srgbClr val="1A1A1A"/>
                </a:solidFill>
                <a:latin typeface="Meiryo"/>
                <a:ea typeface="Meiryo"/>
                <a:cs typeface="+mn-lt"/>
              </a:rPr>
              <a:t>を策定す</a:t>
            </a:r>
            <a:r>
              <a:rPr lang="ja-JP" sz="1200">
                <a:solidFill>
                  <a:srgbClr val="1A1A1A"/>
                </a:solidFill>
                <a:latin typeface="Meiryo"/>
                <a:ea typeface="Meiryo"/>
                <a:cs typeface="+mn-lt"/>
              </a:rPr>
              <a:t>る期間です。</a:t>
            </a:r>
            <a:endParaRPr lang="ja-JP" altLang="en-US" sz="1200">
              <a:solidFill>
                <a:srgbClr val="1A1A1A"/>
              </a:solidFill>
              <a:latin typeface="Meiryo"/>
              <a:ea typeface="Meiryo"/>
              <a:cs typeface="Calibri"/>
            </a:endParaRPr>
          </a:p>
        </p:txBody>
      </p:sp>
      <p:graphicFrame>
        <p:nvGraphicFramePr>
          <p:cNvPr id="11" name="表 10">
            <a:extLst>
              <a:ext uri="{FF2B5EF4-FFF2-40B4-BE49-F238E27FC236}">
                <a16:creationId xmlns:a16="http://schemas.microsoft.com/office/drawing/2014/main" id="{39623698-7609-CAFE-D630-7DEAC904FAF1}"/>
              </a:ext>
            </a:extLst>
          </p:cNvPr>
          <p:cNvGraphicFramePr>
            <a:graphicFrameLocks noGrp="1"/>
          </p:cNvGraphicFramePr>
          <p:nvPr>
            <p:extLst>
              <p:ext uri="{D42A27DB-BD31-4B8C-83A1-F6EECF244321}">
                <p14:modId xmlns:p14="http://schemas.microsoft.com/office/powerpoint/2010/main" val="1814182082"/>
              </p:ext>
            </p:extLst>
          </p:nvPr>
        </p:nvGraphicFramePr>
        <p:xfrm>
          <a:off x="924660" y="2828033"/>
          <a:ext cx="10330944" cy="2438085"/>
        </p:xfrm>
        <a:graphic>
          <a:graphicData uri="http://schemas.openxmlformats.org/drawingml/2006/table">
            <a:tbl>
              <a:tblPr/>
              <a:tblGrid>
                <a:gridCol w="1685190">
                  <a:extLst>
                    <a:ext uri="{9D8B030D-6E8A-4147-A177-3AD203B41FA5}">
                      <a16:colId xmlns:a16="http://schemas.microsoft.com/office/drawing/2014/main" val="830422312"/>
                    </a:ext>
                  </a:extLst>
                </a:gridCol>
                <a:gridCol w="6315075">
                  <a:extLst>
                    <a:ext uri="{9D8B030D-6E8A-4147-A177-3AD203B41FA5}">
                      <a16:colId xmlns:a16="http://schemas.microsoft.com/office/drawing/2014/main" val="1355462040"/>
                    </a:ext>
                  </a:extLst>
                </a:gridCol>
                <a:gridCol w="2330679">
                  <a:extLst>
                    <a:ext uri="{9D8B030D-6E8A-4147-A177-3AD203B41FA5}">
                      <a16:colId xmlns:a16="http://schemas.microsoft.com/office/drawing/2014/main" val="2639542810"/>
                    </a:ext>
                  </a:extLst>
                </a:gridCol>
              </a:tblGrid>
              <a:tr h="0">
                <a:tc gridSpan="2">
                  <a:txBody>
                    <a:bodyPr/>
                    <a:lstStyle/>
                    <a:p>
                      <a:pPr algn="ctr" rtl="0" fontAlgn="b">
                        <a:lnSpc>
                          <a:spcPct val="150000"/>
                        </a:lnSpc>
                        <a:buNone/>
                      </a:pPr>
                      <a:r>
                        <a:rPr lang="ja-JP" altLang="en-US" sz="1100" b="0">
                          <a:solidFill>
                            <a:srgbClr val="FFFFFF"/>
                          </a:solidFill>
                          <a:effectLst/>
                          <a:latin typeface="Meiryo" panose="020B0604030504040204" pitchFamily="34" charset="-128"/>
                          <a:ea typeface="Meiryo" panose="020B0604030504040204" pitchFamily="34" charset="-128"/>
                        </a:rPr>
                        <a:t>具体的な作業内容</a:t>
                      </a:r>
                    </a:p>
                  </a:txBody>
                  <a:tcPr marL="137160" marR="137160" marT="137160" marB="13716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tx1">
                        <a:lumMod val="75000"/>
                        <a:lumOff val="25000"/>
                      </a:schemeClr>
                    </a:solidFill>
                  </a:tcPr>
                </a:tc>
                <a:tc hMerge="1">
                  <a:txBody>
                    <a:bodyPr/>
                    <a:lstStyle/>
                    <a:p>
                      <a:endParaRPr kumimoji="1" lang="ja-JP" altLang="en-US"/>
                    </a:p>
                  </a:txBody>
                  <a:tcPr/>
                </a:tc>
                <a:tc>
                  <a:txBody>
                    <a:bodyPr/>
                    <a:lstStyle/>
                    <a:p>
                      <a:pPr algn="ctr" rtl="0" fontAlgn="b">
                        <a:lnSpc>
                          <a:spcPct val="150000"/>
                        </a:lnSpc>
                        <a:buNone/>
                      </a:pPr>
                      <a:r>
                        <a:rPr lang="ja-JP" altLang="en-US" sz="1100" b="0">
                          <a:solidFill>
                            <a:srgbClr val="FFFFFF"/>
                          </a:solidFill>
                          <a:effectLst/>
                          <a:latin typeface="Meiryo" panose="020B0604030504040204" pitchFamily="34" charset="-128"/>
                          <a:ea typeface="Meiryo" panose="020B0604030504040204" pitchFamily="34" charset="-128"/>
                        </a:rPr>
                        <a:t>アウトプット</a:t>
                      </a:r>
                    </a:p>
                  </a:txBody>
                  <a:tcPr marL="137160" marR="137160" marT="137160" marB="13716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2576369562"/>
                  </a:ext>
                </a:extLst>
              </a:tr>
              <a:tr h="459795">
                <a:tc>
                  <a:txBody>
                    <a:bodyPr/>
                    <a:lstStyle/>
                    <a:p>
                      <a:pPr algn="ctr" rtl="0" fontAlgn="b">
                        <a:buNone/>
                      </a:pPr>
                      <a:r>
                        <a:rPr lang="ja-JP" altLang="en-US" sz="1100">
                          <a:effectLst/>
                          <a:latin typeface="Meiryo" panose="020B0604030504040204" pitchFamily="34" charset="-128"/>
                          <a:ea typeface="Meiryo" panose="020B0604030504040204" pitchFamily="34" charset="-128"/>
                        </a:rPr>
                        <a:t>現状分析レポート</a:t>
                      </a:r>
                    </a:p>
                  </a:txBody>
                  <a:tcPr marL="25523" marR="25523" marT="17016" marB="17016"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3F3F3"/>
                    </a:solidFill>
                  </a:tcPr>
                </a:tc>
                <a:tc>
                  <a:txBody>
                    <a:bodyPr/>
                    <a:lstStyle/>
                    <a:p>
                      <a:pPr rtl="0" fontAlgn="b">
                        <a:lnSpc>
                          <a:spcPct val="150000"/>
                        </a:lnSpc>
                        <a:buNone/>
                      </a:pPr>
                      <a:r>
                        <a:rPr lang="en" sz="1100">
                          <a:effectLst/>
                          <a:latin typeface="Meiryo" panose="020B0604030504040204" pitchFamily="34" charset="-128"/>
                          <a:ea typeface="Meiryo" panose="020B0604030504040204" pitchFamily="34" charset="-128"/>
                        </a:rPr>
                        <a:t>Google Analytics</a:t>
                      </a:r>
                      <a:r>
                        <a:rPr lang="ja-JP" altLang="en-US" sz="1100">
                          <a:effectLst/>
                          <a:latin typeface="Meiryo" panose="020B0604030504040204" pitchFamily="34" charset="-128"/>
                          <a:ea typeface="Meiryo" panose="020B0604030504040204" pitchFamily="34" charset="-128"/>
                        </a:rPr>
                        <a:t>データに基づき、離脱率が高いページや、重要コンテンツを整理します。</a:t>
                      </a:r>
                    </a:p>
                  </a:txBody>
                  <a:tcPr marL="137160" marR="137160" marT="137160" marB="13716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noFill/>
                  </a:tcPr>
                </a:tc>
                <a:tc>
                  <a:txBody>
                    <a:bodyPr/>
                    <a:lstStyle/>
                    <a:p>
                      <a:pPr algn="ctr" rtl="0" fontAlgn="b">
                        <a:lnSpc>
                          <a:spcPct val="150000"/>
                        </a:lnSpc>
                        <a:buNone/>
                      </a:pPr>
                      <a:r>
                        <a:rPr lang="ja-JP" altLang="en-US" sz="1100">
                          <a:effectLst/>
                          <a:latin typeface="Meiryo" panose="020B0604030504040204" pitchFamily="34" charset="-128"/>
                          <a:ea typeface="Meiryo" panose="020B0604030504040204" pitchFamily="34" charset="-128"/>
                        </a:rPr>
                        <a:t>現状分析レポート</a:t>
                      </a:r>
                    </a:p>
                  </a:txBody>
                  <a:tcPr marL="137160" marR="137160" marT="137160" marB="13716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noFill/>
                  </a:tcPr>
                </a:tc>
                <a:extLst>
                  <a:ext uri="{0D108BD9-81ED-4DB2-BD59-A6C34878D82A}">
                    <a16:rowId xmlns:a16="http://schemas.microsoft.com/office/drawing/2014/main" val="4155198323"/>
                  </a:ext>
                </a:extLst>
              </a:tr>
              <a:tr h="0">
                <a:tc>
                  <a:txBody>
                    <a:bodyPr/>
                    <a:lstStyle/>
                    <a:p>
                      <a:pPr algn="ctr" rtl="0" fontAlgn="b">
                        <a:buNone/>
                      </a:pPr>
                      <a:r>
                        <a:rPr lang="ja-JP" altLang="en-US" sz="1100">
                          <a:effectLst/>
                          <a:latin typeface="Meiryo" panose="020B0604030504040204" pitchFamily="34" charset="-128"/>
                          <a:ea typeface="Meiryo" panose="020B0604030504040204" pitchFamily="34" charset="-128"/>
                        </a:rPr>
                        <a:t>ターゲット設定</a:t>
                      </a:r>
                    </a:p>
                  </a:txBody>
                  <a:tcPr marL="25523" marR="25523" marT="17016" marB="17016"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3F3F3"/>
                    </a:solidFill>
                  </a:tcPr>
                </a:tc>
                <a:tc>
                  <a:txBody>
                    <a:bodyPr/>
                    <a:lstStyle/>
                    <a:p>
                      <a:pPr rtl="0" fontAlgn="b">
                        <a:lnSpc>
                          <a:spcPct val="150000"/>
                        </a:lnSpc>
                        <a:buNone/>
                      </a:pPr>
                      <a:r>
                        <a:rPr lang="ja-JP" altLang="en-US" sz="1100">
                          <a:effectLst/>
                          <a:latin typeface="Meiryo" panose="020B0604030504040204" pitchFamily="34" charset="-128"/>
                          <a:ea typeface="Meiryo" panose="020B0604030504040204" pitchFamily="34" charset="-128"/>
                        </a:rPr>
                        <a:t>ペルソナ</a:t>
                      </a:r>
                      <a:r>
                        <a:rPr lang="en-US" altLang="ja-JP" sz="1100">
                          <a:effectLst/>
                          <a:latin typeface="Meiryo" panose="020B0604030504040204" pitchFamily="34" charset="-128"/>
                          <a:ea typeface="Meiryo" panose="020B0604030504040204" pitchFamily="34" charset="-128"/>
                        </a:rPr>
                        <a:t>/</a:t>
                      </a:r>
                      <a:r>
                        <a:rPr lang="ja-JP" altLang="en-US" sz="1100">
                          <a:effectLst/>
                          <a:latin typeface="Meiryo" panose="020B0604030504040204" pitchFamily="34" charset="-128"/>
                          <a:ea typeface="Meiryo" panose="020B0604030504040204" pitchFamily="34" charset="-128"/>
                        </a:rPr>
                        <a:t>カスタマージャーニーマップの再定義（重要ターゲット層）。</a:t>
                      </a:r>
                    </a:p>
                  </a:txBody>
                  <a:tcPr marL="137160" marR="137160" marT="137160" marB="13716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noFill/>
                  </a:tcPr>
                </a:tc>
                <a:tc rowSpan="3">
                  <a:txBody>
                    <a:bodyPr/>
                    <a:lstStyle/>
                    <a:p>
                      <a:pPr algn="ctr" rtl="0" fontAlgn="b">
                        <a:lnSpc>
                          <a:spcPct val="150000"/>
                        </a:lnSpc>
                        <a:buNone/>
                      </a:pPr>
                      <a:r>
                        <a:rPr lang="ja-JP" altLang="en-US" sz="1100">
                          <a:effectLst/>
                          <a:latin typeface="Meiryo" panose="020B0604030504040204" pitchFamily="34" charset="-128"/>
                          <a:ea typeface="Meiryo" panose="020B0604030504040204" pitchFamily="34" charset="-128"/>
                        </a:rPr>
                        <a:t>リニューアル方針定義書</a:t>
                      </a:r>
                    </a:p>
                  </a:txBody>
                  <a:tcPr marL="137160" marR="137160" marT="137160" marB="13716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noFill/>
                  </a:tcPr>
                </a:tc>
                <a:extLst>
                  <a:ext uri="{0D108BD9-81ED-4DB2-BD59-A6C34878D82A}">
                    <a16:rowId xmlns:a16="http://schemas.microsoft.com/office/drawing/2014/main" val="2198661600"/>
                  </a:ext>
                </a:extLst>
              </a:tr>
              <a:tr h="0">
                <a:tc rowSpan="2">
                  <a:txBody>
                    <a:bodyPr/>
                    <a:lstStyle/>
                    <a:p>
                      <a:pPr algn="ctr" rtl="0" fontAlgn="b">
                        <a:buNone/>
                      </a:pPr>
                      <a:r>
                        <a:rPr lang="ja-JP" altLang="en-US" sz="1100">
                          <a:effectLst/>
                          <a:latin typeface="Meiryo" panose="020B0604030504040204" pitchFamily="34" charset="-128"/>
                          <a:ea typeface="Meiryo" panose="020B0604030504040204" pitchFamily="34" charset="-128"/>
                        </a:rPr>
                        <a:t>情報設計</a:t>
                      </a:r>
                    </a:p>
                  </a:txBody>
                  <a:tcPr marL="25523" marR="25523" marT="17016" marB="17016"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3F3F3"/>
                    </a:solidFill>
                  </a:tcPr>
                </a:tc>
                <a:tc>
                  <a:txBody>
                    <a:bodyPr/>
                    <a:lstStyle/>
                    <a:p>
                      <a:pPr rtl="0" fontAlgn="b">
                        <a:lnSpc>
                          <a:spcPct val="150000"/>
                        </a:lnSpc>
                        <a:buNone/>
                      </a:pPr>
                      <a:r>
                        <a:rPr lang="ja-JP" altLang="en-US" sz="1100">
                          <a:effectLst/>
                          <a:latin typeface="Meiryo" panose="020B0604030504040204" pitchFamily="34" charset="-128"/>
                          <a:ea typeface="Meiryo" panose="020B0604030504040204" pitchFamily="34" charset="-128"/>
                        </a:rPr>
                        <a:t>必要な情報にすぐたどり着けるよう、サイト全体の構成を見直します。</a:t>
                      </a:r>
                    </a:p>
                  </a:txBody>
                  <a:tcPr marL="137160" marR="137160" marT="137160" marB="13716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noFill/>
                  </a:tcPr>
                </a:tc>
                <a:tc vMerge="1">
                  <a:txBody>
                    <a:bodyPr/>
                    <a:lstStyle/>
                    <a:p>
                      <a:pPr rtl="0" fontAlgn="b">
                        <a:lnSpc>
                          <a:spcPct val="150000"/>
                        </a:lnSpc>
                        <a:buNone/>
                      </a:pPr>
                      <a:endParaRPr lang="ja-JP" altLang="en-US" sz="1100">
                        <a:effectLst/>
                        <a:latin typeface="Meiryo" panose="020B0604030504040204" pitchFamily="34" charset="-128"/>
                        <a:ea typeface="Meiryo" panose="020B0604030504040204" pitchFamily="34" charset="-128"/>
                      </a:endParaRPr>
                    </a:p>
                  </a:txBody>
                  <a:tcPr marL="137160" marR="137160" marT="137160" marB="13716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noFill/>
                  </a:tcPr>
                </a:tc>
                <a:extLst>
                  <a:ext uri="{0D108BD9-81ED-4DB2-BD59-A6C34878D82A}">
                    <a16:rowId xmlns:a16="http://schemas.microsoft.com/office/drawing/2014/main" val="458245659"/>
                  </a:ext>
                </a:extLst>
              </a:tr>
              <a:tr h="459795">
                <a:tc vMerge="1">
                  <a:txBody>
                    <a:bodyPr/>
                    <a:lstStyle/>
                    <a:p>
                      <a:endParaRPr kumimoji="1" lang="ja-JP" altLang="en-US"/>
                    </a:p>
                  </a:txBody>
                  <a:tcPr/>
                </a:tc>
                <a:tc>
                  <a:txBody>
                    <a:bodyPr/>
                    <a:lstStyle/>
                    <a:p>
                      <a:pPr rtl="0" fontAlgn="b">
                        <a:lnSpc>
                          <a:spcPct val="150000"/>
                        </a:lnSpc>
                        <a:buNone/>
                      </a:pPr>
                      <a:r>
                        <a:rPr lang="ja-JP" altLang="en-US" sz="1100">
                          <a:effectLst/>
                          <a:latin typeface="Meiryo"/>
                          <a:ea typeface="Meiryo"/>
                        </a:rPr>
                        <a:t>新しいナビゲーション構造を策定します。</a:t>
                      </a:r>
                    </a:p>
                  </a:txBody>
                  <a:tcPr marL="137160" marR="137160" marT="137160" marB="13716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noFill/>
                  </a:tcPr>
                </a:tc>
                <a:tc vMerge="1">
                  <a:txBody>
                    <a:bodyPr/>
                    <a:lstStyle/>
                    <a:p>
                      <a:pPr rtl="0" fontAlgn="b">
                        <a:lnSpc>
                          <a:spcPct val="150000"/>
                        </a:lnSpc>
                        <a:buNone/>
                      </a:pPr>
                      <a:endParaRPr lang="ja-JP" altLang="en-US" sz="1100">
                        <a:effectLst/>
                        <a:latin typeface="Meiryo" panose="020B0604030504040204" pitchFamily="34" charset="-128"/>
                        <a:ea typeface="Meiryo" panose="020B0604030504040204" pitchFamily="34" charset="-128"/>
                      </a:endParaRPr>
                    </a:p>
                  </a:txBody>
                  <a:tcPr marL="137160" marR="137160" marT="137160" marB="13716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noFill/>
                  </a:tcPr>
                </a:tc>
                <a:extLst>
                  <a:ext uri="{0D108BD9-81ED-4DB2-BD59-A6C34878D82A}">
                    <a16:rowId xmlns:a16="http://schemas.microsoft.com/office/drawing/2014/main" val="714024298"/>
                  </a:ext>
                </a:extLst>
              </a:tr>
            </a:tbl>
          </a:graphicData>
        </a:graphic>
      </p:graphicFrame>
    </p:spTree>
    <p:extLst>
      <p:ext uri="{BB962C8B-B14F-4D97-AF65-F5344CB8AC3E}">
        <p14:creationId xmlns:p14="http://schemas.microsoft.com/office/powerpoint/2010/main" val="885502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133B8B-40E0-AAAB-EC67-5AA3DA00B298}"/>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72A04EF-C5D4-346C-DC78-7964D600569F}"/>
              </a:ext>
            </a:extLst>
          </p:cNvPr>
          <p:cNvSpPr txBox="1"/>
          <p:nvPr/>
        </p:nvSpPr>
        <p:spPr>
          <a:xfrm>
            <a:off x="539557" y="146078"/>
            <a:ext cx="2378856" cy="263918"/>
          </a:xfrm>
          <a:prstGeom prst="rect">
            <a:avLst/>
          </a:prstGeom>
          <a:noFill/>
        </p:spPr>
        <p:txBody>
          <a:bodyPr wrap="none" lIns="0" tIns="0" rIns="0" bIns="0" rtlCol="0" anchor="t">
            <a:spAutoFit/>
          </a:bodyPr>
          <a:lstStyle/>
          <a:p>
            <a:pPr>
              <a:lnSpc>
                <a:spcPct val="130000"/>
              </a:lnSpc>
              <a:tabLst>
                <a:tab pos="540000" algn="l"/>
              </a:tabLst>
            </a:pPr>
            <a:r>
              <a:rPr lang="en-US" altLang="ja-JP" sz="1400" dirty="0">
                <a:solidFill>
                  <a:schemeClr val="bg1"/>
                </a:solidFill>
                <a:latin typeface="Meiryo"/>
                <a:ea typeface="Meiryo"/>
              </a:rPr>
              <a:t>05</a:t>
            </a:r>
            <a:r>
              <a:rPr lang="ja-JP" altLang="en-US" sz="1400">
                <a:solidFill>
                  <a:schemeClr val="bg1"/>
                </a:solidFill>
                <a:latin typeface="Meiryo"/>
                <a:ea typeface="Meiryo"/>
              </a:rPr>
              <a:t>　段階的リニューアル計画</a:t>
            </a:r>
          </a:p>
        </p:txBody>
      </p:sp>
      <p:sp>
        <p:nvSpPr>
          <p:cNvPr id="3" name="テキスト ボックス 2">
            <a:extLst>
              <a:ext uri="{FF2B5EF4-FFF2-40B4-BE49-F238E27FC236}">
                <a16:creationId xmlns:a16="http://schemas.microsoft.com/office/drawing/2014/main" id="{2D946B5A-3BA4-7FDA-3A5B-37023D1B11B1}"/>
              </a:ext>
            </a:extLst>
          </p:cNvPr>
          <p:cNvSpPr txBox="1"/>
          <p:nvPr/>
        </p:nvSpPr>
        <p:spPr>
          <a:xfrm>
            <a:off x="1053382" y="845112"/>
            <a:ext cx="4615879" cy="377026"/>
          </a:xfrm>
          <a:prstGeom prst="rect">
            <a:avLst/>
          </a:prstGeom>
          <a:noFill/>
        </p:spPr>
        <p:txBody>
          <a:bodyPr wrap="none" lIns="0" tIns="0" rIns="0" bIns="0" rtlCol="0" anchor="t" anchorCtr="0">
            <a:spAutoFit/>
          </a:bodyPr>
          <a:lstStyle/>
          <a:p>
            <a:pPr>
              <a:lnSpc>
                <a:spcPct val="130000"/>
              </a:lnSpc>
              <a:spcBef>
                <a:spcPts val="100"/>
              </a:spcBef>
            </a:pPr>
            <a:r>
              <a:rPr lang="ja-JP" altLang="en-US" sz="2000" b="1" dirty="0">
                <a:solidFill>
                  <a:srgbClr val="0B3274"/>
                </a:solidFill>
                <a:latin typeface="メイリオ"/>
                <a:ea typeface="メイリオ"/>
                <a:cs typeface="+mn-lt"/>
              </a:rPr>
              <a:t>フェーズ</a:t>
            </a:r>
            <a:r>
              <a:rPr lang="en-US" altLang="ja-JP" sz="2000" b="1" dirty="0">
                <a:solidFill>
                  <a:srgbClr val="0B3274"/>
                </a:solidFill>
                <a:latin typeface="メイリオ"/>
                <a:ea typeface="メイリオ"/>
                <a:cs typeface="+mn-lt"/>
              </a:rPr>
              <a:t>2</a:t>
            </a:r>
            <a:r>
              <a:rPr lang="ja-JP" altLang="en-US" sz="2000" b="1" dirty="0">
                <a:solidFill>
                  <a:srgbClr val="0B3274"/>
                </a:solidFill>
                <a:latin typeface="メイリオ"/>
                <a:ea typeface="メイリオ"/>
                <a:cs typeface="+mn-lt"/>
              </a:rPr>
              <a:t>：</a:t>
            </a:r>
            <a:r>
              <a:rPr lang="en-US" altLang="ja-JP" sz="2000" b="1" dirty="0">
                <a:solidFill>
                  <a:srgbClr val="0B3274"/>
                </a:solidFill>
                <a:latin typeface="メイリオ"/>
                <a:ea typeface="メイリオ"/>
                <a:cs typeface="+mn-lt"/>
              </a:rPr>
              <a:t> </a:t>
            </a:r>
            <a:r>
              <a:rPr lang="en" altLang="ja-JP" sz="2000" b="1" dirty="0">
                <a:solidFill>
                  <a:srgbClr val="0B3274"/>
                </a:solidFill>
                <a:latin typeface="メイリオ"/>
                <a:ea typeface="メイリオ"/>
                <a:cs typeface="+mn-lt"/>
              </a:rPr>
              <a:t>TOP</a:t>
            </a:r>
            <a:r>
              <a:rPr lang="ja-JP" altLang="en" sz="2000" b="1" dirty="0">
                <a:solidFill>
                  <a:srgbClr val="0B3274"/>
                </a:solidFill>
                <a:latin typeface="メイリオ"/>
                <a:ea typeface="メイリオ"/>
                <a:cs typeface="+mn-lt"/>
              </a:rPr>
              <a:t> </a:t>
            </a:r>
            <a:r>
              <a:rPr lang="en-US" altLang="ja-JP" sz="2000" b="1" dirty="0">
                <a:solidFill>
                  <a:srgbClr val="0B3274"/>
                </a:solidFill>
                <a:latin typeface="メイリオ"/>
                <a:ea typeface="メイリオ"/>
                <a:cs typeface="+mn-lt"/>
              </a:rPr>
              <a:t>(2026</a:t>
            </a:r>
            <a:r>
              <a:rPr lang="ja-JP" altLang="en-US" sz="2000" b="1" dirty="0">
                <a:solidFill>
                  <a:srgbClr val="0B3274"/>
                </a:solidFill>
                <a:latin typeface="メイリオ"/>
                <a:ea typeface="メイリオ"/>
                <a:cs typeface="+mn-lt"/>
              </a:rPr>
              <a:t>年</a:t>
            </a:r>
            <a:r>
              <a:rPr lang="en-US" altLang="ja-JP" sz="2000" b="1" dirty="0">
                <a:solidFill>
                  <a:srgbClr val="0B3274"/>
                </a:solidFill>
                <a:latin typeface="メイリオ"/>
                <a:ea typeface="メイリオ"/>
                <a:cs typeface="+mn-lt"/>
              </a:rPr>
              <a:t>6</a:t>
            </a:r>
            <a:r>
              <a:rPr lang="ja-JP" altLang="en-US" sz="2000" b="1" dirty="0">
                <a:solidFill>
                  <a:srgbClr val="0B3274"/>
                </a:solidFill>
                <a:latin typeface="メイリオ"/>
                <a:ea typeface="メイリオ"/>
                <a:cs typeface="+mn-lt"/>
              </a:rPr>
              <a:t>月</a:t>
            </a:r>
            <a:r>
              <a:rPr lang="en-US" altLang="ja-JP" sz="2000" b="1" dirty="0">
                <a:solidFill>
                  <a:srgbClr val="0B3274"/>
                </a:solidFill>
                <a:latin typeface="メイリオ"/>
                <a:ea typeface="メイリオ"/>
                <a:cs typeface="+mn-lt"/>
              </a:rPr>
              <a:t>〜8</a:t>
            </a:r>
            <a:r>
              <a:rPr lang="ja-JP" altLang="en-US" sz="2000" b="1" dirty="0">
                <a:solidFill>
                  <a:srgbClr val="0B3274"/>
                </a:solidFill>
                <a:latin typeface="メイリオ"/>
                <a:ea typeface="メイリオ"/>
                <a:cs typeface="+mn-lt"/>
              </a:rPr>
              <a:t>月）</a:t>
            </a:r>
            <a:endParaRPr lang="en-US" altLang="ja-JP" sz="2000" b="1" dirty="0">
              <a:solidFill>
                <a:srgbClr val="0B3274"/>
              </a:solidFill>
              <a:latin typeface="メイリオ"/>
              <a:ea typeface="メイリオ"/>
              <a:cs typeface="+mn-lt"/>
            </a:endParaRPr>
          </a:p>
        </p:txBody>
      </p:sp>
      <p:sp>
        <p:nvSpPr>
          <p:cNvPr id="6" name="スライド番号プレースホルダー 5">
            <a:extLst>
              <a:ext uri="{FF2B5EF4-FFF2-40B4-BE49-F238E27FC236}">
                <a16:creationId xmlns:a16="http://schemas.microsoft.com/office/drawing/2014/main" id="{9E4B1275-8559-DEF9-43F3-C54EEEBABFC8}"/>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25</a:t>
            </a:fld>
            <a:endParaRPr lang="ja-JP" altLang="en-US"/>
          </a:p>
        </p:txBody>
      </p:sp>
      <p:sp>
        <p:nvSpPr>
          <p:cNvPr id="8" name="角丸四角形 7">
            <a:extLst>
              <a:ext uri="{FF2B5EF4-FFF2-40B4-BE49-F238E27FC236}">
                <a16:creationId xmlns:a16="http://schemas.microsoft.com/office/drawing/2014/main" id="{F56143A7-CB95-82E4-863F-FB868A857237}"/>
              </a:ext>
            </a:extLst>
          </p:cNvPr>
          <p:cNvSpPr/>
          <p:nvPr/>
        </p:nvSpPr>
        <p:spPr>
          <a:xfrm>
            <a:off x="919040" y="1925771"/>
            <a:ext cx="10483343" cy="647379"/>
          </a:xfrm>
          <a:prstGeom prst="roundRect">
            <a:avLst>
              <a:gd name="adj" fmla="val 1026"/>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44000" tIns="144000" rIns="144000" bIns="144000" rtlCol="0" anchor="ctr"/>
          <a:lstStyle/>
          <a:p>
            <a:pPr>
              <a:lnSpc>
                <a:spcPct val="150000"/>
              </a:lnSpc>
            </a:pPr>
            <a:r>
              <a:rPr lang="ja-JP" altLang="en-US" sz="1400" b="1">
                <a:solidFill>
                  <a:schemeClr val="tx1">
                    <a:lumMod val="85000"/>
                    <a:lumOff val="15000"/>
                  </a:schemeClr>
                </a:solidFill>
                <a:latin typeface="Meiryo" panose="020B0604030504040204" pitchFamily="34" charset="-128"/>
                <a:ea typeface="Meiryo" panose="020B0604030504040204" pitchFamily="34" charset="-128"/>
              </a:rPr>
              <a:t>主な目的</a:t>
            </a:r>
            <a:r>
              <a:rPr lang="ja-JP" altLang="en-US" sz="1400">
                <a:solidFill>
                  <a:schemeClr val="tx1">
                    <a:lumMod val="85000"/>
                    <a:lumOff val="15000"/>
                  </a:schemeClr>
                </a:solidFill>
                <a:latin typeface="Meiryo" panose="020B0604030504040204" pitchFamily="34" charset="-128"/>
                <a:ea typeface="Meiryo" panose="020B0604030504040204" pitchFamily="34" charset="-128"/>
              </a:rPr>
              <a:t>：誰もが使いやすく心地よいデザインの共通ルールを整え、トップページから各コンテンツへスムーズに案内します。</a:t>
            </a:r>
            <a:r>
              <a:rPr lang="ja-JP" altLang="en-US" sz="1400" b="1">
                <a:solidFill>
                  <a:schemeClr val="tx1">
                    <a:lumMod val="85000"/>
                    <a:lumOff val="15000"/>
                  </a:schemeClr>
                </a:solidFill>
                <a:latin typeface="Meiryo" panose="020B0604030504040204" pitchFamily="34" charset="-128"/>
                <a:ea typeface="Meiryo" panose="020B0604030504040204" pitchFamily="34" charset="-128"/>
              </a:rPr>
              <a:t>期待される成果</a:t>
            </a:r>
            <a:r>
              <a:rPr lang="ja-JP" altLang="en-US" sz="1400">
                <a:solidFill>
                  <a:schemeClr val="tx1">
                    <a:lumMod val="85000"/>
                    <a:lumOff val="15000"/>
                  </a:schemeClr>
                </a:solidFill>
                <a:latin typeface="Meiryo" panose="020B0604030504040204" pitchFamily="34" charset="-128"/>
                <a:ea typeface="Meiryo" panose="020B0604030504040204" pitchFamily="34" charset="-128"/>
              </a:rPr>
              <a:t>：ブランド力向上と導線改善を目的に、全ページ改修の基準となるデザインシステムを確立します。</a:t>
            </a:r>
          </a:p>
        </p:txBody>
      </p:sp>
      <p:sp>
        <p:nvSpPr>
          <p:cNvPr id="10" name="角丸四角形 9">
            <a:extLst>
              <a:ext uri="{FF2B5EF4-FFF2-40B4-BE49-F238E27FC236}">
                <a16:creationId xmlns:a16="http://schemas.microsoft.com/office/drawing/2014/main" id="{43D4A2BF-481E-CD40-BF2A-4F32F49C3706}"/>
              </a:ext>
            </a:extLst>
          </p:cNvPr>
          <p:cNvSpPr/>
          <p:nvPr/>
        </p:nvSpPr>
        <p:spPr>
          <a:xfrm>
            <a:off x="848703" y="1435588"/>
            <a:ext cx="10494594" cy="472025"/>
          </a:xfrm>
          <a:prstGeom prst="roundRect">
            <a:avLst>
              <a:gd name="adj" fmla="val 1026"/>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44000" tIns="108000" rIns="180000" bIns="108000" rtlCol="0" anchor="t">
            <a:spAutoFit/>
          </a:bodyPr>
          <a:lstStyle/>
          <a:p>
            <a:pPr>
              <a:lnSpc>
                <a:spcPct val="150000"/>
              </a:lnSpc>
            </a:pPr>
            <a:r>
              <a:rPr lang="ja-JP" altLang="en-US" sz="1200">
                <a:solidFill>
                  <a:srgbClr val="1A1A1A"/>
                </a:solidFill>
                <a:latin typeface="Meiryo"/>
                <a:ea typeface="Meiryo"/>
              </a:rPr>
              <a:t>このフェーズは、最もアクセスが多く、最も認知負荷が高い</a:t>
            </a:r>
            <a:r>
              <a:rPr lang="en-US" altLang="ja-JP" sz="1200">
                <a:solidFill>
                  <a:srgbClr val="1A1A1A"/>
                </a:solidFill>
                <a:latin typeface="Meiryo"/>
                <a:ea typeface="Meiryo"/>
              </a:rPr>
              <a:t>TOP</a:t>
            </a:r>
            <a:r>
              <a:rPr lang="ja-JP" altLang="en-US" sz="1200">
                <a:solidFill>
                  <a:srgbClr val="1A1A1A"/>
                </a:solidFill>
                <a:latin typeface="Meiryo"/>
                <a:ea typeface="Meiryo"/>
              </a:rPr>
              <a:t>ページを刷新し、効果検証の基盤を築きます。</a:t>
            </a:r>
            <a:endParaRPr lang="en-US" altLang="ja-JP" sz="1200">
              <a:solidFill>
                <a:srgbClr val="1A1A1A"/>
              </a:solidFill>
              <a:latin typeface="Meiryo"/>
              <a:ea typeface="Meiryo"/>
            </a:endParaRPr>
          </a:p>
        </p:txBody>
      </p:sp>
      <p:sp>
        <p:nvSpPr>
          <p:cNvPr id="5" name="テキスト ボックス 4">
            <a:extLst>
              <a:ext uri="{FF2B5EF4-FFF2-40B4-BE49-F238E27FC236}">
                <a16:creationId xmlns:a16="http://schemas.microsoft.com/office/drawing/2014/main" id="{46BB9D8E-6ED7-8532-81AC-7B91EB910AC3}"/>
              </a:ext>
            </a:extLst>
          </p:cNvPr>
          <p:cNvSpPr txBox="1"/>
          <p:nvPr/>
        </p:nvSpPr>
        <p:spPr>
          <a:xfrm>
            <a:off x="919040" y="5254232"/>
            <a:ext cx="8214443" cy="490519"/>
          </a:xfrm>
          <a:prstGeom prst="rect">
            <a:avLst/>
          </a:prstGeom>
          <a:noFill/>
        </p:spPr>
        <p:txBody>
          <a:bodyPr wrap="square">
            <a:spAutoFit/>
          </a:bodyPr>
          <a:lstStyle/>
          <a:p>
            <a:pPr>
              <a:lnSpc>
                <a:spcPct val="150000"/>
              </a:lnSpc>
            </a:pPr>
            <a:r>
              <a:rPr lang="en-US" altLang="ja-JP" sz="900" dirty="0">
                <a:latin typeface="Meiryo" panose="020B0604030504040204" pitchFamily="34" charset="-128"/>
                <a:ea typeface="Meiryo" panose="020B0604030504040204" pitchFamily="34" charset="-128"/>
              </a:rPr>
              <a:t>※</a:t>
            </a:r>
            <a:r>
              <a:rPr lang="ja-JP" altLang="en-US" sz="900">
                <a:latin typeface="Meiryo" panose="020B0604030504040204" pitchFamily="34" charset="-128"/>
                <a:ea typeface="Meiryo" panose="020B0604030504040204" pitchFamily="34" charset="-128"/>
              </a:rPr>
              <a:t>実際に確定する作業範囲は、フェーズ</a:t>
            </a:r>
            <a:r>
              <a:rPr lang="en-US" altLang="ja-JP" sz="900" dirty="0">
                <a:latin typeface="Meiryo" panose="020B0604030504040204" pitchFamily="34" charset="-128"/>
                <a:ea typeface="Meiryo" panose="020B0604030504040204" pitchFamily="34" charset="-128"/>
              </a:rPr>
              <a:t>1</a:t>
            </a:r>
            <a:r>
              <a:rPr lang="ja-JP" altLang="en-US" sz="900">
                <a:latin typeface="Meiryo" panose="020B0604030504040204" pitchFamily="34" charset="-128"/>
                <a:ea typeface="Meiryo" panose="020B0604030504040204" pitchFamily="34" charset="-128"/>
              </a:rPr>
              <a:t>のリニューアル方針すり合わせ期間で精査します​</a:t>
            </a:r>
          </a:p>
          <a:p>
            <a:pPr>
              <a:lnSpc>
                <a:spcPct val="150000"/>
              </a:lnSpc>
            </a:pPr>
            <a:r>
              <a:rPr lang="en-US" altLang="ja-JP" sz="900" dirty="0">
                <a:latin typeface="Meiryo" panose="020B0604030504040204" pitchFamily="34" charset="-128"/>
                <a:ea typeface="Meiryo" panose="020B0604030504040204" pitchFamily="34" charset="-128"/>
              </a:rPr>
              <a:t>※</a:t>
            </a:r>
            <a:r>
              <a:rPr lang="ja-JP" altLang="en-US" sz="900">
                <a:latin typeface="Meiryo" panose="020B0604030504040204" pitchFamily="34" charset="-128"/>
                <a:ea typeface="Meiryo" panose="020B0604030504040204" pitchFamily="34" charset="-128"/>
              </a:rPr>
              <a:t>上記は現時点での想定例です​</a:t>
            </a:r>
          </a:p>
        </p:txBody>
      </p:sp>
      <p:graphicFrame>
        <p:nvGraphicFramePr>
          <p:cNvPr id="12" name="表 11">
            <a:extLst>
              <a:ext uri="{FF2B5EF4-FFF2-40B4-BE49-F238E27FC236}">
                <a16:creationId xmlns:a16="http://schemas.microsoft.com/office/drawing/2014/main" id="{F02D0830-4A3F-59BD-B9A3-27BB7635F081}"/>
              </a:ext>
            </a:extLst>
          </p:cNvPr>
          <p:cNvGraphicFramePr>
            <a:graphicFrameLocks noGrp="1"/>
          </p:cNvGraphicFramePr>
          <p:nvPr>
            <p:extLst>
              <p:ext uri="{D42A27DB-BD31-4B8C-83A1-F6EECF244321}">
                <p14:modId xmlns:p14="http://schemas.microsoft.com/office/powerpoint/2010/main" val="2706210213"/>
              </p:ext>
            </p:extLst>
          </p:nvPr>
        </p:nvGraphicFramePr>
        <p:xfrm>
          <a:off x="925200" y="2829600"/>
          <a:ext cx="10330944" cy="1950468"/>
        </p:xfrm>
        <a:graphic>
          <a:graphicData uri="http://schemas.openxmlformats.org/drawingml/2006/table">
            <a:tbl>
              <a:tblPr/>
              <a:tblGrid>
                <a:gridCol w="1970400">
                  <a:extLst>
                    <a:ext uri="{9D8B030D-6E8A-4147-A177-3AD203B41FA5}">
                      <a16:colId xmlns:a16="http://schemas.microsoft.com/office/drawing/2014/main" val="830422312"/>
                    </a:ext>
                  </a:extLst>
                </a:gridCol>
                <a:gridCol w="5715000">
                  <a:extLst>
                    <a:ext uri="{9D8B030D-6E8A-4147-A177-3AD203B41FA5}">
                      <a16:colId xmlns:a16="http://schemas.microsoft.com/office/drawing/2014/main" val="1355462040"/>
                    </a:ext>
                  </a:extLst>
                </a:gridCol>
                <a:gridCol w="2645544">
                  <a:extLst>
                    <a:ext uri="{9D8B030D-6E8A-4147-A177-3AD203B41FA5}">
                      <a16:colId xmlns:a16="http://schemas.microsoft.com/office/drawing/2014/main" val="2639542810"/>
                    </a:ext>
                  </a:extLst>
                </a:gridCol>
              </a:tblGrid>
              <a:tr h="0">
                <a:tc gridSpan="2">
                  <a:txBody>
                    <a:bodyPr/>
                    <a:lstStyle/>
                    <a:p>
                      <a:pPr algn="ctr" rtl="0" fontAlgn="b">
                        <a:lnSpc>
                          <a:spcPct val="150000"/>
                        </a:lnSpc>
                        <a:buNone/>
                      </a:pPr>
                      <a:r>
                        <a:rPr lang="ja-JP" altLang="en-US" sz="1100" b="0">
                          <a:solidFill>
                            <a:srgbClr val="FFFFFF"/>
                          </a:solidFill>
                          <a:effectLst/>
                          <a:latin typeface="Meiryo" panose="020B0604030504040204" pitchFamily="34" charset="-128"/>
                          <a:ea typeface="Meiryo" panose="020B0604030504040204" pitchFamily="34" charset="-128"/>
                        </a:rPr>
                        <a:t>具体的な作業内容</a:t>
                      </a:r>
                    </a:p>
                  </a:txBody>
                  <a:tcPr marL="137160" marR="137160" marT="137160" marB="13716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tx1">
                        <a:lumMod val="75000"/>
                        <a:lumOff val="25000"/>
                      </a:schemeClr>
                    </a:solidFill>
                  </a:tcPr>
                </a:tc>
                <a:tc hMerge="1">
                  <a:txBody>
                    <a:bodyPr/>
                    <a:lstStyle/>
                    <a:p>
                      <a:endParaRPr kumimoji="1" lang="ja-JP" altLang="en-US"/>
                    </a:p>
                  </a:txBody>
                  <a:tcPr/>
                </a:tc>
                <a:tc>
                  <a:txBody>
                    <a:bodyPr/>
                    <a:lstStyle/>
                    <a:p>
                      <a:pPr algn="ctr" rtl="0" fontAlgn="b">
                        <a:lnSpc>
                          <a:spcPct val="150000"/>
                        </a:lnSpc>
                        <a:buNone/>
                      </a:pPr>
                      <a:r>
                        <a:rPr lang="ja-JP" altLang="en-US" sz="1100" b="0">
                          <a:solidFill>
                            <a:srgbClr val="FFFFFF"/>
                          </a:solidFill>
                          <a:effectLst/>
                          <a:latin typeface="Meiryo" panose="020B0604030504040204" pitchFamily="34" charset="-128"/>
                          <a:ea typeface="Meiryo" panose="020B0604030504040204" pitchFamily="34" charset="-128"/>
                        </a:rPr>
                        <a:t>アウトプット</a:t>
                      </a:r>
                    </a:p>
                  </a:txBody>
                  <a:tcPr marL="137160" marR="137160" marT="137160" marB="13716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2576369562"/>
                  </a:ext>
                </a:extLst>
              </a:tr>
              <a:tr h="459795">
                <a:tc>
                  <a:txBody>
                    <a:bodyPr/>
                    <a:lstStyle/>
                    <a:p>
                      <a:pPr algn="l" rtl="0" fontAlgn="b">
                        <a:buNone/>
                      </a:pPr>
                      <a:r>
                        <a:rPr lang="en" altLang="ja-JP" sz="1100">
                          <a:effectLst/>
                          <a:latin typeface="Meiryo" panose="020B0604030504040204" pitchFamily="34" charset="-128"/>
                          <a:ea typeface="Meiryo" panose="020B0604030504040204" pitchFamily="34" charset="-128"/>
                        </a:rPr>
                        <a:t>TOP</a:t>
                      </a:r>
                      <a:r>
                        <a:rPr lang="ja-JP" altLang="en-US" sz="1100">
                          <a:effectLst/>
                          <a:latin typeface="Meiryo" panose="020B0604030504040204" pitchFamily="34" charset="-128"/>
                          <a:ea typeface="Meiryo" panose="020B0604030504040204" pitchFamily="34" charset="-128"/>
                        </a:rPr>
                        <a:t>ページデザイン制作</a:t>
                      </a:r>
                    </a:p>
                  </a:txBody>
                  <a:tcPr marL="137160" marR="137160" marT="137160" marB="13716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3F3F3"/>
                    </a:solidFill>
                  </a:tcPr>
                </a:tc>
                <a:tc>
                  <a:txBody>
                    <a:bodyPr/>
                    <a:lstStyle/>
                    <a:p>
                      <a:pPr rtl="0" fontAlgn="b">
                        <a:lnSpc>
                          <a:spcPct val="150000"/>
                        </a:lnSpc>
                        <a:buNone/>
                      </a:pPr>
                      <a:r>
                        <a:rPr lang="en" sz="1100">
                          <a:effectLst/>
                          <a:latin typeface="Meiryo" panose="020B0604030504040204" pitchFamily="34" charset="-128"/>
                          <a:ea typeface="Meiryo" panose="020B0604030504040204" pitchFamily="34" charset="-128"/>
                        </a:rPr>
                        <a:t>TOP</a:t>
                      </a:r>
                      <a:r>
                        <a:rPr lang="ja-JP" altLang="en-US" sz="1100">
                          <a:effectLst/>
                          <a:latin typeface="Meiryo" panose="020B0604030504040204" pitchFamily="34" charset="-128"/>
                          <a:ea typeface="Meiryo" panose="020B0604030504040204" pitchFamily="34" charset="-128"/>
                        </a:rPr>
                        <a:t>ページのデザインを作成。ヘッダーなど要素のデザインデータも提供します。</a:t>
                      </a:r>
                    </a:p>
                  </a:txBody>
                  <a:tcPr marL="137160" marR="137160" marT="137160" marB="13716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noFill/>
                  </a:tcPr>
                </a:tc>
                <a:tc>
                  <a:txBody>
                    <a:bodyPr/>
                    <a:lstStyle/>
                    <a:p>
                      <a:pPr algn="ctr" rtl="0" fontAlgn="b">
                        <a:lnSpc>
                          <a:spcPct val="150000"/>
                        </a:lnSpc>
                        <a:buNone/>
                      </a:pPr>
                      <a:r>
                        <a:rPr lang="ja-JP" altLang="en-US" sz="1100">
                          <a:effectLst/>
                          <a:latin typeface="Meiryo" panose="020B0604030504040204" pitchFamily="34" charset="-128"/>
                          <a:ea typeface="Meiryo" panose="020B0604030504040204" pitchFamily="34" charset="-128"/>
                        </a:rPr>
                        <a:t>デザインファイル（</a:t>
                      </a:r>
                      <a:r>
                        <a:rPr lang="en-US" altLang="ja-JP" sz="1100">
                          <a:effectLst/>
                          <a:latin typeface="Meiryo" panose="020B0604030504040204" pitchFamily="34" charset="-128"/>
                          <a:ea typeface="Meiryo" panose="020B0604030504040204" pitchFamily="34" charset="-128"/>
                        </a:rPr>
                        <a:t>.fig</a:t>
                      </a:r>
                      <a:r>
                        <a:rPr lang="ja-JP" altLang="en-US" sz="1100">
                          <a:effectLst/>
                          <a:latin typeface="Meiryo" panose="020B0604030504040204" pitchFamily="34" charset="-128"/>
                          <a:ea typeface="Meiryo" panose="020B0604030504040204" pitchFamily="34" charset="-128"/>
                        </a:rPr>
                        <a:t>形式）</a:t>
                      </a:r>
                    </a:p>
                  </a:txBody>
                  <a:tcPr marL="137160" marR="137160" marT="137160" marB="13716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noFill/>
                  </a:tcPr>
                </a:tc>
                <a:extLst>
                  <a:ext uri="{0D108BD9-81ED-4DB2-BD59-A6C34878D82A}">
                    <a16:rowId xmlns:a16="http://schemas.microsoft.com/office/drawing/2014/main" val="4155198323"/>
                  </a:ext>
                </a:extLst>
              </a:tr>
              <a:tr h="0">
                <a:tc>
                  <a:txBody>
                    <a:bodyPr/>
                    <a:lstStyle/>
                    <a:p>
                      <a:pPr algn="l" rtl="0" fontAlgn="b">
                        <a:buNone/>
                      </a:pPr>
                      <a:r>
                        <a:rPr lang="ja-JP" altLang="en-US" sz="1100">
                          <a:effectLst/>
                          <a:latin typeface="Meiryo" panose="020B0604030504040204" pitchFamily="34" charset="-128"/>
                          <a:ea typeface="Meiryo" panose="020B0604030504040204" pitchFamily="34" charset="-128"/>
                        </a:rPr>
                        <a:t>制作連携</a:t>
                      </a:r>
                    </a:p>
                  </a:txBody>
                  <a:tcPr marL="137160" marR="137160" marT="137160" marB="13716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3F3F3"/>
                    </a:solidFill>
                  </a:tcPr>
                </a:tc>
                <a:tc>
                  <a:txBody>
                    <a:bodyPr/>
                    <a:lstStyle/>
                    <a:p>
                      <a:pPr rtl="0" fontAlgn="b">
                        <a:lnSpc>
                          <a:spcPct val="150000"/>
                        </a:lnSpc>
                        <a:buNone/>
                      </a:pPr>
                      <a:r>
                        <a:rPr lang="ja-JP" altLang="en-US" sz="1100">
                          <a:effectLst/>
                          <a:latin typeface="Meiryo" panose="020B0604030504040204" pitchFamily="34" charset="-128"/>
                          <a:ea typeface="Meiryo" panose="020B0604030504040204" pitchFamily="34" charset="-128"/>
                        </a:rPr>
                        <a:t>制作会社へデザインデータ、ガイドラインを共有します。</a:t>
                      </a:r>
                    </a:p>
                  </a:txBody>
                  <a:tcPr marL="137160" marR="137160" marT="137160" marB="13716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noFill/>
                  </a:tcPr>
                </a:tc>
                <a:tc>
                  <a:txBody>
                    <a:bodyPr/>
                    <a:lstStyle/>
                    <a:p>
                      <a:pPr marL="0" marR="0" lvl="0" indent="0" algn="ctr" defTabSz="914380" rtl="0" eaLnBrk="1" fontAlgn="b" latinLnBrk="0" hangingPunct="1">
                        <a:lnSpc>
                          <a:spcPct val="150000"/>
                        </a:lnSpc>
                        <a:spcBef>
                          <a:spcPts val="0"/>
                        </a:spcBef>
                        <a:spcAft>
                          <a:spcPts val="0"/>
                        </a:spcAft>
                        <a:buClrTx/>
                        <a:buSzTx/>
                        <a:buFontTx/>
                        <a:buNone/>
                        <a:tabLst/>
                        <a:defRPr/>
                      </a:pPr>
                      <a:r>
                        <a:rPr lang="ja-JP" altLang="en-US" sz="1100">
                          <a:effectLst/>
                          <a:latin typeface="Meiryo" panose="020B0604030504040204" pitchFamily="34" charset="-128"/>
                          <a:ea typeface="Meiryo" panose="020B0604030504040204" pitchFamily="34" charset="-128"/>
                        </a:rPr>
                        <a:t>デザインガイドライン（</a:t>
                      </a:r>
                      <a:r>
                        <a:rPr lang="en-US" altLang="ja-JP" sz="1100" dirty="0">
                          <a:effectLst/>
                          <a:latin typeface="Meiryo" panose="020B0604030504040204" pitchFamily="34" charset="-128"/>
                          <a:ea typeface="Meiryo" panose="020B0604030504040204" pitchFamily="34" charset="-128"/>
                        </a:rPr>
                        <a:t>.fig</a:t>
                      </a:r>
                      <a:r>
                        <a:rPr lang="ja-JP" altLang="en-US" sz="1100">
                          <a:effectLst/>
                          <a:latin typeface="Meiryo" panose="020B0604030504040204" pitchFamily="34" charset="-128"/>
                          <a:ea typeface="Meiryo" panose="020B0604030504040204" pitchFamily="34" charset="-128"/>
                        </a:rPr>
                        <a:t>形式）</a:t>
                      </a:r>
                    </a:p>
                  </a:txBody>
                  <a:tcPr marL="137160" marR="137160" marT="137160" marB="13716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noFill/>
                  </a:tcPr>
                </a:tc>
                <a:extLst>
                  <a:ext uri="{0D108BD9-81ED-4DB2-BD59-A6C34878D82A}">
                    <a16:rowId xmlns:a16="http://schemas.microsoft.com/office/drawing/2014/main" val="2198661600"/>
                  </a:ext>
                </a:extLst>
              </a:tr>
              <a:tr h="0">
                <a:tc>
                  <a:txBody>
                    <a:bodyPr/>
                    <a:lstStyle/>
                    <a:p>
                      <a:pPr algn="l" rtl="0" fontAlgn="b">
                        <a:buNone/>
                      </a:pPr>
                      <a:r>
                        <a:rPr lang="ja-JP" altLang="en-US" sz="1100">
                          <a:effectLst/>
                          <a:latin typeface="Meiryo" panose="020B0604030504040204" pitchFamily="34" charset="-128"/>
                          <a:ea typeface="Meiryo" panose="020B0604030504040204" pitchFamily="34" charset="-128"/>
                        </a:rPr>
                        <a:t>デザインガイドライン策定</a:t>
                      </a:r>
                    </a:p>
                  </a:txBody>
                  <a:tcPr marL="137160" marR="137160" marT="137160" marB="13716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3F3F3"/>
                    </a:solidFill>
                  </a:tcPr>
                </a:tc>
                <a:tc>
                  <a:txBody>
                    <a:bodyPr/>
                    <a:lstStyle/>
                    <a:p>
                      <a:pPr rtl="0" fontAlgn="b">
                        <a:lnSpc>
                          <a:spcPct val="150000"/>
                        </a:lnSpc>
                        <a:buNone/>
                      </a:pPr>
                      <a:r>
                        <a:rPr lang="ja-JP" altLang="en-US" sz="1100">
                          <a:effectLst/>
                          <a:latin typeface="Meiryo" panose="020B0604030504040204" pitchFamily="34" charset="-128"/>
                          <a:ea typeface="Meiryo" panose="020B0604030504040204" pitchFamily="34" charset="-128"/>
                        </a:rPr>
                        <a:t>ボタン、文字、色などデザインの基本ルールを統一、初期ガイドラインを作成します。</a:t>
                      </a:r>
                    </a:p>
                  </a:txBody>
                  <a:tcPr marL="137160" marR="137160" marT="137160" marB="13716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noFill/>
                  </a:tcPr>
                </a:tc>
                <a:tc>
                  <a:txBody>
                    <a:bodyPr/>
                    <a:lstStyle/>
                    <a:p>
                      <a:pPr marL="0" marR="0" lvl="0" indent="0" algn="ctr" defTabSz="914380" rtl="0" eaLnBrk="1" fontAlgn="b" latinLnBrk="0" hangingPunct="1">
                        <a:lnSpc>
                          <a:spcPct val="150000"/>
                        </a:lnSpc>
                        <a:spcBef>
                          <a:spcPts val="0"/>
                        </a:spcBef>
                        <a:spcAft>
                          <a:spcPts val="0"/>
                        </a:spcAft>
                        <a:buClrTx/>
                        <a:buSzTx/>
                        <a:buFontTx/>
                        <a:buNone/>
                        <a:tabLst/>
                        <a:defRPr/>
                      </a:pPr>
                      <a:r>
                        <a:rPr lang="ja-JP" altLang="en-US" sz="1100">
                          <a:effectLst/>
                          <a:latin typeface="Meiryo" panose="020B0604030504040204" pitchFamily="34" charset="-128"/>
                          <a:ea typeface="Meiryo" panose="020B0604030504040204" pitchFamily="34" charset="-128"/>
                        </a:rPr>
                        <a:t>デザインガイドライン（</a:t>
                      </a:r>
                      <a:r>
                        <a:rPr lang="en-US" altLang="ja-JP" sz="1100" dirty="0">
                          <a:effectLst/>
                          <a:latin typeface="Meiryo" panose="020B0604030504040204" pitchFamily="34" charset="-128"/>
                          <a:ea typeface="Meiryo" panose="020B0604030504040204" pitchFamily="34" charset="-128"/>
                        </a:rPr>
                        <a:t>.fig</a:t>
                      </a:r>
                      <a:r>
                        <a:rPr lang="ja-JP" altLang="en-US" sz="1100">
                          <a:effectLst/>
                          <a:latin typeface="Meiryo" panose="020B0604030504040204" pitchFamily="34" charset="-128"/>
                          <a:ea typeface="Meiryo" panose="020B0604030504040204" pitchFamily="34" charset="-128"/>
                        </a:rPr>
                        <a:t>形式）</a:t>
                      </a:r>
                    </a:p>
                  </a:txBody>
                  <a:tcPr marL="137160" marR="137160" marT="137160" marB="13716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noFill/>
                  </a:tcPr>
                </a:tc>
                <a:extLst>
                  <a:ext uri="{0D108BD9-81ED-4DB2-BD59-A6C34878D82A}">
                    <a16:rowId xmlns:a16="http://schemas.microsoft.com/office/drawing/2014/main" val="458245659"/>
                  </a:ext>
                </a:extLst>
              </a:tr>
            </a:tbl>
          </a:graphicData>
        </a:graphic>
      </p:graphicFrame>
    </p:spTree>
    <p:extLst>
      <p:ext uri="{BB962C8B-B14F-4D97-AF65-F5344CB8AC3E}">
        <p14:creationId xmlns:p14="http://schemas.microsoft.com/office/powerpoint/2010/main" val="17605318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66CAA-C7F8-7123-BB8C-D86AE7FCD9D6}"/>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884754D-1BA3-19DF-0B13-EFFC3FFAB52C}"/>
              </a:ext>
            </a:extLst>
          </p:cNvPr>
          <p:cNvSpPr txBox="1"/>
          <p:nvPr/>
        </p:nvSpPr>
        <p:spPr>
          <a:xfrm>
            <a:off x="539557" y="146078"/>
            <a:ext cx="2378856" cy="263918"/>
          </a:xfrm>
          <a:prstGeom prst="rect">
            <a:avLst/>
          </a:prstGeom>
          <a:noFill/>
        </p:spPr>
        <p:txBody>
          <a:bodyPr wrap="none" lIns="0" tIns="0" rIns="0" bIns="0" rtlCol="0" anchor="t">
            <a:spAutoFit/>
          </a:bodyPr>
          <a:lstStyle/>
          <a:p>
            <a:pPr>
              <a:lnSpc>
                <a:spcPct val="130000"/>
              </a:lnSpc>
              <a:tabLst>
                <a:tab pos="540000" algn="l"/>
              </a:tabLst>
            </a:pPr>
            <a:r>
              <a:rPr lang="en-US" altLang="ja-JP" sz="1400" dirty="0">
                <a:solidFill>
                  <a:schemeClr val="bg1"/>
                </a:solidFill>
                <a:latin typeface="Meiryo"/>
                <a:ea typeface="Meiryo"/>
              </a:rPr>
              <a:t>05</a:t>
            </a:r>
            <a:r>
              <a:rPr lang="ja-JP" altLang="en-US" sz="1400">
                <a:solidFill>
                  <a:schemeClr val="bg1"/>
                </a:solidFill>
                <a:latin typeface="Meiryo"/>
                <a:ea typeface="Meiryo"/>
              </a:rPr>
              <a:t>　段階的リニューアル計画</a:t>
            </a:r>
          </a:p>
        </p:txBody>
      </p:sp>
      <p:sp>
        <p:nvSpPr>
          <p:cNvPr id="6" name="スライド番号プレースホルダー 5">
            <a:extLst>
              <a:ext uri="{FF2B5EF4-FFF2-40B4-BE49-F238E27FC236}">
                <a16:creationId xmlns:a16="http://schemas.microsoft.com/office/drawing/2014/main" id="{422F1262-7B26-7E9B-4DC5-535CC90AFB7D}"/>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26</a:t>
            </a:fld>
            <a:endParaRPr lang="ja-JP" altLang="en-US"/>
          </a:p>
        </p:txBody>
      </p:sp>
      <p:sp>
        <p:nvSpPr>
          <p:cNvPr id="8" name="角丸四角形 7">
            <a:extLst>
              <a:ext uri="{FF2B5EF4-FFF2-40B4-BE49-F238E27FC236}">
                <a16:creationId xmlns:a16="http://schemas.microsoft.com/office/drawing/2014/main" id="{847CFC6A-293A-F966-5CC8-C8C9AC97DCB9}"/>
              </a:ext>
            </a:extLst>
          </p:cNvPr>
          <p:cNvSpPr/>
          <p:nvPr/>
        </p:nvSpPr>
        <p:spPr>
          <a:xfrm>
            <a:off x="848702" y="1996109"/>
            <a:ext cx="8962047" cy="577041"/>
          </a:xfrm>
          <a:prstGeom prst="roundRect">
            <a:avLst>
              <a:gd name="adj" fmla="val 1026"/>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44000" tIns="144000" rIns="144000" bIns="144000" rtlCol="0" anchor="ctr"/>
          <a:lstStyle/>
          <a:p>
            <a:pPr>
              <a:lnSpc>
                <a:spcPct val="150000"/>
              </a:lnSpc>
            </a:pPr>
            <a:r>
              <a:rPr lang="ja-JP" altLang="en-US" sz="1400" b="1">
                <a:solidFill>
                  <a:schemeClr val="tx1">
                    <a:lumMod val="85000"/>
                    <a:lumOff val="15000"/>
                  </a:schemeClr>
                </a:solidFill>
                <a:latin typeface="Meiryo" panose="020B0604030504040204" pitchFamily="34" charset="-128"/>
                <a:ea typeface="Meiryo" panose="020B0604030504040204" pitchFamily="34" charset="-128"/>
              </a:rPr>
              <a:t>主な目的</a:t>
            </a:r>
            <a:r>
              <a:rPr lang="ja-JP" altLang="en-US" sz="1400">
                <a:solidFill>
                  <a:schemeClr val="tx1">
                    <a:lumMod val="85000"/>
                    <a:lumOff val="15000"/>
                  </a:schemeClr>
                </a:solidFill>
                <a:latin typeface="Meiryo" panose="020B0604030504040204" pitchFamily="34" charset="-128"/>
                <a:ea typeface="Meiryo" panose="020B0604030504040204" pitchFamily="34" charset="-128"/>
              </a:rPr>
              <a:t>：投資家向け情報の整理、公開優先順位の策定、および </a:t>
            </a:r>
            <a:r>
              <a:rPr lang="en" altLang="ja-JP" sz="1400">
                <a:solidFill>
                  <a:schemeClr val="tx1">
                    <a:lumMod val="85000"/>
                    <a:lumOff val="15000"/>
                  </a:schemeClr>
                </a:solidFill>
                <a:latin typeface="Meiryo" panose="020B0604030504040204" pitchFamily="34" charset="-128"/>
                <a:ea typeface="Meiryo" panose="020B0604030504040204" pitchFamily="34" charset="-128"/>
              </a:rPr>
              <a:t>IR</a:t>
            </a:r>
            <a:r>
              <a:rPr lang="ja-JP" altLang="en-US" sz="1400">
                <a:solidFill>
                  <a:schemeClr val="tx1">
                    <a:lumMod val="85000"/>
                    <a:lumOff val="15000"/>
                  </a:schemeClr>
                </a:solidFill>
                <a:latin typeface="Meiryo" panose="020B0604030504040204" pitchFamily="34" charset="-128"/>
                <a:ea typeface="Meiryo" panose="020B0604030504040204" pitchFamily="34" charset="-128"/>
              </a:rPr>
              <a:t>領域における新しい情報構造の決定。</a:t>
            </a:r>
            <a:endParaRPr lang="en-US" altLang="ja-JP" sz="1400">
              <a:solidFill>
                <a:schemeClr val="tx1">
                  <a:lumMod val="85000"/>
                  <a:lumOff val="15000"/>
                </a:schemeClr>
              </a:solidFill>
              <a:latin typeface="Meiryo" panose="020B0604030504040204" pitchFamily="34" charset="-128"/>
              <a:ea typeface="Meiryo" panose="020B0604030504040204" pitchFamily="34" charset="-128"/>
            </a:endParaRPr>
          </a:p>
          <a:p>
            <a:pPr>
              <a:lnSpc>
                <a:spcPct val="150000"/>
              </a:lnSpc>
            </a:pPr>
            <a:r>
              <a:rPr lang="ja-JP" altLang="en-US" sz="1400" b="1">
                <a:solidFill>
                  <a:schemeClr val="tx1">
                    <a:lumMod val="85000"/>
                    <a:lumOff val="15000"/>
                  </a:schemeClr>
                </a:solidFill>
                <a:latin typeface="Meiryo" panose="020B0604030504040204" pitchFamily="34" charset="-128"/>
                <a:ea typeface="Meiryo" panose="020B0604030504040204" pitchFamily="34" charset="-128"/>
              </a:rPr>
              <a:t>期待される成果</a:t>
            </a:r>
            <a:r>
              <a:rPr lang="ja-JP" altLang="en-US" sz="1400">
                <a:solidFill>
                  <a:schemeClr val="tx1">
                    <a:lumMod val="85000"/>
                    <a:lumOff val="15000"/>
                  </a:schemeClr>
                </a:solidFill>
                <a:latin typeface="Meiryo" panose="020B0604030504040204" pitchFamily="34" charset="-128"/>
                <a:ea typeface="Meiryo" panose="020B0604030504040204" pitchFamily="34" charset="-128"/>
              </a:rPr>
              <a:t>：投資家が迷わず判断できる環境を整える、</a:t>
            </a:r>
            <a:r>
              <a:rPr lang="en" altLang="ja-JP" sz="1400">
                <a:solidFill>
                  <a:schemeClr val="tx1">
                    <a:lumMod val="85000"/>
                    <a:lumOff val="15000"/>
                  </a:schemeClr>
                </a:solidFill>
                <a:latin typeface="Meiryo" panose="020B0604030504040204" pitchFamily="34" charset="-128"/>
                <a:ea typeface="Meiryo" panose="020B0604030504040204" pitchFamily="34" charset="-128"/>
              </a:rPr>
              <a:t>UX</a:t>
            </a:r>
            <a:r>
              <a:rPr lang="ja-JP" altLang="en-US" sz="1400">
                <a:solidFill>
                  <a:schemeClr val="tx1">
                    <a:lumMod val="85000"/>
                    <a:lumOff val="15000"/>
                  </a:schemeClr>
                </a:solidFill>
                <a:latin typeface="Meiryo" panose="020B0604030504040204" pitchFamily="34" charset="-128"/>
                <a:ea typeface="Meiryo" panose="020B0604030504040204" pitchFamily="34" charset="-128"/>
              </a:rPr>
              <a:t>戦略と配置図の作成。</a:t>
            </a:r>
          </a:p>
        </p:txBody>
      </p:sp>
      <p:sp>
        <p:nvSpPr>
          <p:cNvPr id="10" name="角丸四角形 9">
            <a:extLst>
              <a:ext uri="{FF2B5EF4-FFF2-40B4-BE49-F238E27FC236}">
                <a16:creationId xmlns:a16="http://schemas.microsoft.com/office/drawing/2014/main" id="{29120610-20AF-F980-1198-246A6BA4FDA1}"/>
              </a:ext>
            </a:extLst>
          </p:cNvPr>
          <p:cNvSpPr/>
          <p:nvPr/>
        </p:nvSpPr>
        <p:spPr>
          <a:xfrm>
            <a:off x="848703" y="1435588"/>
            <a:ext cx="10494594" cy="472025"/>
          </a:xfrm>
          <a:prstGeom prst="roundRect">
            <a:avLst>
              <a:gd name="adj" fmla="val 1026"/>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44000" tIns="108000" rIns="180000" bIns="108000" rtlCol="0" anchor="t">
            <a:spAutoFit/>
          </a:bodyPr>
          <a:lstStyle/>
          <a:p>
            <a:pPr>
              <a:lnSpc>
                <a:spcPct val="150000"/>
              </a:lnSpc>
            </a:pPr>
            <a:r>
              <a:rPr lang="ja-JP" altLang="en-US" sz="1200">
                <a:solidFill>
                  <a:srgbClr val="1A1A1A"/>
                </a:solidFill>
                <a:latin typeface="Meiryo"/>
                <a:ea typeface="Meiryo"/>
              </a:rPr>
              <a:t>このフェーズは、投資家が必要な情報に迷わず届くための、新しい配置図を描く期間です。</a:t>
            </a:r>
            <a:endParaRPr lang="en-US" altLang="ja-JP" sz="1200">
              <a:solidFill>
                <a:srgbClr val="1A1A1A"/>
              </a:solidFill>
              <a:latin typeface="Meiryo"/>
              <a:ea typeface="Meiryo"/>
            </a:endParaRPr>
          </a:p>
        </p:txBody>
      </p:sp>
      <p:graphicFrame>
        <p:nvGraphicFramePr>
          <p:cNvPr id="11" name="表 10">
            <a:extLst>
              <a:ext uri="{FF2B5EF4-FFF2-40B4-BE49-F238E27FC236}">
                <a16:creationId xmlns:a16="http://schemas.microsoft.com/office/drawing/2014/main" id="{50BDCCD0-39C3-1D28-D006-CBA76D4CB686}"/>
              </a:ext>
            </a:extLst>
          </p:cNvPr>
          <p:cNvGraphicFramePr>
            <a:graphicFrameLocks noGrp="1"/>
          </p:cNvGraphicFramePr>
          <p:nvPr>
            <p:extLst>
              <p:ext uri="{D42A27DB-BD31-4B8C-83A1-F6EECF244321}">
                <p14:modId xmlns:p14="http://schemas.microsoft.com/office/powerpoint/2010/main" val="2782395660"/>
              </p:ext>
            </p:extLst>
          </p:nvPr>
        </p:nvGraphicFramePr>
        <p:xfrm>
          <a:off x="924660" y="2828033"/>
          <a:ext cx="10330944" cy="2958213"/>
        </p:xfrm>
        <a:graphic>
          <a:graphicData uri="http://schemas.openxmlformats.org/drawingml/2006/table">
            <a:tbl>
              <a:tblPr/>
              <a:tblGrid>
                <a:gridCol w="2091917">
                  <a:extLst>
                    <a:ext uri="{9D8B030D-6E8A-4147-A177-3AD203B41FA5}">
                      <a16:colId xmlns:a16="http://schemas.microsoft.com/office/drawing/2014/main" val="830422312"/>
                    </a:ext>
                  </a:extLst>
                </a:gridCol>
                <a:gridCol w="5765473">
                  <a:extLst>
                    <a:ext uri="{9D8B030D-6E8A-4147-A177-3AD203B41FA5}">
                      <a16:colId xmlns:a16="http://schemas.microsoft.com/office/drawing/2014/main" val="1355462040"/>
                    </a:ext>
                  </a:extLst>
                </a:gridCol>
                <a:gridCol w="2473554">
                  <a:extLst>
                    <a:ext uri="{9D8B030D-6E8A-4147-A177-3AD203B41FA5}">
                      <a16:colId xmlns:a16="http://schemas.microsoft.com/office/drawing/2014/main" val="3096731436"/>
                    </a:ext>
                  </a:extLst>
                </a:gridCol>
              </a:tblGrid>
              <a:tr h="0">
                <a:tc gridSpan="2">
                  <a:txBody>
                    <a:bodyPr/>
                    <a:lstStyle/>
                    <a:p>
                      <a:pPr rtl="0" fontAlgn="b">
                        <a:lnSpc>
                          <a:spcPct val="150000"/>
                        </a:lnSpc>
                        <a:buNone/>
                      </a:pPr>
                      <a:r>
                        <a:rPr lang="ja-JP" altLang="en-US" sz="1100" b="0">
                          <a:solidFill>
                            <a:srgbClr val="FFFFFF"/>
                          </a:solidFill>
                          <a:effectLst/>
                          <a:latin typeface="Meiryo" panose="020B0604030504040204" pitchFamily="34" charset="-128"/>
                          <a:ea typeface="Meiryo" panose="020B0604030504040204" pitchFamily="34" charset="-128"/>
                        </a:rPr>
                        <a:t>具体的な作業内容（アウトプット）</a:t>
                      </a:r>
                    </a:p>
                  </a:txBody>
                  <a:tcPr marL="137160" marR="137160" marT="137160" marB="13716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tx1">
                        <a:lumMod val="75000"/>
                        <a:lumOff val="25000"/>
                      </a:schemeClr>
                    </a:solidFill>
                  </a:tcPr>
                </a:tc>
                <a:tc hMerge="1">
                  <a:txBody>
                    <a:bodyPr/>
                    <a:lstStyle/>
                    <a:p>
                      <a:endParaRPr kumimoji="1" lang="ja-JP" altLang="en-US"/>
                    </a:p>
                  </a:txBody>
                  <a:tcPr/>
                </a:tc>
                <a:tc>
                  <a:txBody>
                    <a:bodyPr/>
                    <a:lstStyle/>
                    <a:p>
                      <a:pPr algn="ctr" rtl="0" fontAlgn="b">
                        <a:lnSpc>
                          <a:spcPct val="150000"/>
                        </a:lnSpc>
                        <a:buNone/>
                      </a:pPr>
                      <a:r>
                        <a:rPr lang="ja-JP" altLang="en-US" sz="1100" b="0">
                          <a:solidFill>
                            <a:srgbClr val="FFFFFF"/>
                          </a:solidFill>
                          <a:effectLst/>
                          <a:latin typeface="Meiryo" panose="020B0604030504040204" pitchFamily="34" charset="-128"/>
                          <a:ea typeface="Meiryo" panose="020B0604030504040204" pitchFamily="34" charset="-128"/>
                        </a:rPr>
                        <a:t>アウトプット</a:t>
                      </a:r>
                    </a:p>
                  </a:txBody>
                  <a:tcPr marL="137160" marR="137160" marT="137160" marB="13716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2576369562"/>
                  </a:ext>
                </a:extLst>
              </a:tr>
              <a:tr h="459795">
                <a:tc>
                  <a:txBody>
                    <a:bodyPr/>
                    <a:lstStyle/>
                    <a:p>
                      <a:pPr algn="ctr" rtl="0" fontAlgn="b">
                        <a:buNone/>
                      </a:pPr>
                      <a:r>
                        <a:rPr lang="ja-JP" altLang="en-US" sz="1100">
                          <a:effectLst/>
                          <a:latin typeface="Meiryo" panose="020B0604030504040204" pitchFamily="34" charset="-128"/>
                          <a:ea typeface="Meiryo" panose="020B0604030504040204" pitchFamily="34" charset="-128"/>
                        </a:rPr>
                        <a:t>ワイヤーフレーム</a:t>
                      </a:r>
                    </a:p>
                  </a:txBody>
                  <a:tcPr marL="25523" marR="25523" marT="17016" marB="17016"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3F3F3"/>
                    </a:solidFill>
                  </a:tcPr>
                </a:tc>
                <a:tc>
                  <a:txBody>
                    <a:bodyPr/>
                    <a:lstStyle/>
                    <a:p>
                      <a:pPr rtl="0" fontAlgn="b">
                        <a:lnSpc>
                          <a:spcPct val="150000"/>
                        </a:lnSpc>
                        <a:buNone/>
                      </a:pPr>
                      <a:r>
                        <a:rPr lang="ja-JP" altLang="en-US" sz="1100">
                          <a:effectLst/>
                          <a:latin typeface="Meiryo" panose="020B0604030504040204" pitchFamily="34" charset="-128"/>
                          <a:ea typeface="Meiryo" panose="020B0604030504040204" pitchFamily="34" charset="-128"/>
                        </a:rPr>
                        <a:t>情報の優先順位を反映したレイアウト構成案を作成します。</a:t>
                      </a:r>
                    </a:p>
                  </a:txBody>
                  <a:tcPr marL="137160" marR="137160" marT="137160" marB="13716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noFill/>
                  </a:tcPr>
                </a:tc>
                <a:tc>
                  <a:txBody>
                    <a:bodyPr/>
                    <a:lstStyle/>
                    <a:p>
                      <a:pPr algn="ctr" rtl="0" fontAlgn="b">
                        <a:lnSpc>
                          <a:spcPct val="150000"/>
                        </a:lnSpc>
                        <a:buNone/>
                      </a:pPr>
                      <a:r>
                        <a:rPr lang="ja-JP" altLang="en-US" sz="1100">
                          <a:effectLst/>
                          <a:latin typeface="Meiryo" panose="020B0604030504040204" pitchFamily="34" charset="-128"/>
                          <a:ea typeface="Meiryo" panose="020B0604030504040204" pitchFamily="34" charset="-128"/>
                        </a:rPr>
                        <a:t>デザインファイル（</a:t>
                      </a:r>
                      <a:r>
                        <a:rPr lang="en-US" altLang="ja-JP" sz="1100">
                          <a:effectLst/>
                          <a:latin typeface="Meiryo" panose="020B0604030504040204" pitchFamily="34" charset="-128"/>
                          <a:ea typeface="Meiryo" panose="020B0604030504040204" pitchFamily="34" charset="-128"/>
                        </a:rPr>
                        <a:t>.fig</a:t>
                      </a:r>
                      <a:r>
                        <a:rPr lang="ja-JP" altLang="en-US" sz="1100">
                          <a:effectLst/>
                          <a:latin typeface="Meiryo" panose="020B0604030504040204" pitchFamily="34" charset="-128"/>
                          <a:ea typeface="Meiryo" panose="020B0604030504040204" pitchFamily="34" charset="-128"/>
                        </a:rPr>
                        <a:t>形式）</a:t>
                      </a:r>
                    </a:p>
                  </a:txBody>
                  <a:tcPr marL="137160" marR="137160" marT="137160" marB="13716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noFill/>
                  </a:tcPr>
                </a:tc>
                <a:extLst>
                  <a:ext uri="{0D108BD9-81ED-4DB2-BD59-A6C34878D82A}">
                    <a16:rowId xmlns:a16="http://schemas.microsoft.com/office/drawing/2014/main" val="4155198323"/>
                  </a:ext>
                </a:extLst>
              </a:tr>
              <a:tr h="0">
                <a:tc>
                  <a:txBody>
                    <a:bodyPr/>
                    <a:lstStyle/>
                    <a:p>
                      <a:pPr algn="ctr" rtl="0" fontAlgn="b">
                        <a:buNone/>
                      </a:pPr>
                      <a:r>
                        <a:rPr lang="ja-JP" altLang="en-US" sz="1100">
                          <a:effectLst/>
                          <a:latin typeface="Meiryo" panose="020B0604030504040204" pitchFamily="34" charset="-128"/>
                          <a:ea typeface="Meiryo" panose="020B0604030504040204" pitchFamily="34" charset="-128"/>
                        </a:rPr>
                        <a:t>デザイン</a:t>
                      </a:r>
                    </a:p>
                  </a:txBody>
                  <a:tcPr marL="25523" marR="25523" marT="17016" marB="17016"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3F3F3"/>
                    </a:solidFill>
                  </a:tcPr>
                </a:tc>
                <a:tc>
                  <a:txBody>
                    <a:bodyPr/>
                    <a:lstStyle/>
                    <a:p>
                      <a:pPr rtl="0" fontAlgn="b">
                        <a:lnSpc>
                          <a:spcPct val="150000"/>
                        </a:lnSpc>
                        <a:buNone/>
                      </a:pPr>
                      <a:r>
                        <a:rPr lang="ja-JP" altLang="en-US" sz="1100">
                          <a:effectLst/>
                          <a:latin typeface="Meiryo"/>
                          <a:ea typeface="Meiryo"/>
                        </a:rPr>
                        <a:t>カテゴリー</a:t>
                      </a:r>
                      <a:r>
                        <a:rPr lang="en" altLang="ja-JP" sz="1100" dirty="0">
                          <a:effectLst/>
                          <a:latin typeface="Meiryo"/>
                          <a:ea typeface="Meiryo"/>
                        </a:rPr>
                        <a:t>TOP3</a:t>
                      </a:r>
                      <a:r>
                        <a:rPr lang="ja-JP" altLang="en-US" sz="1100">
                          <a:effectLst/>
                          <a:latin typeface="Meiryo"/>
                          <a:ea typeface="Meiryo"/>
                        </a:rPr>
                        <a:t>ページ、目次</a:t>
                      </a:r>
                      <a:r>
                        <a:rPr lang="en-US" altLang="ja-JP" sz="1100" dirty="0">
                          <a:effectLst/>
                          <a:latin typeface="Meiryo"/>
                          <a:ea typeface="Meiryo"/>
                        </a:rPr>
                        <a:t>5</a:t>
                      </a:r>
                      <a:r>
                        <a:rPr lang="ja-JP" altLang="en-US" sz="1100">
                          <a:effectLst/>
                          <a:latin typeface="Meiryo"/>
                          <a:ea typeface="Meiryo"/>
                        </a:rPr>
                        <a:t>ページ、下層パーツ</a:t>
                      </a:r>
                      <a:r>
                        <a:rPr lang="en-US" altLang="ja-JP" sz="1100" dirty="0">
                          <a:effectLst/>
                          <a:latin typeface="Meiryo"/>
                          <a:ea typeface="Meiryo"/>
                        </a:rPr>
                        <a:t>15</a:t>
                      </a:r>
                      <a:r>
                        <a:rPr lang="ja-JP" altLang="en-US" sz="1100">
                          <a:effectLst/>
                          <a:latin typeface="Meiryo"/>
                          <a:ea typeface="Meiryo"/>
                        </a:rPr>
                        <a:t>箇所、およびメガメニュー</a:t>
                      </a:r>
                      <a:r>
                        <a:rPr lang="en-US" altLang="ja-JP" sz="1100" dirty="0">
                          <a:effectLst/>
                          <a:latin typeface="Meiryo"/>
                          <a:ea typeface="Meiryo"/>
                        </a:rPr>
                        <a:t>2</a:t>
                      </a:r>
                      <a:r>
                        <a:rPr lang="ja-JP" altLang="en-US" sz="1100">
                          <a:effectLst/>
                          <a:latin typeface="Meiryo"/>
                          <a:ea typeface="Meiryo"/>
                        </a:rPr>
                        <a:t>案のデザインデータを作成します。</a:t>
                      </a:r>
                    </a:p>
                  </a:txBody>
                  <a:tcPr marL="137160" marR="137160" marT="137160" marB="13716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noFill/>
                  </a:tcPr>
                </a:tc>
                <a:tc>
                  <a:txBody>
                    <a:bodyPr/>
                    <a:lstStyle/>
                    <a:p>
                      <a:pPr marL="0" marR="0" lvl="0" indent="0" algn="ctr" defTabSz="914380" rtl="0" eaLnBrk="1" fontAlgn="b" latinLnBrk="0" hangingPunct="1">
                        <a:lnSpc>
                          <a:spcPct val="150000"/>
                        </a:lnSpc>
                        <a:spcBef>
                          <a:spcPts val="0"/>
                        </a:spcBef>
                        <a:spcAft>
                          <a:spcPts val="0"/>
                        </a:spcAft>
                        <a:buClrTx/>
                        <a:buSzTx/>
                        <a:buFontTx/>
                        <a:buNone/>
                        <a:tabLst/>
                        <a:defRPr/>
                      </a:pPr>
                      <a:r>
                        <a:rPr lang="ja-JP" altLang="en-US" sz="1100">
                          <a:effectLst/>
                          <a:latin typeface="Meiryo" panose="020B0604030504040204" pitchFamily="34" charset="-128"/>
                          <a:ea typeface="Meiryo" panose="020B0604030504040204" pitchFamily="34" charset="-128"/>
                        </a:rPr>
                        <a:t>デザインファイル（</a:t>
                      </a:r>
                      <a:r>
                        <a:rPr lang="en-US" altLang="ja-JP" sz="1100">
                          <a:effectLst/>
                          <a:latin typeface="Meiryo" panose="020B0604030504040204" pitchFamily="34" charset="-128"/>
                          <a:ea typeface="Meiryo" panose="020B0604030504040204" pitchFamily="34" charset="-128"/>
                        </a:rPr>
                        <a:t>.fig</a:t>
                      </a:r>
                      <a:r>
                        <a:rPr lang="ja-JP" altLang="en-US" sz="1100">
                          <a:effectLst/>
                          <a:latin typeface="Meiryo" panose="020B0604030504040204" pitchFamily="34" charset="-128"/>
                          <a:ea typeface="Meiryo" panose="020B0604030504040204" pitchFamily="34" charset="-128"/>
                        </a:rPr>
                        <a:t>形式）</a:t>
                      </a:r>
                    </a:p>
                  </a:txBody>
                  <a:tcPr marL="137160" marR="137160" marT="137160" marB="13716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noFill/>
                  </a:tcPr>
                </a:tc>
                <a:extLst>
                  <a:ext uri="{0D108BD9-81ED-4DB2-BD59-A6C34878D82A}">
                    <a16:rowId xmlns:a16="http://schemas.microsoft.com/office/drawing/2014/main" val="2198661600"/>
                  </a:ext>
                </a:extLst>
              </a:tr>
              <a:tr h="0">
                <a:tc>
                  <a:txBody>
                    <a:bodyPr/>
                    <a:lstStyle/>
                    <a:p>
                      <a:pPr algn="ctr" rtl="0" fontAlgn="b">
                        <a:buNone/>
                      </a:pPr>
                      <a:r>
                        <a:rPr lang="ja-JP" altLang="en-US" sz="1100">
                          <a:effectLst/>
                          <a:latin typeface="Meiryo" panose="020B0604030504040204" pitchFamily="34" charset="-128"/>
                          <a:ea typeface="Meiryo" panose="020B0604030504040204" pitchFamily="34" charset="-128"/>
                        </a:rPr>
                        <a:t>プロトタイプ</a:t>
                      </a:r>
                    </a:p>
                  </a:txBody>
                  <a:tcPr marL="25523" marR="25523" marT="17016" marB="17016"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3F3F3"/>
                    </a:solidFill>
                  </a:tcPr>
                </a:tc>
                <a:tc>
                  <a:txBody>
                    <a:bodyPr/>
                    <a:lstStyle/>
                    <a:p>
                      <a:pPr marL="0" marR="0" lvl="0" indent="0" algn="l" defTabSz="914380">
                        <a:lnSpc>
                          <a:spcPct val="150000"/>
                        </a:lnSpc>
                        <a:spcBef>
                          <a:spcPts val="0"/>
                        </a:spcBef>
                        <a:spcAft>
                          <a:spcPts val="0"/>
                        </a:spcAft>
                        <a:buNone/>
                        <a:tabLst/>
                        <a:defRPr/>
                      </a:pPr>
                      <a:r>
                        <a:rPr lang="ja-JP" sz="1100" b="0" i="0" u="none" strike="noStrike" baseline="0" noProof="0">
                          <a:solidFill>
                            <a:srgbClr val="000000"/>
                          </a:solidFill>
                          <a:effectLst/>
                          <a:latin typeface="Meiryo"/>
                          <a:ea typeface="Meiryo"/>
                        </a:rPr>
                        <a:t>必要に応じ</a:t>
                      </a:r>
                      <a:r>
                        <a:rPr lang="ja-JP" altLang="en-US" sz="1100" b="0" i="0" u="none" strike="noStrike" baseline="0" noProof="0">
                          <a:solidFill>
                            <a:srgbClr val="000000"/>
                          </a:solidFill>
                          <a:effectLst/>
                          <a:latin typeface="Meiryo"/>
                          <a:ea typeface="Meiryo"/>
                        </a:rPr>
                        <a:t>て</a:t>
                      </a:r>
                      <a:r>
                        <a:rPr lang="en-US" altLang="ja-JP" sz="1100" b="0" i="0" u="none" strike="noStrike" baseline="0" noProof="0">
                          <a:solidFill>
                            <a:srgbClr val="000000"/>
                          </a:solidFill>
                          <a:effectLst/>
                          <a:latin typeface="Meiryo"/>
                          <a:ea typeface="Meiryo"/>
                        </a:rPr>
                        <a:t>Figma</a:t>
                      </a:r>
                      <a:r>
                        <a:rPr lang="ja-JP" sz="1100" b="0" i="0" u="none" strike="noStrike" baseline="0" noProof="0">
                          <a:solidFill>
                            <a:srgbClr val="000000"/>
                          </a:solidFill>
                          <a:effectLst/>
                          <a:latin typeface="Meiryo"/>
                          <a:ea typeface="Meiryo"/>
                        </a:rPr>
                        <a:t>プロトタイプを使用し、情報構造や</a:t>
                      </a:r>
                      <a:r>
                        <a:rPr lang="ja-JP" altLang="en-US" sz="1100" b="0" i="0" u="none" strike="noStrike" baseline="0" noProof="0">
                          <a:solidFill>
                            <a:srgbClr val="000000"/>
                          </a:solidFill>
                          <a:effectLst/>
                          <a:latin typeface="Meiryo"/>
                          <a:ea typeface="Meiryo"/>
                        </a:rPr>
                        <a:t>挙動、</a:t>
                      </a:r>
                      <a:r>
                        <a:rPr lang="ja-JP" sz="1100" b="0" i="0" u="none" strike="noStrike" baseline="0" noProof="0">
                          <a:solidFill>
                            <a:srgbClr val="000000"/>
                          </a:solidFill>
                          <a:effectLst/>
                          <a:latin typeface="Meiryo"/>
                          <a:ea typeface="Meiryo"/>
                        </a:rPr>
                        <a:t>導線確認を目的とした簡易的な確認用データを作成します。</a:t>
                      </a:r>
                    </a:p>
                  </a:txBody>
                  <a:tcPr marL="137160" marR="137160" marT="137160" marB="13716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noFill/>
                  </a:tcPr>
                </a:tc>
                <a:tc>
                  <a:txBody>
                    <a:bodyPr/>
                    <a:lstStyle/>
                    <a:p>
                      <a:pPr marL="0" marR="0" lvl="0" indent="0" algn="ctr" defTabSz="914380" rtl="0" eaLnBrk="1" fontAlgn="b" latinLnBrk="0" hangingPunct="1">
                        <a:lnSpc>
                          <a:spcPct val="150000"/>
                        </a:lnSpc>
                        <a:spcBef>
                          <a:spcPts val="0"/>
                        </a:spcBef>
                        <a:spcAft>
                          <a:spcPts val="0"/>
                        </a:spcAft>
                        <a:buClrTx/>
                        <a:buSzTx/>
                        <a:buFontTx/>
                        <a:buNone/>
                        <a:tabLst/>
                        <a:defRPr/>
                      </a:pPr>
                      <a:r>
                        <a:rPr lang="en-US" altLang="ja-JP" sz="1100">
                          <a:effectLst/>
                          <a:latin typeface="Meiryo" panose="020B0604030504040204" pitchFamily="34" charset="-128"/>
                          <a:ea typeface="Meiryo" panose="020B0604030504040204" pitchFamily="34" charset="-128"/>
                        </a:rPr>
                        <a:t>URL</a:t>
                      </a:r>
                      <a:r>
                        <a:rPr lang="ja-JP" altLang="en-US" sz="1100">
                          <a:effectLst/>
                          <a:latin typeface="Meiryo" panose="020B0604030504040204" pitchFamily="34" charset="-128"/>
                          <a:ea typeface="Meiryo" panose="020B0604030504040204" pitchFamily="34" charset="-128"/>
                        </a:rPr>
                        <a:t>をご案内</a:t>
                      </a:r>
                    </a:p>
                  </a:txBody>
                  <a:tcPr marL="137160" marR="137160" marT="137160" marB="13716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noFill/>
                  </a:tcPr>
                </a:tc>
                <a:extLst>
                  <a:ext uri="{0D108BD9-81ED-4DB2-BD59-A6C34878D82A}">
                    <a16:rowId xmlns:a16="http://schemas.microsoft.com/office/drawing/2014/main" val="458245659"/>
                  </a:ext>
                </a:extLst>
              </a:tr>
              <a:tr h="0">
                <a:tc>
                  <a:txBody>
                    <a:bodyPr/>
                    <a:lstStyle/>
                    <a:p>
                      <a:pPr algn="ctr" rtl="0" fontAlgn="b">
                        <a:buNone/>
                      </a:pPr>
                      <a:r>
                        <a:rPr lang="ja-JP" altLang="en-US" sz="1100">
                          <a:effectLst/>
                          <a:latin typeface="Meiryo" panose="020B0604030504040204" pitchFamily="34" charset="-128"/>
                          <a:ea typeface="Meiryo" panose="020B0604030504040204" pitchFamily="34" charset="-128"/>
                        </a:rPr>
                        <a:t>デザインガイドライン更新</a:t>
                      </a:r>
                    </a:p>
                  </a:txBody>
                  <a:tcPr marL="137160" marR="137160" marT="137160" marB="13716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3F3F3"/>
                    </a:solidFill>
                  </a:tcPr>
                </a:tc>
                <a:tc>
                  <a:txBody>
                    <a:bodyPr/>
                    <a:lstStyle/>
                    <a:p>
                      <a:pPr rtl="0" fontAlgn="b">
                        <a:lnSpc>
                          <a:spcPct val="150000"/>
                        </a:lnSpc>
                        <a:buNone/>
                      </a:pPr>
                      <a:r>
                        <a:rPr lang="ja-JP" altLang="en-US" sz="1100">
                          <a:effectLst/>
                          <a:latin typeface="Meiryo" panose="020B0604030504040204" pitchFamily="34" charset="-128"/>
                          <a:ea typeface="Meiryo" panose="020B0604030504040204" pitchFamily="34" charset="-128"/>
                        </a:rPr>
                        <a:t>追加されたパーツから、デザインガイドラインの更新をします。</a:t>
                      </a:r>
                    </a:p>
                  </a:txBody>
                  <a:tcPr marL="137160" marR="137160" marT="137160" marB="13716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noFill/>
                  </a:tcPr>
                </a:tc>
                <a:tc>
                  <a:txBody>
                    <a:bodyPr/>
                    <a:lstStyle/>
                    <a:p>
                      <a:pPr marL="0" marR="0" lvl="0" indent="0" algn="ctr" defTabSz="914380" rtl="0" eaLnBrk="1" fontAlgn="b" latinLnBrk="0" hangingPunct="1">
                        <a:lnSpc>
                          <a:spcPct val="150000"/>
                        </a:lnSpc>
                        <a:spcBef>
                          <a:spcPts val="0"/>
                        </a:spcBef>
                        <a:spcAft>
                          <a:spcPts val="0"/>
                        </a:spcAft>
                        <a:buClrTx/>
                        <a:buSzTx/>
                        <a:buFontTx/>
                        <a:buNone/>
                        <a:tabLst/>
                        <a:defRPr/>
                      </a:pPr>
                      <a:r>
                        <a:rPr lang="ja-JP" altLang="en-US" sz="1100">
                          <a:effectLst/>
                          <a:latin typeface="Meiryo" panose="020B0604030504040204" pitchFamily="34" charset="-128"/>
                          <a:ea typeface="Meiryo" panose="020B0604030504040204" pitchFamily="34" charset="-128"/>
                        </a:rPr>
                        <a:t>デザインガイドライン（</a:t>
                      </a:r>
                      <a:r>
                        <a:rPr lang="en-US" altLang="ja-JP" sz="1100" dirty="0">
                          <a:effectLst/>
                          <a:latin typeface="Meiryo" panose="020B0604030504040204" pitchFamily="34" charset="-128"/>
                          <a:ea typeface="Meiryo" panose="020B0604030504040204" pitchFamily="34" charset="-128"/>
                        </a:rPr>
                        <a:t>.fig</a:t>
                      </a:r>
                      <a:r>
                        <a:rPr lang="ja-JP" altLang="en-US" sz="1100">
                          <a:effectLst/>
                          <a:latin typeface="Meiryo" panose="020B0604030504040204" pitchFamily="34" charset="-128"/>
                          <a:ea typeface="Meiryo" panose="020B0604030504040204" pitchFamily="34" charset="-128"/>
                        </a:rPr>
                        <a:t>形式）</a:t>
                      </a:r>
                    </a:p>
                  </a:txBody>
                  <a:tcPr marL="137160" marR="137160" marT="137160" marB="13716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noFill/>
                  </a:tcPr>
                </a:tc>
                <a:extLst>
                  <a:ext uri="{0D108BD9-81ED-4DB2-BD59-A6C34878D82A}">
                    <a16:rowId xmlns:a16="http://schemas.microsoft.com/office/drawing/2014/main" val="2255131982"/>
                  </a:ext>
                </a:extLst>
              </a:tr>
            </a:tbl>
          </a:graphicData>
        </a:graphic>
      </p:graphicFrame>
      <p:sp>
        <p:nvSpPr>
          <p:cNvPr id="5" name="テキスト ボックス 4">
            <a:extLst>
              <a:ext uri="{FF2B5EF4-FFF2-40B4-BE49-F238E27FC236}">
                <a16:creationId xmlns:a16="http://schemas.microsoft.com/office/drawing/2014/main" id="{8C5E11D7-33B0-B91C-AD49-698259E07E26}"/>
              </a:ext>
            </a:extLst>
          </p:cNvPr>
          <p:cNvSpPr txBox="1"/>
          <p:nvPr/>
        </p:nvSpPr>
        <p:spPr>
          <a:xfrm>
            <a:off x="1053382" y="845112"/>
            <a:ext cx="6493765" cy="377026"/>
          </a:xfrm>
          <a:prstGeom prst="rect">
            <a:avLst/>
          </a:prstGeom>
          <a:noFill/>
        </p:spPr>
        <p:txBody>
          <a:bodyPr wrap="none" lIns="0" tIns="0" rIns="0" bIns="0" rtlCol="0" anchor="t" anchorCtr="0">
            <a:spAutoFit/>
          </a:bodyPr>
          <a:lstStyle/>
          <a:p>
            <a:pPr>
              <a:lnSpc>
                <a:spcPct val="130000"/>
              </a:lnSpc>
              <a:spcBef>
                <a:spcPts val="100"/>
              </a:spcBef>
            </a:pPr>
            <a:r>
              <a:rPr lang="ja-JP" altLang="en-US" sz="2000" b="1">
                <a:solidFill>
                  <a:srgbClr val="0B3274"/>
                </a:solidFill>
                <a:latin typeface="メイリオ"/>
                <a:ea typeface="メイリオ"/>
                <a:cs typeface="+mn-lt"/>
              </a:rPr>
              <a:t>フェーズ</a:t>
            </a:r>
            <a:r>
              <a:rPr lang="en-US" altLang="ja-JP" sz="2000" b="1">
                <a:solidFill>
                  <a:srgbClr val="0B3274"/>
                </a:solidFill>
                <a:latin typeface="メイリオ"/>
                <a:ea typeface="メイリオ"/>
                <a:cs typeface="+mn-lt"/>
              </a:rPr>
              <a:t>3</a:t>
            </a:r>
            <a:r>
              <a:rPr lang="ja-JP" altLang="en-US" sz="2000" b="1">
                <a:solidFill>
                  <a:srgbClr val="0B3274"/>
                </a:solidFill>
                <a:latin typeface="メイリオ"/>
                <a:ea typeface="メイリオ"/>
                <a:cs typeface="+mn-lt"/>
              </a:rPr>
              <a:t>：</a:t>
            </a:r>
            <a:r>
              <a:rPr lang="en" altLang="ja-JP" sz="2000" b="1">
                <a:solidFill>
                  <a:srgbClr val="0B3274"/>
                </a:solidFill>
                <a:latin typeface="メイリオ"/>
                <a:ea typeface="メイリオ"/>
                <a:cs typeface="+mn-lt"/>
              </a:rPr>
              <a:t> IR</a:t>
            </a:r>
            <a:r>
              <a:rPr lang="ja-JP" altLang="en" sz="2000" b="1">
                <a:solidFill>
                  <a:srgbClr val="0B3274"/>
                </a:solidFill>
                <a:latin typeface="メイリオ"/>
                <a:ea typeface="メイリオ"/>
                <a:cs typeface="+mn-lt"/>
              </a:rPr>
              <a:t>・</a:t>
            </a:r>
            <a:r>
              <a:rPr lang="ja-JP" altLang="en-US" sz="2000" b="1">
                <a:solidFill>
                  <a:srgbClr val="0B3274"/>
                </a:solidFill>
                <a:latin typeface="メイリオ"/>
                <a:ea typeface="メイリオ"/>
                <a:cs typeface="+mn-lt"/>
              </a:rPr>
              <a:t>会社情報領域（ </a:t>
            </a:r>
            <a:r>
              <a:rPr lang="en-US" altLang="ja-JP" sz="2000" b="1">
                <a:solidFill>
                  <a:srgbClr val="0B3274"/>
                </a:solidFill>
                <a:latin typeface="メイリオ"/>
                <a:ea typeface="メイリオ"/>
                <a:cs typeface="+mn-lt"/>
              </a:rPr>
              <a:t>2026</a:t>
            </a:r>
            <a:r>
              <a:rPr lang="ja-JP" altLang="en-US" sz="2000" b="1">
                <a:solidFill>
                  <a:srgbClr val="0B3274"/>
                </a:solidFill>
                <a:latin typeface="メイリオ"/>
                <a:ea typeface="メイリオ"/>
                <a:cs typeface="+mn-lt"/>
              </a:rPr>
              <a:t>年</a:t>
            </a:r>
            <a:r>
              <a:rPr lang="en-US" altLang="ja-JP" sz="2000" b="1">
                <a:solidFill>
                  <a:srgbClr val="0B3274"/>
                </a:solidFill>
                <a:latin typeface="メイリオ"/>
                <a:ea typeface="メイリオ"/>
                <a:cs typeface="+mn-lt"/>
              </a:rPr>
              <a:t>9</a:t>
            </a:r>
            <a:r>
              <a:rPr lang="ja-JP" altLang="en-US" sz="2000" b="1">
                <a:solidFill>
                  <a:srgbClr val="0B3274"/>
                </a:solidFill>
                <a:latin typeface="メイリオ"/>
                <a:ea typeface="メイリオ"/>
                <a:cs typeface="+mn-lt"/>
              </a:rPr>
              <a:t>月</a:t>
            </a:r>
            <a:r>
              <a:rPr lang="en-US" altLang="ja-JP" sz="2000" b="1">
                <a:solidFill>
                  <a:srgbClr val="0B3274"/>
                </a:solidFill>
                <a:latin typeface="メイリオ"/>
                <a:ea typeface="メイリオ"/>
                <a:cs typeface="+mn-lt"/>
              </a:rPr>
              <a:t>〜11</a:t>
            </a:r>
            <a:r>
              <a:rPr lang="ja-JP" altLang="en-US" sz="2000" b="1">
                <a:solidFill>
                  <a:srgbClr val="0B3274"/>
                </a:solidFill>
                <a:latin typeface="メイリオ"/>
                <a:ea typeface="メイリオ"/>
                <a:cs typeface="+mn-lt"/>
              </a:rPr>
              <a:t>月）</a:t>
            </a:r>
            <a:endParaRPr lang="en-US" altLang="ja-JP" sz="2000" b="1">
              <a:solidFill>
                <a:srgbClr val="0B3274"/>
              </a:solidFill>
              <a:latin typeface="メイリオ"/>
              <a:ea typeface="メイリオ"/>
              <a:cs typeface="+mn-lt"/>
            </a:endParaRPr>
          </a:p>
        </p:txBody>
      </p:sp>
      <p:sp>
        <p:nvSpPr>
          <p:cNvPr id="3" name="テキスト ボックス 2">
            <a:extLst>
              <a:ext uri="{FF2B5EF4-FFF2-40B4-BE49-F238E27FC236}">
                <a16:creationId xmlns:a16="http://schemas.microsoft.com/office/drawing/2014/main" id="{295BFBFD-CA20-C6F1-5B89-52A89695AC3F}"/>
              </a:ext>
            </a:extLst>
          </p:cNvPr>
          <p:cNvSpPr txBox="1"/>
          <p:nvPr/>
        </p:nvSpPr>
        <p:spPr>
          <a:xfrm>
            <a:off x="924660" y="6041129"/>
            <a:ext cx="8214443" cy="490519"/>
          </a:xfrm>
          <a:prstGeom prst="rect">
            <a:avLst/>
          </a:prstGeom>
          <a:noFill/>
        </p:spPr>
        <p:txBody>
          <a:bodyPr wrap="square">
            <a:spAutoFit/>
          </a:bodyPr>
          <a:lstStyle/>
          <a:p>
            <a:pPr>
              <a:lnSpc>
                <a:spcPct val="150000"/>
              </a:lnSpc>
            </a:pPr>
            <a:r>
              <a:rPr lang="en-US" altLang="ja-JP" sz="900" dirty="0">
                <a:latin typeface="Meiryo" panose="020B0604030504040204" pitchFamily="34" charset="-128"/>
                <a:ea typeface="Meiryo" panose="020B0604030504040204" pitchFamily="34" charset="-128"/>
              </a:rPr>
              <a:t>※</a:t>
            </a:r>
            <a:r>
              <a:rPr lang="ja-JP" altLang="en-US" sz="900">
                <a:latin typeface="Meiryo" panose="020B0604030504040204" pitchFamily="34" charset="-128"/>
                <a:ea typeface="Meiryo" panose="020B0604030504040204" pitchFamily="34" charset="-128"/>
              </a:rPr>
              <a:t>実際に確定する作業範囲は、フェーズ</a:t>
            </a:r>
            <a:r>
              <a:rPr lang="en-US" altLang="ja-JP" sz="900" dirty="0">
                <a:latin typeface="Meiryo" panose="020B0604030504040204" pitchFamily="34" charset="-128"/>
                <a:ea typeface="Meiryo" panose="020B0604030504040204" pitchFamily="34" charset="-128"/>
              </a:rPr>
              <a:t>1</a:t>
            </a:r>
            <a:r>
              <a:rPr lang="ja-JP" altLang="en-US" sz="900">
                <a:latin typeface="Meiryo" panose="020B0604030504040204" pitchFamily="34" charset="-128"/>
                <a:ea typeface="Meiryo" panose="020B0604030504040204" pitchFamily="34" charset="-128"/>
              </a:rPr>
              <a:t>のリニューアル方針すり合わせ期間で精査します​</a:t>
            </a:r>
          </a:p>
          <a:p>
            <a:pPr>
              <a:lnSpc>
                <a:spcPct val="150000"/>
              </a:lnSpc>
            </a:pPr>
            <a:r>
              <a:rPr lang="en-US" altLang="ja-JP" sz="900" dirty="0">
                <a:latin typeface="Meiryo" panose="020B0604030504040204" pitchFamily="34" charset="-128"/>
                <a:ea typeface="Meiryo" panose="020B0604030504040204" pitchFamily="34" charset="-128"/>
              </a:rPr>
              <a:t>※</a:t>
            </a:r>
            <a:r>
              <a:rPr lang="ja-JP" altLang="en-US" sz="900">
                <a:latin typeface="Meiryo" panose="020B0604030504040204" pitchFamily="34" charset="-128"/>
                <a:ea typeface="Meiryo" panose="020B0604030504040204" pitchFamily="34" charset="-128"/>
              </a:rPr>
              <a:t>上記は現時点での想定例です​</a:t>
            </a:r>
          </a:p>
        </p:txBody>
      </p:sp>
    </p:spTree>
    <p:extLst>
      <p:ext uri="{BB962C8B-B14F-4D97-AF65-F5344CB8AC3E}">
        <p14:creationId xmlns:p14="http://schemas.microsoft.com/office/powerpoint/2010/main" val="38304270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924FE-062D-DC59-6341-FC0540FF6D80}"/>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2466D06-6210-53CA-48C7-B4E19863FBAF}"/>
              </a:ext>
            </a:extLst>
          </p:cNvPr>
          <p:cNvSpPr txBox="1"/>
          <p:nvPr/>
        </p:nvSpPr>
        <p:spPr>
          <a:xfrm>
            <a:off x="539557" y="146078"/>
            <a:ext cx="2378856" cy="263918"/>
          </a:xfrm>
          <a:prstGeom prst="rect">
            <a:avLst/>
          </a:prstGeom>
          <a:noFill/>
        </p:spPr>
        <p:txBody>
          <a:bodyPr wrap="none" lIns="0" tIns="0" rIns="0" bIns="0" rtlCol="0" anchor="t">
            <a:spAutoFit/>
          </a:bodyPr>
          <a:lstStyle/>
          <a:p>
            <a:pPr>
              <a:lnSpc>
                <a:spcPct val="130000"/>
              </a:lnSpc>
              <a:tabLst>
                <a:tab pos="540000" algn="l"/>
              </a:tabLst>
            </a:pPr>
            <a:r>
              <a:rPr lang="en-US" altLang="ja-JP" sz="1400" dirty="0">
                <a:solidFill>
                  <a:schemeClr val="bg1"/>
                </a:solidFill>
                <a:latin typeface="Meiryo"/>
                <a:ea typeface="Meiryo"/>
              </a:rPr>
              <a:t>05</a:t>
            </a:r>
            <a:r>
              <a:rPr lang="ja-JP" altLang="en-US" sz="1400">
                <a:solidFill>
                  <a:schemeClr val="bg1"/>
                </a:solidFill>
                <a:latin typeface="Meiryo"/>
                <a:ea typeface="Meiryo"/>
              </a:rPr>
              <a:t>　段階的リニューアル計画</a:t>
            </a:r>
          </a:p>
        </p:txBody>
      </p:sp>
      <p:sp>
        <p:nvSpPr>
          <p:cNvPr id="6" name="スライド番号プレースホルダー 5">
            <a:extLst>
              <a:ext uri="{FF2B5EF4-FFF2-40B4-BE49-F238E27FC236}">
                <a16:creationId xmlns:a16="http://schemas.microsoft.com/office/drawing/2014/main" id="{C47DB5CA-71B5-F3B3-B3EF-5A83F68ABD22}"/>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27</a:t>
            </a:fld>
            <a:endParaRPr lang="ja-JP" altLang="en-US"/>
          </a:p>
        </p:txBody>
      </p:sp>
      <p:sp>
        <p:nvSpPr>
          <p:cNvPr id="8" name="角丸四角形 7">
            <a:extLst>
              <a:ext uri="{FF2B5EF4-FFF2-40B4-BE49-F238E27FC236}">
                <a16:creationId xmlns:a16="http://schemas.microsoft.com/office/drawing/2014/main" id="{C0C2A644-2314-7AB2-718D-29EC4FF51106}"/>
              </a:ext>
            </a:extLst>
          </p:cNvPr>
          <p:cNvSpPr/>
          <p:nvPr/>
        </p:nvSpPr>
        <p:spPr>
          <a:xfrm>
            <a:off x="848702" y="1996109"/>
            <a:ext cx="8962047" cy="577041"/>
          </a:xfrm>
          <a:prstGeom prst="roundRect">
            <a:avLst>
              <a:gd name="adj" fmla="val 1026"/>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44000" tIns="144000" rIns="144000" bIns="144000" rtlCol="0" anchor="ctr"/>
          <a:lstStyle/>
          <a:p>
            <a:pPr>
              <a:lnSpc>
                <a:spcPct val="150000"/>
              </a:lnSpc>
            </a:pPr>
            <a:r>
              <a:rPr lang="ja-JP" altLang="en-US" sz="1400" b="1">
                <a:solidFill>
                  <a:schemeClr val="tx1">
                    <a:lumMod val="85000"/>
                    <a:lumOff val="15000"/>
                  </a:schemeClr>
                </a:solidFill>
                <a:latin typeface="Meiryo" panose="020B0604030504040204" pitchFamily="34" charset="-128"/>
                <a:ea typeface="Meiryo" panose="020B0604030504040204" pitchFamily="34" charset="-128"/>
              </a:rPr>
              <a:t>主な目的</a:t>
            </a:r>
            <a:r>
              <a:rPr lang="ja-JP" altLang="en-US" sz="1400">
                <a:solidFill>
                  <a:schemeClr val="tx1">
                    <a:lumMod val="85000"/>
                    <a:lumOff val="15000"/>
                  </a:schemeClr>
                </a:solidFill>
                <a:latin typeface="Meiryo" panose="020B0604030504040204" pitchFamily="34" charset="-128"/>
                <a:ea typeface="Meiryo" panose="020B0604030504040204" pitchFamily="34" charset="-128"/>
              </a:rPr>
              <a:t>：技術情報の整理、および 研究開発領域における新しい情報の届け方の決定。</a:t>
            </a:r>
            <a:endParaRPr lang="en-US" altLang="ja-JP" sz="1400">
              <a:solidFill>
                <a:schemeClr val="tx1">
                  <a:lumMod val="85000"/>
                  <a:lumOff val="15000"/>
                </a:schemeClr>
              </a:solidFill>
              <a:latin typeface="Meiryo" panose="020B0604030504040204" pitchFamily="34" charset="-128"/>
              <a:ea typeface="Meiryo" panose="020B0604030504040204" pitchFamily="34" charset="-128"/>
            </a:endParaRPr>
          </a:p>
          <a:p>
            <a:pPr>
              <a:lnSpc>
                <a:spcPct val="150000"/>
              </a:lnSpc>
            </a:pPr>
            <a:r>
              <a:rPr lang="ja-JP" altLang="en-US" sz="1400" b="1">
                <a:solidFill>
                  <a:schemeClr val="tx1">
                    <a:lumMod val="85000"/>
                    <a:lumOff val="15000"/>
                  </a:schemeClr>
                </a:solidFill>
                <a:latin typeface="Meiryo" panose="020B0604030504040204" pitchFamily="34" charset="-128"/>
                <a:ea typeface="Meiryo" panose="020B0604030504040204" pitchFamily="34" charset="-128"/>
              </a:rPr>
              <a:t>期待される成果</a:t>
            </a:r>
            <a:r>
              <a:rPr lang="ja-JP" altLang="en-US" sz="1400">
                <a:solidFill>
                  <a:schemeClr val="tx1">
                    <a:lumMod val="85000"/>
                    <a:lumOff val="15000"/>
                  </a:schemeClr>
                </a:solidFill>
                <a:latin typeface="Meiryo" panose="020B0604030504040204" pitchFamily="34" charset="-128"/>
                <a:ea typeface="Meiryo" panose="020B0604030504040204" pitchFamily="34" charset="-128"/>
              </a:rPr>
              <a:t>：研究開発の歩みを分かりやすく伝える、</a:t>
            </a:r>
            <a:r>
              <a:rPr lang="en" altLang="ja-JP" sz="1400">
                <a:solidFill>
                  <a:schemeClr val="tx1">
                    <a:lumMod val="85000"/>
                    <a:lumOff val="15000"/>
                  </a:schemeClr>
                </a:solidFill>
                <a:latin typeface="Meiryo" panose="020B0604030504040204" pitchFamily="34" charset="-128"/>
                <a:ea typeface="Meiryo" panose="020B0604030504040204" pitchFamily="34" charset="-128"/>
              </a:rPr>
              <a:t>UX</a:t>
            </a:r>
            <a:r>
              <a:rPr lang="ja-JP" altLang="en-US" sz="1400">
                <a:solidFill>
                  <a:schemeClr val="tx1">
                    <a:lumMod val="85000"/>
                    <a:lumOff val="15000"/>
                  </a:schemeClr>
                </a:solidFill>
                <a:latin typeface="Meiryo" panose="020B0604030504040204" pitchFamily="34" charset="-128"/>
                <a:ea typeface="Meiryo" panose="020B0604030504040204" pitchFamily="34" charset="-128"/>
              </a:rPr>
              <a:t>戦略と情報の配置図の完成。</a:t>
            </a:r>
          </a:p>
        </p:txBody>
      </p:sp>
      <p:sp>
        <p:nvSpPr>
          <p:cNvPr id="10" name="角丸四角形 9">
            <a:extLst>
              <a:ext uri="{FF2B5EF4-FFF2-40B4-BE49-F238E27FC236}">
                <a16:creationId xmlns:a16="http://schemas.microsoft.com/office/drawing/2014/main" id="{277DEF9F-7879-CBB0-3D95-8D15ABBCC058}"/>
              </a:ext>
            </a:extLst>
          </p:cNvPr>
          <p:cNvSpPr/>
          <p:nvPr/>
        </p:nvSpPr>
        <p:spPr>
          <a:xfrm>
            <a:off x="848703" y="1435588"/>
            <a:ext cx="10494594" cy="472025"/>
          </a:xfrm>
          <a:prstGeom prst="roundRect">
            <a:avLst>
              <a:gd name="adj" fmla="val 1026"/>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44000" tIns="108000" rIns="180000" bIns="108000" rtlCol="0" anchor="t">
            <a:spAutoFit/>
          </a:bodyPr>
          <a:lstStyle/>
          <a:p>
            <a:pPr>
              <a:lnSpc>
                <a:spcPct val="150000"/>
              </a:lnSpc>
            </a:pPr>
            <a:r>
              <a:rPr lang="ja-JP" altLang="en-US" sz="1200">
                <a:solidFill>
                  <a:srgbClr val="1A1A1A"/>
                </a:solidFill>
                <a:latin typeface="Meiryo"/>
                <a:ea typeface="Meiryo"/>
              </a:rPr>
              <a:t>このフェーズは、日々の研究成果や技術の歩みをより分かりやすく伝えるための、整理の形を決める期間です。</a:t>
            </a:r>
            <a:endParaRPr lang="en-US" altLang="ja-JP" sz="1200">
              <a:solidFill>
                <a:srgbClr val="1A1A1A"/>
              </a:solidFill>
              <a:latin typeface="Meiryo"/>
              <a:ea typeface="Meiryo"/>
            </a:endParaRPr>
          </a:p>
        </p:txBody>
      </p:sp>
      <p:sp>
        <p:nvSpPr>
          <p:cNvPr id="4" name="テキスト ボックス 3">
            <a:extLst>
              <a:ext uri="{FF2B5EF4-FFF2-40B4-BE49-F238E27FC236}">
                <a16:creationId xmlns:a16="http://schemas.microsoft.com/office/drawing/2014/main" id="{41BD86DD-DAEF-D404-9EF6-FC3EBEF81A0C}"/>
              </a:ext>
            </a:extLst>
          </p:cNvPr>
          <p:cNvSpPr txBox="1"/>
          <p:nvPr/>
        </p:nvSpPr>
        <p:spPr>
          <a:xfrm>
            <a:off x="1053382" y="845112"/>
            <a:ext cx="9002464" cy="377026"/>
          </a:xfrm>
          <a:prstGeom prst="rect">
            <a:avLst/>
          </a:prstGeom>
          <a:noFill/>
        </p:spPr>
        <p:txBody>
          <a:bodyPr wrap="none" lIns="0" tIns="0" rIns="0" bIns="0" rtlCol="0" anchor="t" anchorCtr="0">
            <a:spAutoFit/>
          </a:bodyPr>
          <a:lstStyle/>
          <a:p>
            <a:pPr>
              <a:lnSpc>
                <a:spcPct val="130000"/>
              </a:lnSpc>
              <a:spcBef>
                <a:spcPts val="100"/>
              </a:spcBef>
            </a:pPr>
            <a:r>
              <a:rPr lang="ja-JP" altLang="en-US" sz="2000" b="1">
                <a:solidFill>
                  <a:srgbClr val="0B3274"/>
                </a:solidFill>
                <a:latin typeface="メイリオ"/>
                <a:ea typeface="メイリオ"/>
                <a:cs typeface="+mn-lt"/>
              </a:rPr>
              <a:t>フェーズ</a:t>
            </a:r>
            <a:r>
              <a:rPr lang="en-US" altLang="ja-JP" sz="2000" b="1">
                <a:solidFill>
                  <a:srgbClr val="0B3274"/>
                </a:solidFill>
                <a:latin typeface="メイリオ"/>
                <a:ea typeface="メイリオ"/>
                <a:cs typeface="+mn-lt"/>
              </a:rPr>
              <a:t>4</a:t>
            </a:r>
            <a:r>
              <a:rPr lang="ja-JP" altLang="en-US" sz="2000" b="1">
                <a:solidFill>
                  <a:srgbClr val="0B3274"/>
                </a:solidFill>
                <a:latin typeface="メイリオ"/>
                <a:ea typeface="メイリオ"/>
                <a:cs typeface="+mn-lt"/>
              </a:rPr>
              <a:t>：サステナビリティ・研究開発領域（</a:t>
            </a:r>
            <a:r>
              <a:rPr lang="en-US" altLang="ja-JP" sz="2000" b="1">
                <a:solidFill>
                  <a:srgbClr val="0B3274"/>
                </a:solidFill>
                <a:latin typeface="メイリオ"/>
                <a:ea typeface="メイリオ"/>
                <a:cs typeface="+mn-lt"/>
              </a:rPr>
              <a:t>2026</a:t>
            </a:r>
            <a:r>
              <a:rPr lang="ja-JP" altLang="en-US" sz="2000" b="1">
                <a:solidFill>
                  <a:srgbClr val="0B3274"/>
                </a:solidFill>
                <a:latin typeface="メイリオ"/>
                <a:ea typeface="メイリオ"/>
                <a:cs typeface="+mn-lt"/>
              </a:rPr>
              <a:t>年</a:t>
            </a:r>
            <a:r>
              <a:rPr lang="en-US" altLang="ja-JP" sz="2000" b="1">
                <a:solidFill>
                  <a:srgbClr val="0B3274"/>
                </a:solidFill>
                <a:latin typeface="メイリオ"/>
                <a:ea typeface="メイリオ"/>
                <a:cs typeface="+mn-lt"/>
              </a:rPr>
              <a:t>12</a:t>
            </a:r>
            <a:r>
              <a:rPr lang="ja-JP" altLang="en-US" sz="2000" b="1">
                <a:solidFill>
                  <a:srgbClr val="0B3274"/>
                </a:solidFill>
                <a:latin typeface="メイリオ"/>
                <a:ea typeface="メイリオ"/>
                <a:cs typeface="+mn-lt"/>
              </a:rPr>
              <a:t>月</a:t>
            </a:r>
            <a:r>
              <a:rPr lang="en-US" altLang="ja-JP" sz="2000" b="1">
                <a:solidFill>
                  <a:srgbClr val="0B3274"/>
                </a:solidFill>
                <a:latin typeface="メイリオ"/>
                <a:ea typeface="メイリオ"/>
                <a:cs typeface="+mn-lt"/>
              </a:rPr>
              <a:t>〜2027</a:t>
            </a:r>
            <a:r>
              <a:rPr lang="ja-JP" altLang="en-US" sz="2000" b="1">
                <a:solidFill>
                  <a:srgbClr val="0B3274"/>
                </a:solidFill>
                <a:latin typeface="メイリオ"/>
                <a:ea typeface="メイリオ"/>
                <a:cs typeface="+mn-lt"/>
              </a:rPr>
              <a:t>年</a:t>
            </a:r>
            <a:r>
              <a:rPr lang="en-US" altLang="ja-JP" sz="2000" b="1">
                <a:solidFill>
                  <a:srgbClr val="0B3274"/>
                </a:solidFill>
                <a:latin typeface="メイリオ"/>
                <a:ea typeface="メイリオ"/>
                <a:cs typeface="+mn-lt"/>
              </a:rPr>
              <a:t>2</a:t>
            </a:r>
            <a:r>
              <a:rPr lang="ja-JP" altLang="en-US" sz="2000" b="1">
                <a:solidFill>
                  <a:srgbClr val="0B3274"/>
                </a:solidFill>
                <a:latin typeface="メイリオ"/>
                <a:ea typeface="メイリオ"/>
                <a:cs typeface="+mn-lt"/>
              </a:rPr>
              <a:t>月）</a:t>
            </a:r>
            <a:endParaRPr lang="en-US" altLang="ja-JP" sz="2000" b="1">
              <a:solidFill>
                <a:srgbClr val="0B3274"/>
              </a:solidFill>
              <a:latin typeface="メイリオ"/>
              <a:ea typeface="メイリオ"/>
              <a:cs typeface="+mn-lt"/>
            </a:endParaRPr>
          </a:p>
        </p:txBody>
      </p:sp>
      <p:sp>
        <p:nvSpPr>
          <p:cNvPr id="12" name="テキスト ボックス 11">
            <a:extLst>
              <a:ext uri="{FF2B5EF4-FFF2-40B4-BE49-F238E27FC236}">
                <a16:creationId xmlns:a16="http://schemas.microsoft.com/office/drawing/2014/main" id="{31C80C3F-C18F-745E-EB5D-7B16DBC96C0D}"/>
              </a:ext>
            </a:extLst>
          </p:cNvPr>
          <p:cNvSpPr txBox="1"/>
          <p:nvPr/>
        </p:nvSpPr>
        <p:spPr>
          <a:xfrm>
            <a:off x="924660" y="6041129"/>
            <a:ext cx="8214443" cy="490519"/>
          </a:xfrm>
          <a:prstGeom prst="rect">
            <a:avLst/>
          </a:prstGeom>
          <a:noFill/>
        </p:spPr>
        <p:txBody>
          <a:bodyPr wrap="square">
            <a:spAutoFit/>
          </a:bodyPr>
          <a:lstStyle/>
          <a:p>
            <a:pPr>
              <a:lnSpc>
                <a:spcPct val="150000"/>
              </a:lnSpc>
            </a:pPr>
            <a:r>
              <a:rPr lang="en-US" altLang="ja-JP" sz="900" dirty="0">
                <a:latin typeface="Meiryo" panose="020B0604030504040204" pitchFamily="34" charset="-128"/>
                <a:ea typeface="Meiryo" panose="020B0604030504040204" pitchFamily="34" charset="-128"/>
              </a:rPr>
              <a:t>※</a:t>
            </a:r>
            <a:r>
              <a:rPr lang="ja-JP" altLang="en-US" sz="900">
                <a:latin typeface="Meiryo" panose="020B0604030504040204" pitchFamily="34" charset="-128"/>
                <a:ea typeface="Meiryo" panose="020B0604030504040204" pitchFamily="34" charset="-128"/>
              </a:rPr>
              <a:t>実際に確定する作業範囲は、フェーズ</a:t>
            </a:r>
            <a:r>
              <a:rPr lang="en-US" altLang="ja-JP" sz="900" dirty="0">
                <a:latin typeface="Meiryo" panose="020B0604030504040204" pitchFamily="34" charset="-128"/>
                <a:ea typeface="Meiryo" panose="020B0604030504040204" pitchFamily="34" charset="-128"/>
              </a:rPr>
              <a:t>1</a:t>
            </a:r>
            <a:r>
              <a:rPr lang="ja-JP" altLang="en-US" sz="900">
                <a:latin typeface="Meiryo" panose="020B0604030504040204" pitchFamily="34" charset="-128"/>
                <a:ea typeface="Meiryo" panose="020B0604030504040204" pitchFamily="34" charset="-128"/>
              </a:rPr>
              <a:t>のリニューアル方針すり合わせ期間で精査します​</a:t>
            </a:r>
          </a:p>
          <a:p>
            <a:pPr>
              <a:lnSpc>
                <a:spcPct val="150000"/>
              </a:lnSpc>
            </a:pPr>
            <a:r>
              <a:rPr lang="en-US" altLang="ja-JP" sz="900" dirty="0">
                <a:latin typeface="Meiryo" panose="020B0604030504040204" pitchFamily="34" charset="-128"/>
                <a:ea typeface="Meiryo" panose="020B0604030504040204" pitchFamily="34" charset="-128"/>
              </a:rPr>
              <a:t>※</a:t>
            </a:r>
            <a:r>
              <a:rPr lang="ja-JP" altLang="en-US" sz="900">
                <a:latin typeface="Meiryo" panose="020B0604030504040204" pitchFamily="34" charset="-128"/>
                <a:ea typeface="Meiryo" panose="020B0604030504040204" pitchFamily="34" charset="-128"/>
              </a:rPr>
              <a:t>上記は現時点での想定例です​</a:t>
            </a:r>
          </a:p>
        </p:txBody>
      </p:sp>
      <p:graphicFrame>
        <p:nvGraphicFramePr>
          <p:cNvPr id="15" name="表 14">
            <a:extLst>
              <a:ext uri="{FF2B5EF4-FFF2-40B4-BE49-F238E27FC236}">
                <a16:creationId xmlns:a16="http://schemas.microsoft.com/office/drawing/2014/main" id="{29BD1D34-DC1C-56C8-ED59-21DEA08E020E}"/>
              </a:ext>
            </a:extLst>
          </p:cNvPr>
          <p:cNvGraphicFramePr>
            <a:graphicFrameLocks noGrp="1"/>
          </p:cNvGraphicFramePr>
          <p:nvPr>
            <p:extLst>
              <p:ext uri="{D42A27DB-BD31-4B8C-83A1-F6EECF244321}">
                <p14:modId xmlns:p14="http://schemas.microsoft.com/office/powerpoint/2010/main" val="4278542772"/>
              </p:ext>
            </p:extLst>
          </p:nvPr>
        </p:nvGraphicFramePr>
        <p:xfrm>
          <a:off x="924660" y="2828033"/>
          <a:ext cx="10330944" cy="2958213"/>
        </p:xfrm>
        <a:graphic>
          <a:graphicData uri="http://schemas.openxmlformats.org/drawingml/2006/table">
            <a:tbl>
              <a:tblPr/>
              <a:tblGrid>
                <a:gridCol w="2063637">
                  <a:extLst>
                    <a:ext uri="{9D8B030D-6E8A-4147-A177-3AD203B41FA5}">
                      <a16:colId xmlns:a16="http://schemas.microsoft.com/office/drawing/2014/main" val="830422312"/>
                    </a:ext>
                  </a:extLst>
                </a:gridCol>
                <a:gridCol w="5793753">
                  <a:extLst>
                    <a:ext uri="{9D8B030D-6E8A-4147-A177-3AD203B41FA5}">
                      <a16:colId xmlns:a16="http://schemas.microsoft.com/office/drawing/2014/main" val="1355462040"/>
                    </a:ext>
                  </a:extLst>
                </a:gridCol>
                <a:gridCol w="2473554">
                  <a:extLst>
                    <a:ext uri="{9D8B030D-6E8A-4147-A177-3AD203B41FA5}">
                      <a16:colId xmlns:a16="http://schemas.microsoft.com/office/drawing/2014/main" val="3096731436"/>
                    </a:ext>
                  </a:extLst>
                </a:gridCol>
              </a:tblGrid>
              <a:tr h="0">
                <a:tc gridSpan="2">
                  <a:txBody>
                    <a:bodyPr/>
                    <a:lstStyle/>
                    <a:p>
                      <a:pPr rtl="0" fontAlgn="b">
                        <a:lnSpc>
                          <a:spcPct val="150000"/>
                        </a:lnSpc>
                        <a:buNone/>
                      </a:pPr>
                      <a:r>
                        <a:rPr lang="ja-JP" altLang="en-US" sz="1100" b="0">
                          <a:solidFill>
                            <a:srgbClr val="FFFFFF"/>
                          </a:solidFill>
                          <a:effectLst/>
                          <a:latin typeface="Meiryo" panose="020B0604030504040204" pitchFamily="34" charset="-128"/>
                          <a:ea typeface="Meiryo" panose="020B0604030504040204" pitchFamily="34" charset="-128"/>
                        </a:rPr>
                        <a:t>具体的な作業内容（アウトプット）</a:t>
                      </a:r>
                    </a:p>
                  </a:txBody>
                  <a:tcPr marL="137160" marR="137160" marT="137160" marB="13716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tx1">
                        <a:lumMod val="75000"/>
                        <a:lumOff val="25000"/>
                      </a:schemeClr>
                    </a:solidFill>
                  </a:tcPr>
                </a:tc>
                <a:tc hMerge="1">
                  <a:txBody>
                    <a:bodyPr/>
                    <a:lstStyle/>
                    <a:p>
                      <a:endParaRPr kumimoji="1" lang="ja-JP" altLang="en-US"/>
                    </a:p>
                  </a:txBody>
                  <a:tcPr/>
                </a:tc>
                <a:tc>
                  <a:txBody>
                    <a:bodyPr/>
                    <a:lstStyle/>
                    <a:p>
                      <a:pPr algn="ctr" rtl="0" fontAlgn="b">
                        <a:lnSpc>
                          <a:spcPct val="150000"/>
                        </a:lnSpc>
                        <a:buNone/>
                      </a:pPr>
                      <a:r>
                        <a:rPr lang="ja-JP" altLang="en-US" sz="1100" b="0">
                          <a:solidFill>
                            <a:srgbClr val="FFFFFF"/>
                          </a:solidFill>
                          <a:effectLst/>
                          <a:latin typeface="Meiryo" panose="020B0604030504040204" pitchFamily="34" charset="-128"/>
                          <a:ea typeface="Meiryo" panose="020B0604030504040204" pitchFamily="34" charset="-128"/>
                        </a:rPr>
                        <a:t>アウトプット</a:t>
                      </a:r>
                    </a:p>
                  </a:txBody>
                  <a:tcPr marL="137160" marR="137160" marT="137160" marB="13716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2576369562"/>
                  </a:ext>
                </a:extLst>
              </a:tr>
              <a:tr h="459795">
                <a:tc>
                  <a:txBody>
                    <a:bodyPr/>
                    <a:lstStyle/>
                    <a:p>
                      <a:pPr algn="ctr" rtl="0" fontAlgn="b">
                        <a:buNone/>
                      </a:pPr>
                      <a:r>
                        <a:rPr lang="ja-JP" altLang="en-US" sz="1100">
                          <a:effectLst/>
                          <a:latin typeface="Meiryo" panose="020B0604030504040204" pitchFamily="34" charset="-128"/>
                          <a:ea typeface="Meiryo" panose="020B0604030504040204" pitchFamily="34" charset="-128"/>
                        </a:rPr>
                        <a:t>ワイヤーフレーム</a:t>
                      </a:r>
                    </a:p>
                  </a:txBody>
                  <a:tcPr marL="25523" marR="25523" marT="17016" marB="17016"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3F3F3"/>
                    </a:solidFill>
                  </a:tcPr>
                </a:tc>
                <a:tc>
                  <a:txBody>
                    <a:bodyPr/>
                    <a:lstStyle/>
                    <a:p>
                      <a:pPr rtl="0" fontAlgn="b">
                        <a:lnSpc>
                          <a:spcPct val="150000"/>
                        </a:lnSpc>
                        <a:buNone/>
                      </a:pPr>
                      <a:r>
                        <a:rPr lang="ja-JP" altLang="en-US" sz="1100">
                          <a:effectLst/>
                          <a:latin typeface="Meiryo" panose="020B0604030504040204" pitchFamily="34" charset="-128"/>
                          <a:ea typeface="Meiryo" panose="020B0604030504040204" pitchFamily="34" charset="-128"/>
                        </a:rPr>
                        <a:t>情報の優先順位を反映したレイアウト構成案を作成します。</a:t>
                      </a:r>
                    </a:p>
                  </a:txBody>
                  <a:tcPr marL="137160" marR="137160" marT="137160" marB="13716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noFill/>
                  </a:tcPr>
                </a:tc>
                <a:tc>
                  <a:txBody>
                    <a:bodyPr/>
                    <a:lstStyle/>
                    <a:p>
                      <a:pPr algn="ctr" rtl="0" fontAlgn="b">
                        <a:lnSpc>
                          <a:spcPct val="150000"/>
                        </a:lnSpc>
                        <a:buNone/>
                      </a:pPr>
                      <a:r>
                        <a:rPr lang="ja-JP" altLang="en-US" sz="1100">
                          <a:effectLst/>
                          <a:latin typeface="Meiryo" panose="020B0604030504040204" pitchFamily="34" charset="-128"/>
                          <a:ea typeface="Meiryo" panose="020B0604030504040204" pitchFamily="34" charset="-128"/>
                        </a:rPr>
                        <a:t>デザインファイル（</a:t>
                      </a:r>
                      <a:r>
                        <a:rPr lang="en-US" altLang="ja-JP" sz="1100">
                          <a:effectLst/>
                          <a:latin typeface="Meiryo" panose="020B0604030504040204" pitchFamily="34" charset="-128"/>
                          <a:ea typeface="Meiryo" panose="020B0604030504040204" pitchFamily="34" charset="-128"/>
                        </a:rPr>
                        <a:t>.fig</a:t>
                      </a:r>
                      <a:r>
                        <a:rPr lang="ja-JP" altLang="en-US" sz="1100">
                          <a:effectLst/>
                          <a:latin typeface="Meiryo" panose="020B0604030504040204" pitchFamily="34" charset="-128"/>
                          <a:ea typeface="Meiryo" panose="020B0604030504040204" pitchFamily="34" charset="-128"/>
                        </a:rPr>
                        <a:t>形式）</a:t>
                      </a:r>
                    </a:p>
                  </a:txBody>
                  <a:tcPr marL="137160" marR="137160" marT="137160" marB="13716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noFill/>
                  </a:tcPr>
                </a:tc>
                <a:extLst>
                  <a:ext uri="{0D108BD9-81ED-4DB2-BD59-A6C34878D82A}">
                    <a16:rowId xmlns:a16="http://schemas.microsoft.com/office/drawing/2014/main" val="4155198323"/>
                  </a:ext>
                </a:extLst>
              </a:tr>
              <a:tr h="0">
                <a:tc>
                  <a:txBody>
                    <a:bodyPr/>
                    <a:lstStyle/>
                    <a:p>
                      <a:pPr algn="ctr" rtl="0" fontAlgn="b">
                        <a:buNone/>
                      </a:pPr>
                      <a:r>
                        <a:rPr lang="ja-JP" altLang="en-US" sz="1100">
                          <a:effectLst/>
                          <a:latin typeface="Meiryo" panose="020B0604030504040204" pitchFamily="34" charset="-128"/>
                          <a:ea typeface="Meiryo" panose="020B0604030504040204" pitchFamily="34" charset="-128"/>
                        </a:rPr>
                        <a:t>デザイン</a:t>
                      </a:r>
                    </a:p>
                  </a:txBody>
                  <a:tcPr marL="25523" marR="25523" marT="17016" marB="17016"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3F3F3"/>
                    </a:solidFill>
                  </a:tcPr>
                </a:tc>
                <a:tc>
                  <a:txBody>
                    <a:bodyPr/>
                    <a:lstStyle/>
                    <a:p>
                      <a:pPr rtl="0" fontAlgn="b">
                        <a:lnSpc>
                          <a:spcPct val="150000"/>
                        </a:lnSpc>
                        <a:buNone/>
                      </a:pPr>
                      <a:r>
                        <a:rPr lang="ja-JP" altLang="en-US" sz="1100">
                          <a:effectLst/>
                          <a:latin typeface="Meiryo" panose="020B0604030504040204" pitchFamily="34" charset="-128"/>
                          <a:ea typeface="Meiryo" panose="020B0604030504040204" pitchFamily="34" charset="-128"/>
                        </a:rPr>
                        <a:t>カテゴリー</a:t>
                      </a:r>
                      <a:r>
                        <a:rPr lang="en" altLang="ja-JP" sz="1100" dirty="0">
                          <a:effectLst/>
                          <a:latin typeface="Meiryo" panose="020B0604030504040204" pitchFamily="34" charset="-128"/>
                          <a:ea typeface="Meiryo" panose="020B0604030504040204" pitchFamily="34" charset="-128"/>
                        </a:rPr>
                        <a:t>TOP2</a:t>
                      </a:r>
                      <a:r>
                        <a:rPr lang="ja-JP" altLang="en-US" sz="1100">
                          <a:effectLst/>
                          <a:latin typeface="Meiryo" panose="020B0604030504040204" pitchFamily="34" charset="-128"/>
                          <a:ea typeface="Meiryo" panose="020B0604030504040204" pitchFamily="34" charset="-128"/>
                        </a:rPr>
                        <a:t>ページ、目次</a:t>
                      </a:r>
                      <a:r>
                        <a:rPr lang="en-US" altLang="ja-JP" sz="1100" dirty="0">
                          <a:effectLst/>
                          <a:latin typeface="Meiryo" panose="020B0604030504040204" pitchFamily="34" charset="-128"/>
                          <a:ea typeface="Meiryo" panose="020B0604030504040204" pitchFamily="34" charset="-128"/>
                        </a:rPr>
                        <a:t>6</a:t>
                      </a:r>
                      <a:r>
                        <a:rPr lang="ja-JP" altLang="en-US" sz="1100">
                          <a:effectLst/>
                          <a:latin typeface="Meiryo" panose="020B0604030504040204" pitchFamily="34" charset="-128"/>
                          <a:ea typeface="Meiryo" panose="020B0604030504040204" pitchFamily="34" charset="-128"/>
                        </a:rPr>
                        <a:t>ページ、下層</a:t>
                      </a:r>
                      <a:r>
                        <a:rPr lang="en-US" altLang="ja-JP" sz="1100" dirty="0">
                          <a:effectLst/>
                          <a:latin typeface="Meiryo" panose="020B0604030504040204" pitchFamily="34" charset="-128"/>
                          <a:ea typeface="Meiryo" panose="020B0604030504040204" pitchFamily="34" charset="-128"/>
                        </a:rPr>
                        <a:t>4</a:t>
                      </a:r>
                      <a:r>
                        <a:rPr lang="ja-JP" altLang="en-US" sz="1100">
                          <a:effectLst/>
                          <a:latin typeface="Meiryo" panose="020B0604030504040204" pitchFamily="34" charset="-128"/>
                          <a:ea typeface="Meiryo" panose="020B0604030504040204" pitchFamily="34" charset="-128"/>
                        </a:rPr>
                        <a:t>ページ、下層パーツ</a:t>
                      </a:r>
                      <a:r>
                        <a:rPr lang="en-US" altLang="ja-JP" sz="1100" dirty="0">
                          <a:effectLst/>
                          <a:latin typeface="Meiryo" panose="020B0604030504040204" pitchFamily="34" charset="-128"/>
                          <a:ea typeface="Meiryo" panose="020B0604030504040204" pitchFamily="34" charset="-128"/>
                        </a:rPr>
                        <a:t>26</a:t>
                      </a:r>
                      <a:r>
                        <a:rPr lang="ja-JP" altLang="en-US" sz="1100">
                          <a:effectLst/>
                          <a:latin typeface="Meiryo" panose="020B0604030504040204" pitchFamily="34" charset="-128"/>
                          <a:ea typeface="Meiryo" panose="020B0604030504040204" pitchFamily="34" charset="-128"/>
                        </a:rPr>
                        <a:t>箇所、およびメガメニュー</a:t>
                      </a:r>
                      <a:r>
                        <a:rPr lang="en-US" altLang="ja-JP" sz="1100" dirty="0">
                          <a:effectLst/>
                          <a:latin typeface="Meiryo" panose="020B0604030504040204" pitchFamily="34" charset="-128"/>
                          <a:ea typeface="Meiryo" panose="020B0604030504040204" pitchFamily="34" charset="-128"/>
                        </a:rPr>
                        <a:t>2</a:t>
                      </a:r>
                      <a:r>
                        <a:rPr lang="ja-JP" altLang="en-US" sz="1100">
                          <a:effectLst/>
                          <a:latin typeface="Meiryo" panose="020B0604030504040204" pitchFamily="34" charset="-128"/>
                          <a:ea typeface="Meiryo" panose="020B0604030504040204" pitchFamily="34" charset="-128"/>
                        </a:rPr>
                        <a:t>案のデザインデータを作成します。</a:t>
                      </a:r>
                    </a:p>
                  </a:txBody>
                  <a:tcPr marL="137160" marR="137160" marT="137160" marB="13716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noFill/>
                  </a:tcPr>
                </a:tc>
                <a:tc>
                  <a:txBody>
                    <a:bodyPr/>
                    <a:lstStyle/>
                    <a:p>
                      <a:pPr marL="0" marR="0" lvl="0" indent="0" algn="ctr" defTabSz="914380" rtl="0" eaLnBrk="1" fontAlgn="b" latinLnBrk="0" hangingPunct="1">
                        <a:lnSpc>
                          <a:spcPct val="150000"/>
                        </a:lnSpc>
                        <a:spcBef>
                          <a:spcPts val="0"/>
                        </a:spcBef>
                        <a:spcAft>
                          <a:spcPts val="0"/>
                        </a:spcAft>
                        <a:buClrTx/>
                        <a:buSzTx/>
                        <a:buFontTx/>
                        <a:buNone/>
                        <a:tabLst/>
                        <a:defRPr/>
                      </a:pPr>
                      <a:r>
                        <a:rPr lang="ja-JP" altLang="en-US" sz="1100">
                          <a:effectLst/>
                          <a:latin typeface="Meiryo" panose="020B0604030504040204" pitchFamily="34" charset="-128"/>
                          <a:ea typeface="Meiryo" panose="020B0604030504040204" pitchFamily="34" charset="-128"/>
                        </a:rPr>
                        <a:t>デザインファイル（</a:t>
                      </a:r>
                      <a:r>
                        <a:rPr lang="en-US" altLang="ja-JP" sz="1100">
                          <a:effectLst/>
                          <a:latin typeface="Meiryo" panose="020B0604030504040204" pitchFamily="34" charset="-128"/>
                          <a:ea typeface="Meiryo" panose="020B0604030504040204" pitchFamily="34" charset="-128"/>
                        </a:rPr>
                        <a:t>.fig</a:t>
                      </a:r>
                      <a:r>
                        <a:rPr lang="ja-JP" altLang="en-US" sz="1100">
                          <a:effectLst/>
                          <a:latin typeface="Meiryo" panose="020B0604030504040204" pitchFamily="34" charset="-128"/>
                          <a:ea typeface="Meiryo" panose="020B0604030504040204" pitchFamily="34" charset="-128"/>
                        </a:rPr>
                        <a:t>形式）</a:t>
                      </a:r>
                    </a:p>
                  </a:txBody>
                  <a:tcPr marL="137160" marR="137160" marT="137160" marB="13716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noFill/>
                  </a:tcPr>
                </a:tc>
                <a:extLst>
                  <a:ext uri="{0D108BD9-81ED-4DB2-BD59-A6C34878D82A}">
                    <a16:rowId xmlns:a16="http://schemas.microsoft.com/office/drawing/2014/main" val="2198661600"/>
                  </a:ext>
                </a:extLst>
              </a:tr>
              <a:tr h="0">
                <a:tc>
                  <a:txBody>
                    <a:bodyPr/>
                    <a:lstStyle/>
                    <a:p>
                      <a:pPr algn="ctr" rtl="0" fontAlgn="b">
                        <a:buNone/>
                      </a:pPr>
                      <a:r>
                        <a:rPr lang="ja-JP" altLang="en-US" sz="1100">
                          <a:effectLst/>
                          <a:latin typeface="Meiryo" panose="020B0604030504040204" pitchFamily="34" charset="-128"/>
                          <a:ea typeface="Meiryo" panose="020B0604030504040204" pitchFamily="34" charset="-128"/>
                        </a:rPr>
                        <a:t>プロトタイプ</a:t>
                      </a:r>
                    </a:p>
                  </a:txBody>
                  <a:tcPr marL="25523" marR="25523" marT="17016" marB="17016"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3F3F3"/>
                    </a:solidFill>
                  </a:tcPr>
                </a:tc>
                <a:tc>
                  <a:txBody>
                    <a:bodyPr/>
                    <a:lstStyle/>
                    <a:p>
                      <a:pPr marL="0" marR="0" lvl="0" indent="0" algn="l">
                        <a:lnSpc>
                          <a:spcPct val="150000"/>
                        </a:lnSpc>
                        <a:spcBef>
                          <a:spcPts val="0"/>
                        </a:spcBef>
                        <a:spcAft>
                          <a:spcPts val="0"/>
                        </a:spcAft>
                        <a:buNone/>
                      </a:pPr>
                      <a:r>
                        <a:rPr lang="ja-JP" sz="1100" b="0" i="0" u="none" strike="noStrike" baseline="0" noProof="0">
                          <a:solidFill>
                            <a:srgbClr val="000000"/>
                          </a:solidFill>
                          <a:effectLst/>
                          <a:latin typeface="Meiryo"/>
                          <a:ea typeface="Meiryo"/>
                        </a:rPr>
                        <a:t>必要に応じ</a:t>
                      </a:r>
                      <a:r>
                        <a:rPr lang="ja-JP" altLang="en-US" sz="1100" b="0" i="0" u="none" strike="noStrike" baseline="0" noProof="0">
                          <a:solidFill>
                            <a:srgbClr val="000000"/>
                          </a:solidFill>
                          <a:effectLst/>
                          <a:latin typeface="Meiryo"/>
                          <a:ea typeface="Meiryo"/>
                        </a:rPr>
                        <a:t>て</a:t>
                      </a:r>
                      <a:r>
                        <a:rPr lang="en-US" altLang="ja-JP" sz="1100" b="0" i="0" u="none" strike="noStrike" baseline="0" noProof="0">
                          <a:solidFill>
                            <a:srgbClr val="000000"/>
                          </a:solidFill>
                          <a:effectLst/>
                          <a:latin typeface="Meiryo"/>
                          <a:ea typeface="Meiryo"/>
                        </a:rPr>
                        <a:t>Figma</a:t>
                      </a:r>
                      <a:r>
                        <a:rPr lang="ja-JP" sz="1100" b="0" i="0" u="none" strike="noStrike" baseline="0" noProof="0">
                          <a:solidFill>
                            <a:srgbClr val="000000"/>
                          </a:solidFill>
                          <a:effectLst/>
                          <a:latin typeface="Meiryo"/>
                          <a:ea typeface="Meiryo"/>
                        </a:rPr>
                        <a:t>プロトタイプを使用し、情報構造や挙動、導線確認を目的とした簡易的な確認用データを作成します。 </a:t>
                      </a:r>
                      <a:endParaRPr lang="en-US"/>
                    </a:p>
                  </a:txBody>
                  <a:tcPr marL="137160" marR="137160" marT="137160" marB="13716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noFill/>
                  </a:tcPr>
                </a:tc>
                <a:tc>
                  <a:txBody>
                    <a:bodyPr/>
                    <a:lstStyle/>
                    <a:p>
                      <a:pPr marL="0" marR="0" lvl="0" indent="0" algn="ctr" defTabSz="914380" rtl="0" eaLnBrk="1" fontAlgn="b" latinLnBrk="0" hangingPunct="1">
                        <a:lnSpc>
                          <a:spcPct val="150000"/>
                        </a:lnSpc>
                        <a:spcBef>
                          <a:spcPts val="0"/>
                        </a:spcBef>
                        <a:spcAft>
                          <a:spcPts val="0"/>
                        </a:spcAft>
                        <a:buClrTx/>
                        <a:buSzTx/>
                        <a:buFontTx/>
                        <a:buNone/>
                        <a:tabLst/>
                        <a:defRPr/>
                      </a:pPr>
                      <a:r>
                        <a:rPr lang="en-US" altLang="ja-JP" sz="1100">
                          <a:effectLst/>
                          <a:latin typeface="Meiryo" panose="020B0604030504040204" pitchFamily="34" charset="-128"/>
                          <a:ea typeface="Meiryo" panose="020B0604030504040204" pitchFamily="34" charset="-128"/>
                        </a:rPr>
                        <a:t>URL</a:t>
                      </a:r>
                      <a:r>
                        <a:rPr lang="ja-JP" altLang="en-US" sz="1100">
                          <a:effectLst/>
                          <a:latin typeface="Meiryo" panose="020B0604030504040204" pitchFamily="34" charset="-128"/>
                          <a:ea typeface="Meiryo" panose="020B0604030504040204" pitchFamily="34" charset="-128"/>
                        </a:rPr>
                        <a:t>をご案内</a:t>
                      </a:r>
                    </a:p>
                  </a:txBody>
                  <a:tcPr marL="137160" marR="137160" marT="137160" marB="13716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noFill/>
                  </a:tcPr>
                </a:tc>
                <a:extLst>
                  <a:ext uri="{0D108BD9-81ED-4DB2-BD59-A6C34878D82A}">
                    <a16:rowId xmlns:a16="http://schemas.microsoft.com/office/drawing/2014/main" val="458245659"/>
                  </a:ext>
                </a:extLst>
              </a:tr>
              <a:tr h="0">
                <a:tc>
                  <a:txBody>
                    <a:bodyPr/>
                    <a:lstStyle/>
                    <a:p>
                      <a:pPr algn="ctr" rtl="0" fontAlgn="b">
                        <a:buNone/>
                      </a:pPr>
                      <a:r>
                        <a:rPr lang="ja-JP" altLang="en-US" sz="1100">
                          <a:effectLst/>
                          <a:latin typeface="Meiryo" panose="020B0604030504040204" pitchFamily="34" charset="-128"/>
                          <a:ea typeface="Meiryo" panose="020B0604030504040204" pitchFamily="34" charset="-128"/>
                        </a:rPr>
                        <a:t>デザインガイドライン更新</a:t>
                      </a:r>
                    </a:p>
                  </a:txBody>
                  <a:tcPr marL="137160" marR="137160" marT="137160" marB="13716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3F3F3"/>
                    </a:solidFill>
                  </a:tcPr>
                </a:tc>
                <a:tc>
                  <a:txBody>
                    <a:bodyPr/>
                    <a:lstStyle/>
                    <a:p>
                      <a:pPr rtl="0" fontAlgn="b">
                        <a:lnSpc>
                          <a:spcPct val="150000"/>
                        </a:lnSpc>
                        <a:buNone/>
                      </a:pPr>
                      <a:r>
                        <a:rPr lang="ja-JP" altLang="en-US" sz="1100">
                          <a:effectLst/>
                          <a:latin typeface="Meiryo" panose="020B0604030504040204" pitchFamily="34" charset="-128"/>
                          <a:ea typeface="Meiryo" panose="020B0604030504040204" pitchFamily="34" charset="-128"/>
                        </a:rPr>
                        <a:t>追加されたパーツから、デザインガイドラインの更新をします。</a:t>
                      </a:r>
                    </a:p>
                  </a:txBody>
                  <a:tcPr marL="137160" marR="137160" marT="137160" marB="13716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noFill/>
                  </a:tcPr>
                </a:tc>
                <a:tc>
                  <a:txBody>
                    <a:bodyPr/>
                    <a:lstStyle/>
                    <a:p>
                      <a:pPr marL="0" marR="0" lvl="0" indent="0" algn="ctr" defTabSz="914380" rtl="0" eaLnBrk="1" fontAlgn="b" latinLnBrk="0" hangingPunct="1">
                        <a:lnSpc>
                          <a:spcPct val="150000"/>
                        </a:lnSpc>
                        <a:spcBef>
                          <a:spcPts val="0"/>
                        </a:spcBef>
                        <a:spcAft>
                          <a:spcPts val="0"/>
                        </a:spcAft>
                        <a:buClrTx/>
                        <a:buSzTx/>
                        <a:buFontTx/>
                        <a:buNone/>
                        <a:tabLst/>
                        <a:defRPr/>
                      </a:pPr>
                      <a:r>
                        <a:rPr lang="ja-JP" altLang="en-US" sz="1100">
                          <a:effectLst/>
                          <a:latin typeface="Meiryo" panose="020B0604030504040204" pitchFamily="34" charset="-128"/>
                          <a:ea typeface="Meiryo" panose="020B0604030504040204" pitchFamily="34" charset="-128"/>
                        </a:rPr>
                        <a:t>デザインガイドライン（</a:t>
                      </a:r>
                      <a:r>
                        <a:rPr lang="en-US" altLang="ja-JP" sz="1100" dirty="0">
                          <a:effectLst/>
                          <a:latin typeface="Meiryo" panose="020B0604030504040204" pitchFamily="34" charset="-128"/>
                          <a:ea typeface="Meiryo" panose="020B0604030504040204" pitchFamily="34" charset="-128"/>
                        </a:rPr>
                        <a:t>.fig</a:t>
                      </a:r>
                      <a:r>
                        <a:rPr lang="ja-JP" altLang="en-US" sz="1100">
                          <a:effectLst/>
                          <a:latin typeface="Meiryo" panose="020B0604030504040204" pitchFamily="34" charset="-128"/>
                          <a:ea typeface="Meiryo" panose="020B0604030504040204" pitchFamily="34" charset="-128"/>
                        </a:rPr>
                        <a:t>形式）</a:t>
                      </a:r>
                    </a:p>
                  </a:txBody>
                  <a:tcPr marL="137160" marR="137160" marT="137160" marB="13716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noFill/>
                  </a:tcPr>
                </a:tc>
                <a:extLst>
                  <a:ext uri="{0D108BD9-81ED-4DB2-BD59-A6C34878D82A}">
                    <a16:rowId xmlns:a16="http://schemas.microsoft.com/office/drawing/2014/main" val="349024062"/>
                  </a:ext>
                </a:extLst>
              </a:tr>
            </a:tbl>
          </a:graphicData>
        </a:graphic>
      </p:graphicFrame>
    </p:spTree>
    <p:extLst>
      <p:ext uri="{BB962C8B-B14F-4D97-AF65-F5344CB8AC3E}">
        <p14:creationId xmlns:p14="http://schemas.microsoft.com/office/powerpoint/2010/main" val="24615370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77ABD-87A5-2F62-DB02-8BD64F5387C8}"/>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401640C-D7AB-3F3A-329D-8B0D73F4AD43}"/>
              </a:ext>
            </a:extLst>
          </p:cNvPr>
          <p:cNvSpPr txBox="1"/>
          <p:nvPr/>
        </p:nvSpPr>
        <p:spPr>
          <a:xfrm>
            <a:off x="539557" y="146078"/>
            <a:ext cx="2378856" cy="263918"/>
          </a:xfrm>
          <a:prstGeom prst="rect">
            <a:avLst/>
          </a:prstGeom>
          <a:noFill/>
        </p:spPr>
        <p:txBody>
          <a:bodyPr wrap="none" lIns="0" tIns="0" rIns="0" bIns="0" rtlCol="0" anchor="t">
            <a:spAutoFit/>
          </a:bodyPr>
          <a:lstStyle/>
          <a:p>
            <a:pPr>
              <a:lnSpc>
                <a:spcPct val="130000"/>
              </a:lnSpc>
              <a:tabLst>
                <a:tab pos="540000" algn="l"/>
              </a:tabLst>
            </a:pPr>
            <a:r>
              <a:rPr lang="en-US" altLang="ja-JP" sz="1400" dirty="0">
                <a:solidFill>
                  <a:schemeClr val="bg1"/>
                </a:solidFill>
                <a:latin typeface="Meiryo"/>
                <a:ea typeface="Meiryo"/>
              </a:rPr>
              <a:t>05</a:t>
            </a:r>
            <a:r>
              <a:rPr lang="ja-JP" altLang="en-US" sz="1400">
                <a:solidFill>
                  <a:schemeClr val="bg1"/>
                </a:solidFill>
                <a:latin typeface="Meiryo"/>
                <a:ea typeface="Meiryo"/>
              </a:rPr>
              <a:t>　段階的リニューアル計画</a:t>
            </a:r>
          </a:p>
        </p:txBody>
      </p:sp>
      <p:sp>
        <p:nvSpPr>
          <p:cNvPr id="6" name="スライド番号プレースホルダー 5">
            <a:extLst>
              <a:ext uri="{FF2B5EF4-FFF2-40B4-BE49-F238E27FC236}">
                <a16:creationId xmlns:a16="http://schemas.microsoft.com/office/drawing/2014/main" id="{BCF0B0BF-9972-5E4A-9329-CCF1C97B72EF}"/>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28</a:t>
            </a:fld>
            <a:endParaRPr lang="ja-JP" altLang="en-US"/>
          </a:p>
        </p:txBody>
      </p:sp>
      <p:sp>
        <p:nvSpPr>
          <p:cNvPr id="10" name="角丸四角形 9">
            <a:extLst>
              <a:ext uri="{FF2B5EF4-FFF2-40B4-BE49-F238E27FC236}">
                <a16:creationId xmlns:a16="http://schemas.microsoft.com/office/drawing/2014/main" id="{809960F6-F919-20C1-46BD-E45C05DF7E20}"/>
              </a:ext>
            </a:extLst>
          </p:cNvPr>
          <p:cNvSpPr/>
          <p:nvPr/>
        </p:nvSpPr>
        <p:spPr>
          <a:xfrm>
            <a:off x="848703" y="1435588"/>
            <a:ext cx="10494594" cy="749024"/>
          </a:xfrm>
          <a:prstGeom prst="roundRect">
            <a:avLst>
              <a:gd name="adj" fmla="val 1026"/>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44000" tIns="108000" rIns="180000" bIns="108000" rtlCol="0" anchor="t">
            <a:spAutoFit/>
          </a:bodyPr>
          <a:lstStyle/>
          <a:p>
            <a:pPr>
              <a:lnSpc>
                <a:spcPct val="150000"/>
              </a:lnSpc>
            </a:pPr>
            <a:r>
              <a:rPr lang="ja-JP" altLang="en-US" sz="1200">
                <a:solidFill>
                  <a:srgbClr val="1A1A1A"/>
                </a:solidFill>
                <a:latin typeface="Meiryo"/>
                <a:ea typeface="Meiryo"/>
              </a:rPr>
              <a:t>デザインの対象ページは、</a:t>
            </a:r>
            <a:r>
              <a:rPr lang="en-US" altLang="ja-JP" sz="1200">
                <a:solidFill>
                  <a:srgbClr val="1A1A1A"/>
                </a:solidFill>
                <a:latin typeface="Meiryo"/>
                <a:ea typeface="Meiryo"/>
              </a:rPr>
              <a:t>TOP</a:t>
            </a:r>
            <a:r>
              <a:rPr lang="ja-JP" altLang="en-US" sz="1200">
                <a:solidFill>
                  <a:srgbClr val="1A1A1A"/>
                </a:solidFill>
                <a:latin typeface="Meiryo"/>
                <a:ea typeface="Meiryo"/>
              </a:rPr>
              <a:t>ページ、目次ページ、下層ページのレイアウト変更の必要性、トンマナ調整が必要な使用されている画像の数や複雑さ、から判断しております。</a:t>
            </a:r>
            <a:endParaRPr lang="en-US" altLang="ja-JP" sz="1200">
              <a:solidFill>
                <a:srgbClr val="1A1A1A"/>
              </a:solidFill>
              <a:latin typeface="Meiryo"/>
              <a:ea typeface="Meiryo"/>
            </a:endParaRPr>
          </a:p>
        </p:txBody>
      </p:sp>
      <p:sp>
        <p:nvSpPr>
          <p:cNvPr id="4" name="テキスト ボックス 3">
            <a:extLst>
              <a:ext uri="{FF2B5EF4-FFF2-40B4-BE49-F238E27FC236}">
                <a16:creationId xmlns:a16="http://schemas.microsoft.com/office/drawing/2014/main" id="{36B06C89-3A87-DF6D-FBB1-03645CE7FB53}"/>
              </a:ext>
            </a:extLst>
          </p:cNvPr>
          <p:cNvSpPr txBox="1"/>
          <p:nvPr/>
        </p:nvSpPr>
        <p:spPr>
          <a:xfrm>
            <a:off x="1053382" y="845112"/>
            <a:ext cx="2308324" cy="377026"/>
          </a:xfrm>
          <a:prstGeom prst="rect">
            <a:avLst/>
          </a:prstGeom>
          <a:noFill/>
        </p:spPr>
        <p:txBody>
          <a:bodyPr wrap="none" lIns="0" tIns="0" rIns="0" bIns="0" rtlCol="0" anchor="t" anchorCtr="0">
            <a:spAutoFit/>
          </a:bodyPr>
          <a:lstStyle/>
          <a:p>
            <a:pPr>
              <a:lnSpc>
                <a:spcPct val="130000"/>
              </a:lnSpc>
              <a:spcBef>
                <a:spcPts val="100"/>
              </a:spcBef>
            </a:pPr>
            <a:r>
              <a:rPr lang="ja-JP" altLang="en-US" sz="2000" b="1">
                <a:solidFill>
                  <a:srgbClr val="0B3274"/>
                </a:solidFill>
                <a:latin typeface="メイリオ"/>
                <a:ea typeface="メイリオ"/>
                <a:cs typeface="+mn-lt"/>
              </a:rPr>
              <a:t>デザイン対象ページ</a:t>
            </a:r>
            <a:endParaRPr lang="en-US" altLang="ja-JP" sz="2000" b="1">
              <a:solidFill>
                <a:srgbClr val="0B3274"/>
              </a:solidFill>
              <a:latin typeface="メイリオ"/>
              <a:ea typeface="メイリオ"/>
              <a:cs typeface="+mn-lt"/>
            </a:endParaRPr>
          </a:p>
        </p:txBody>
      </p:sp>
      <p:pic>
        <p:nvPicPr>
          <p:cNvPr id="3" name="図 2">
            <a:extLst>
              <a:ext uri="{FF2B5EF4-FFF2-40B4-BE49-F238E27FC236}">
                <a16:creationId xmlns:a16="http://schemas.microsoft.com/office/drawing/2014/main" id="{89A0FFAF-0449-FB2E-53A1-E4140AF57FFE}"/>
              </a:ext>
            </a:extLst>
          </p:cNvPr>
          <p:cNvPicPr>
            <a:picLocks noChangeAspect="1"/>
          </p:cNvPicPr>
          <p:nvPr/>
        </p:nvPicPr>
        <p:blipFill>
          <a:blip r:embed="rId3"/>
          <a:stretch>
            <a:fillRect/>
          </a:stretch>
        </p:blipFill>
        <p:spPr>
          <a:xfrm>
            <a:off x="848703" y="2614069"/>
            <a:ext cx="9948990" cy="3778380"/>
          </a:xfrm>
          <a:prstGeom prst="rect">
            <a:avLst/>
          </a:prstGeom>
        </p:spPr>
      </p:pic>
      <p:sp>
        <p:nvSpPr>
          <p:cNvPr id="7" name="角丸四角形 6">
            <a:extLst>
              <a:ext uri="{FF2B5EF4-FFF2-40B4-BE49-F238E27FC236}">
                <a16:creationId xmlns:a16="http://schemas.microsoft.com/office/drawing/2014/main" id="{282620CA-F279-881F-79AB-777B61A39C97}"/>
              </a:ext>
            </a:extLst>
          </p:cNvPr>
          <p:cNvSpPr/>
          <p:nvPr/>
        </p:nvSpPr>
        <p:spPr>
          <a:xfrm>
            <a:off x="848703" y="2168131"/>
            <a:ext cx="10494594" cy="472025"/>
          </a:xfrm>
          <a:prstGeom prst="roundRect">
            <a:avLst>
              <a:gd name="adj" fmla="val 1026"/>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44000" tIns="108000" rIns="180000" bIns="108000" rtlCol="0" anchor="t">
            <a:spAutoFit/>
          </a:bodyPr>
          <a:lstStyle/>
          <a:p>
            <a:pPr>
              <a:lnSpc>
                <a:spcPct val="150000"/>
              </a:lnSpc>
            </a:pPr>
            <a:r>
              <a:rPr lang="ja-JP" altLang="en-US" sz="1200" b="1">
                <a:solidFill>
                  <a:srgbClr val="1A1A1A"/>
                </a:solidFill>
                <a:latin typeface="Meiryo"/>
                <a:ea typeface="Meiryo"/>
              </a:rPr>
              <a:t>対象一覧イメージ</a:t>
            </a:r>
            <a:endParaRPr lang="en-US" altLang="ja-JP" sz="1200" b="1">
              <a:solidFill>
                <a:srgbClr val="1A1A1A"/>
              </a:solidFill>
              <a:latin typeface="Meiryo"/>
              <a:ea typeface="Meiryo"/>
            </a:endParaRPr>
          </a:p>
        </p:txBody>
      </p:sp>
    </p:spTree>
    <p:extLst>
      <p:ext uri="{BB962C8B-B14F-4D97-AF65-F5344CB8AC3E}">
        <p14:creationId xmlns:p14="http://schemas.microsoft.com/office/powerpoint/2010/main" val="12554694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F2EC5-7EC7-064A-39E8-EF9A0F9E3BFA}"/>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D536C92-FC79-338A-7FB9-ABE4F663E4E6}"/>
              </a:ext>
            </a:extLst>
          </p:cNvPr>
          <p:cNvSpPr txBox="1"/>
          <p:nvPr/>
        </p:nvSpPr>
        <p:spPr>
          <a:xfrm>
            <a:off x="539557" y="146078"/>
            <a:ext cx="2378856" cy="263918"/>
          </a:xfrm>
          <a:prstGeom prst="rect">
            <a:avLst/>
          </a:prstGeom>
          <a:noFill/>
        </p:spPr>
        <p:txBody>
          <a:bodyPr wrap="none" lIns="0" tIns="0" rIns="0" bIns="0" rtlCol="0" anchor="t">
            <a:spAutoFit/>
          </a:bodyPr>
          <a:lstStyle/>
          <a:p>
            <a:pPr>
              <a:lnSpc>
                <a:spcPct val="130000"/>
              </a:lnSpc>
              <a:tabLst>
                <a:tab pos="540000" algn="l"/>
              </a:tabLst>
            </a:pPr>
            <a:r>
              <a:rPr lang="en-US" altLang="ja-JP" sz="1400" dirty="0">
                <a:solidFill>
                  <a:schemeClr val="bg1"/>
                </a:solidFill>
                <a:latin typeface="Meiryo"/>
                <a:ea typeface="Meiryo"/>
              </a:rPr>
              <a:t>05</a:t>
            </a:r>
            <a:r>
              <a:rPr lang="ja-JP" altLang="en-US" sz="1400">
                <a:solidFill>
                  <a:schemeClr val="bg1"/>
                </a:solidFill>
                <a:latin typeface="Meiryo"/>
                <a:ea typeface="Meiryo"/>
              </a:rPr>
              <a:t>　段階的リニューアル計画</a:t>
            </a:r>
          </a:p>
        </p:txBody>
      </p:sp>
      <p:sp>
        <p:nvSpPr>
          <p:cNvPr id="6" name="スライド番号プレースホルダー 5">
            <a:extLst>
              <a:ext uri="{FF2B5EF4-FFF2-40B4-BE49-F238E27FC236}">
                <a16:creationId xmlns:a16="http://schemas.microsoft.com/office/drawing/2014/main" id="{420945D4-8443-1FB7-9698-E75E7C2A52A8}"/>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29</a:t>
            </a:fld>
            <a:endParaRPr lang="ja-JP" altLang="en-US"/>
          </a:p>
        </p:txBody>
      </p:sp>
      <p:sp>
        <p:nvSpPr>
          <p:cNvPr id="4" name="テキスト ボックス 3">
            <a:extLst>
              <a:ext uri="{FF2B5EF4-FFF2-40B4-BE49-F238E27FC236}">
                <a16:creationId xmlns:a16="http://schemas.microsoft.com/office/drawing/2014/main" id="{5E7DFCAC-089C-CEFB-5C5B-D9329261F810}"/>
              </a:ext>
            </a:extLst>
          </p:cNvPr>
          <p:cNvSpPr txBox="1"/>
          <p:nvPr/>
        </p:nvSpPr>
        <p:spPr>
          <a:xfrm>
            <a:off x="1053382" y="845112"/>
            <a:ext cx="2564805" cy="377026"/>
          </a:xfrm>
          <a:prstGeom prst="rect">
            <a:avLst/>
          </a:prstGeom>
          <a:noFill/>
        </p:spPr>
        <p:txBody>
          <a:bodyPr wrap="none" lIns="0" tIns="0" rIns="0" bIns="0" rtlCol="0" anchor="t" anchorCtr="0">
            <a:spAutoFit/>
          </a:bodyPr>
          <a:lstStyle/>
          <a:p>
            <a:pPr>
              <a:lnSpc>
                <a:spcPct val="130000"/>
              </a:lnSpc>
              <a:spcBef>
                <a:spcPts val="100"/>
              </a:spcBef>
            </a:pPr>
            <a:r>
              <a:rPr lang="ja-JP" altLang="en-US" sz="2000" b="1">
                <a:solidFill>
                  <a:srgbClr val="0B3274"/>
                </a:solidFill>
                <a:latin typeface="メイリオ"/>
                <a:ea typeface="メイリオ"/>
                <a:cs typeface="+mn-lt"/>
              </a:rPr>
              <a:t>デザイン対象サンプル</a:t>
            </a:r>
            <a:endParaRPr lang="en-US" altLang="ja-JP" sz="2000" b="1" dirty="0">
              <a:solidFill>
                <a:srgbClr val="0B3274"/>
              </a:solidFill>
              <a:latin typeface="メイリオ"/>
              <a:ea typeface="メイリオ"/>
              <a:cs typeface="+mn-lt"/>
            </a:endParaRPr>
          </a:p>
        </p:txBody>
      </p:sp>
      <p:graphicFrame>
        <p:nvGraphicFramePr>
          <p:cNvPr id="15" name="表 14">
            <a:extLst>
              <a:ext uri="{FF2B5EF4-FFF2-40B4-BE49-F238E27FC236}">
                <a16:creationId xmlns:a16="http://schemas.microsoft.com/office/drawing/2014/main" id="{04EAF25C-DBB5-27BE-AB7E-F4B207386670}"/>
              </a:ext>
            </a:extLst>
          </p:cNvPr>
          <p:cNvGraphicFramePr>
            <a:graphicFrameLocks noGrp="1"/>
          </p:cNvGraphicFramePr>
          <p:nvPr>
            <p:extLst>
              <p:ext uri="{D42A27DB-BD31-4B8C-83A1-F6EECF244321}">
                <p14:modId xmlns:p14="http://schemas.microsoft.com/office/powerpoint/2010/main" val="162009753"/>
              </p:ext>
            </p:extLst>
          </p:nvPr>
        </p:nvGraphicFramePr>
        <p:xfrm>
          <a:off x="928687" y="1559718"/>
          <a:ext cx="10212684" cy="4793785"/>
        </p:xfrm>
        <a:graphic>
          <a:graphicData uri="http://schemas.openxmlformats.org/drawingml/2006/table">
            <a:tbl>
              <a:tblPr/>
              <a:tblGrid>
                <a:gridCol w="2553171">
                  <a:extLst>
                    <a:ext uri="{9D8B030D-6E8A-4147-A177-3AD203B41FA5}">
                      <a16:colId xmlns:a16="http://schemas.microsoft.com/office/drawing/2014/main" val="4273637693"/>
                    </a:ext>
                  </a:extLst>
                </a:gridCol>
                <a:gridCol w="2553171">
                  <a:extLst>
                    <a:ext uri="{9D8B030D-6E8A-4147-A177-3AD203B41FA5}">
                      <a16:colId xmlns:a16="http://schemas.microsoft.com/office/drawing/2014/main" val="2583255550"/>
                    </a:ext>
                  </a:extLst>
                </a:gridCol>
                <a:gridCol w="2553171">
                  <a:extLst>
                    <a:ext uri="{9D8B030D-6E8A-4147-A177-3AD203B41FA5}">
                      <a16:colId xmlns:a16="http://schemas.microsoft.com/office/drawing/2014/main" val="3468514693"/>
                    </a:ext>
                  </a:extLst>
                </a:gridCol>
                <a:gridCol w="2553171">
                  <a:extLst>
                    <a:ext uri="{9D8B030D-6E8A-4147-A177-3AD203B41FA5}">
                      <a16:colId xmlns:a16="http://schemas.microsoft.com/office/drawing/2014/main" val="3096731436"/>
                    </a:ext>
                  </a:extLst>
                </a:gridCol>
              </a:tblGrid>
              <a:tr h="345281">
                <a:tc>
                  <a:txBody>
                    <a:bodyPr/>
                    <a:lstStyle/>
                    <a:p>
                      <a:pPr lvl="0" algn="ctr">
                        <a:lnSpc>
                          <a:spcPct val="150000"/>
                        </a:lnSpc>
                        <a:buNone/>
                      </a:pPr>
                      <a:r>
                        <a:rPr lang="en-US" altLang="ja-JP" sz="1100" b="0">
                          <a:solidFill>
                            <a:srgbClr val="FFFFFF"/>
                          </a:solidFill>
                          <a:effectLst/>
                          <a:latin typeface="Meiryo"/>
                          <a:ea typeface="Meiryo"/>
                        </a:rPr>
                        <a:t>TOP</a:t>
                      </a:r>
                      <a:r>
                        <a:rPr lang="ja-JP" altLang="en-US" sz="1100" b="0">
                          <a:solidFill>
                            <a:srgbClr val="FFFFFF"/>
                          </a:solidFill>
                          <a:effectLst/>
                          <a:latin typeface="Meiryo"/>
                          <a:ea typeface="Meiryo"/>
                        </a:rPr>
                        <a:t>ページ</a:t>
                      </a:r>
                    </a:p>
                  </a:txBody>
                  <a:tcPr anchor="b">
                    <a:lnL w="12700">
                      <a:solidFill>
                        <a:schemeClr val="bg2">
                          <a:lumMod val="75000"/>
                        </a:schemeClr>
                      </a:solidFill>
                    </a:lnL>
                    <a:lnR w="12700">
                      <a:solidFill>
                        <a:schemeClr val="bg2">
                          <a:lumMod val="75000"/>
                        </a:schemeClr>
                      </a:solidFill>
                    </a:lnR>
                    <a:lnT w="12700">
                      <a:solidFill>
                        <a:schemeClr val="bg2">
                          <a:lumMod val="75000"/>
                        </a:schemeClr>
                      </a:solidFill>
                    </a:lnT>
                    <a:lnB w="12700">
                      <a:solidFill>
                        <a:schemeClr val="bg2">
                          <a:lumMod val="75000"/>
                        </a:schemeClr>
                      </a:solidFill>
                    </a:lnB>
                    <a:solidFill>
                      <a:schemeClr val="tx1">
                        <a:lumMod val="75000"/>
                        <a:lumOff val="25000"/>
                      </a:schemeClr>
                    </a:solidFill>
                  </a:tcPr>
                </a:tc>
                <a:tc>
                  <a:txBody>
                    <a:bodyPr/>
                    <a:lstStyle/>
                    <a:p>
                      <a:pPr lvl="0" algn="ctr">
                        <a:lnSpc>
                          <a:spcPct val="150000"/>
                        </a:lnSpc>
                        <a:buNone/>
                      </a:pPr>
                      <a:r>
                        <a:rPr lang="ja-JP" altLang="en-US" sz="1100" b="0">
                          <a:solidFill>
                            <a:srgbClr val="FFFFFF"/>
                          </a:solidFill>
                          <a:effectLst/>
                          <a:latin typeface="Meiryo"/>
                          <a:ea typeface="Meiryo"/>
                        </a:rPr>
                        <a:t>カテゴリー</a:t>
                      </a:r>
                      <a:r>
                        <a:rPr lang="en-US" altLang="ja-JP" sz="1100" b="0">
                          <a:solidFill>
                            <a:srgbClr val="FFFFFF"/>
                          </a:solidFill>
                          <a:effectLst/>
                          <a:latin typeface="Meiryo"/>
                          <a:ea typeface="Meiryo"/>
                        </a:rPr>
                        <a:t>TOP</a:t>
                      </a:r>
                      <a:endParaRPr lang="ja-JP" altLang="en-US" sz="1100" b="0">
                        <a:solidFill>
                          <a:srgbClr val="FFFFFF"/>
                        </a:solidFill>
                        <a:effectLst/>
                        <a:latin typeface="Meiryo"/>
                        <a:ea typeface="Meiryo"/>
                      </a:endParaRPr>
                    </a:p>
                  </a:txBody>
                  <a:tcPr anchor="b">
                    <a:lnL w="12700">
                      <a:solidFill>
                        <a:schemeClr val="bg2">
                          <a:lumMod val="75000"/>
                        </a:schemeClr>
                      </a:solidFill>
                    </a:lnL>
                    <a:lnR w="12700">
                      <a:solidFill>
                        <a:schemeClr val="bg2">
                          <a:lumMod val="75000"/>
                        </a:schemeClr>
                      </a:solidFill>
                    </a:lnR>
                    <a:lnT w="12700">
                      <a:solidFill>
                        <a:schemeClr val="bg2">
                          <a:lumMod val="75000"/>
                        </a:schemeClr>
                      </a:solidFill>
                    </a:lnT>
                    <a:lnB w="12700">
                      <a:solidFill>
                        <a:schemeClr val="bg2">
                          <a:lumMod val="75000"/>
                        </a:schemeClr>
                      </a:solidFill>
                    </a:lnB>
                    <a:solidFill>
                      <a:schemeClr val="tx1">
                        <a:lumMod val="75000"/>
                        <a:lumOff val="25000"/>
                      </a:schemeClr>
                    </a:solidFill>
                  </a:tcPr>
                </a:tc>
                <a:tc>
                  <a:txBody>
                    <a:bodyPr/>
                    <a:lstStyle/>
                    <a:p>
                      <a:pPr lvl="0" algn="ctr">
                        <a:lnSpc>
                          <a:spcPct val="150000"/>
                        </a:lnSpc>
                        <a:buNone/>
                      </a:pPr>
                      <a:r>
                        <a:rPr lang="ja-JP" altLang="en-US" sz="1100" b="0">
                          <a:solidFill>
                            <a:srgbClr val="FFFFFF"/>
                          </a:solidFill>
                          <a:effectLst/>
                          <a:latin typeface="Meiryo"/>
                          <a:ea typeface="Meiryo"/>
                        </a:rPr>
                        <a:t>目次ページ</a:t>
                      </a:r>
                    </a:p>
                  </a:txBody>
                  <a:tcPr anchor="b">
                    <a:lnL w="12700" cap="flat" cmpd="sng" algn="ctr">
                      <a:solidFill>
                        <a:schemeClr val="bg2">
                          <a:lumMod val="75000"/>
                        </a:schemeClr>
                      </a:solidFill>
                      <a:prstDash val="solid"/>
                      <a:round/>
                      <a:headEnd type="none" w="med" len="med"/>
                      <a:tailEnd type="none" w="med" len="med"/>
                    </a:lnL>
                    <a:lnR w="12700">
                      <a:solidFill>
                        <a:schemeClr val="bg2">
                          <a:lumMod val="75000"/>
                        </a:schemeClr>
                      </a:solidFill>
                    </a:lnR>
                    <a:lnT w="12700">
                      <a:solidFill>
                        <a:schemeClr val="bg2">
                          <a:lumMod val="75000"/>
                        </a:schemeClr>
                      </a:solidFill>
                    </a:lnT>
                    <a:lnB w="12700">
                      <a:solidFill>
                        <a:schemeClr val="bg2">
                          <a:lumMod val="75000"/>
                        </a:schemeClr>
                      </a:solidFill>
                    </a:lnB>
                    <a:solidFill>
                      <a:schemeClr val="tx1">
                        <a:lumMod val="75000"/>
                        <a:lumOff val="25000"/>
                      </a:schemeClr>
                    </a:solidFill>
                  </a:tcPr>
                </a:tc>
                <a:tc>
                  <a:txBody>
                    <a:bodyPr/>
                    <a:lstStyle/>
                    <a:p>
                      <a:pPr lvl="0" algn="ctr">
                        <a:lnSpc>
                          <a:spcPct val="150000"/>
                        </a:lnSpc>
                        <a:buNone/>
                      </a:pPr>
                      <a:r>
                        <a:rPr lang="ja-JP" altLang="en-US" sz="1100" b="0">
                          <a:solidFill>
                            <a:srgbClr val="FFFFFF"/>
                          </a:solidFill>
                          <a:effectLst/>
                          <a:latin typeface="Meiryo"/>
                          <a:ea typeface="Meiryo"/>
                        </a:rPr>
                        <a:t>下層ページパーツ</a:t>
                      </a:r>
                    </a:p>
                  </a:txBody>
                  <a:tcPr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2576369562"/>
                  </a:ext>
                </a:extLst>
              </a:tr>
              <a:tr h="4448504">
                <a:tc>
                  <a:txBody>
                    <a:bodyPr/>
                    <a:lstStyle/>
                    <a:p>
                      <a:pPr lvl="0" algn="ctr">
                        <a:lnSpc>
                          <a:spcPct val="150000"/>
                        </a:lnSpc>
                        <a:buNone/>
                      </a:pPr>
                      <a:endParaRPr lang="ja-JP" altLang="en-US" sz="1100">
                        <a:effectLst/>
                        <a:latin typeface="Meiryo"/>
                        <a:ea typeface="Meiryo"/>
                      </a:endParaRPr>
                    </a:p>
                  </a:txBody>
                  <a:tcPr anchor="b">
                    <a:lnL w="12700">
                      <a:solidFill>
                        <a:schemeClr val="bg2">
                          <a:lumMod val="75000"/>
                        </a:schemeClr>
                      </a:solidFill>
                    </a:lnL>
                    <a:lnR w="12700">
                      <a:solidFill>
                        <a:schemeClr val="bg2">
                          <a:lumMod val="75000"/>
                        </a:schemeClr>
                      </a:solidFill>
                    </a:lnR>
                    <a:lnT w="12700">
                      <a:solidFill>
                        <a:schemeClr val="bg2">
                          <a:lumMod val="75000"/>
                        </a:schemeClr>
                      </a:solidFill>
                    </a:lnT>
                    <a:lnB w="12700">
                      <a:solidFill>
                        <a:schemeClr val="bg2">
                          <a:lumMod val="75000"/>
                        </a:schemeClr>
                      </a:solidFill>
                    </a:lnB>
                    <a:noFill/>
                  </a:tcPr>
                </a:tc>
                <a:tc>
                  <a:txBody>
                    <a:bodyPr/>
                    <a:lstStyle/>
                    <a:p>
                      <a:pPr lvl="0" algn="ctr">
                        <a:lnSpc>
                          <a:spcPct val="150000"/>
                        </a:lnSpc>
                        <a:buNone/>
                      </a:pPr>
                      <a:endParaRPr lang="ja-JP" altLang="en-US" sz="1100">
                        <a:effectLst/>
                        <a:latin typeface="Meiryo"/>
                        <a:ea typeface="Meiryo"/>
                      </a:endParaRPr>
                    </a:p>
                  </a:txBody>
                  <a:tcPr anchor="b">
                    <a:lnL w="12700">
                      <a:solidFill>
                        <a:schemeClr val="bg2">
                          <a:lumMod val="75000"/>
                        </a:schemeClr>
                      </a:solidFill>
                    </a:lnL>
                    <a:lnR w="12700">
                      <a:solidFill>
                        <a:schemeClr val="bg2">
                          <a:lumMod val="75000"/>
                        </a:schemeClr>
                      </a:solidFill>
                    </a:lnR>
                    <a:lnT w="12700">
                      <a:solidFill>
                        <a:schemeClr val="bg2">
                          <a:lumMod val="75000"/>
                        </a:schemeClr>
                      </a:solidFill>
                    </a:lnT>
                    <a:lnB w="12700">
                      <a:solidFill>
                        <a:schemeClr val="bg2">
                          <a:lumMod val="75000"/>
                        </a:schemeClr>
                      </a:solidFill>
                    </a:lnB>
                    <a:noFill/>
                  </a:tcPr>
                </a:tc>
                <a:tc>
                  <a:txBody>
                    <a:bodyPr/>
                    <a:lstStyle/>
                    <a:p>
                      <a:pPr lvl="0" algn="ctr">
                        <a:lnSpc>
                          <a:spcPct val="150000"/>
                        </a:lnSpc>
                        <a:buNone/>
                      </a:pPr>
                      <a:endParaRPr lang="ja-JP" altLang="en-US" sz="1100">
                        <a:effectLst/>
                        <a:latin typeface="Meiryo"/>
                        <a:ea typeface="Meiryo"/>
                      </a:endParaRPr>
                    </a:p>
                  </a:txBody>
                  <a:tcPr anchor="b">
                    <a:lnL w="12700" cap="flat" cmpd="sng" algn="ctr">
                      <a:solidFill>
                        <a:schemeClr val="bg2">
                          <a:lumMod val="75000"/>
                        </a:schemeClr>
                      </a:solidFill>
                      <a:prstDash val="solid"/>
                      <a:round/>
                      <a:headEnd type="none" w="med" len="med"/>
                      <a:tailEnd type="none" w="med" len="med"/>
                    </a:lnL>
                    <a:lnR w="12700">
                      <a:solidFill>
                        <a:schemeClr val="bg2">
                          <a:lumMod val="75000"/>
                        </a:schemeClr>
                      </a:solidFill>
                    </a:lnR>
                    <a:lnT w="12700">
                      <a:solidFill>
                        <a:schemeClr val="bg2">
                          <a:lumMod val="75000"/>
                        </a:schemeClr>
                      </a:solidFill>
                    </a:lnT>
                    <a:lnB w="12700">
                      <a:solidFill>
                        <a:schemeClr val="bg2">
                          <a:lumMod val="75000"/>
                        </a:schemeClr>
                      </a:solidFill>
                    </a:lnB>
                    <a:noFill/>
                  </a:tcPr>
                </a:tc>
                <a:tc>
                  <a:txBody>
                    <a:bodyPr/>
                    <a:lstStyle/>
                    <a:p>
                      <a:pPr lvl="0" algn="ctr">
                        <a:lnSpc>
                          <a:spcPct val="150000"/>
                        </a:lnSpc>
                        <a:buNone/>
                      </a:pPr>
                      <a:endParaRPr lang="ja-JP" sz="1100" b="0" i="0" u="none" strike="noStrike" noProof="0">
                        <a:effectLst/>
                      </a:endParaRPr>
                    </a:p>
                  </a:txBody>
                  <a:tcPr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noFill/>
                  </a:tcPr>
                </a:tc>
                <a:extLst>
                  <a:ext uri="{0D108BD9-81ED-4DB2-BD59-A6C34878D82A}">
                    <a16:rowId xmlns:a16="http://schemas.microsoft.com/office/drawing/2014/main" val="4155198323"/>
                  </a:ext>
                </a:extLst>
              </a:tr>
            </a:tbl>
          </a:graphicData>
        </a:graphic>
      </p:graphicFrame>
      <p:pic>
        <p:nvPicPr>
          <p:cNvPr id="3" name="Picture 2">
            <a:extLst>
              <a:ext uri="{FF2B5EF4-FFF2-40B4-BE49-F238E27FC236}">
                <a16:creationId xmlns:a16="http://schemas.microsoft.com/office/drawing/2014/main" id="{FB3E0655-F963-3445-B2E8-E8F3BD8276EF}"/>
              </a:ext>
            </a:extLst>
          </p:cNvPr>
          <p:cNvPicPr>
            <a:picLocks noChangeAspect="1"/>
          </p:cNvPicPr>
          <p:nvPr/>
        </p:nvPicPr>
        <p:blipFill>
          <a:blip r:embed="rId3"/>
          <a:stretch>
            <a:fillRect/>
          </a:stretch>
        </p:blipFill>
        <p:spPr>
          <a:xfrm>
            <a:off x="8908256" y="2062450"/>
            <a:ext cx="2078832" cy="1204913"/>
          </a:xfrm>
          <a:prstGeom prst="rect">
            <a:avLst/>
          </a:prstGeom>
          <a:ln>
            <a:solidFill>
              <a:schemeClr val="bg2"/>
            </a:solidFill>
          </a:ln>
        </p:spPr>
      </p:pic>
      <p:pic>
        <p:nvPicPr>
          <p:cNvPr id="10" name="図 9" descr="グラフィカル ユーザー インターフェイス, アプリケーション, Web サイト&#10;&#10;AI 生成コンテンツは誤りを含む可能性があります。">
            <a:extLst>
              <a:ext uri="{FF2B5EF4-FFF2-40B4-BE49-F238E27FC236}">
                <a16:creationId xmlns:a16="http://schemas.microsoft.com/office/drawing/2014/main" id="{5B6D32CA-BE3F-49F7-5A82-33356CEB37BC}"/>
              </a:ext>
            </a:extLst>
          </p:cNvPr>
          <p:cNvPicPr>
            <a:picLocks noChangeAspect="1"/>
          </p:cNvPicPr>
          <p:nvPr/>
        </p:nvPicPr>
        <p:blipFill>
          <a:blip r:embed="rId4"/>
          <a:srcRect b="55342"/>
          <a:stretch>
            <a:fillRect/>
          </a:stretch>
        </p:blipFill>
        <p:spPr>
          <a:xfrm>
            <a:off x="1159127" y="2062450"/>
            <a:ext cx="2160000" cy="4081496"/>
          </a:xfrm>
          <a:prstGeom prst="rect">
            <a:avLst/>
          </a:prstGeom>
          <a:ln>
            <a:solidFill>
              <a:schemeClr val="bg2"/>
            </a:solidFill>
          </a:ln>
        </p:spPr>
      </p:pic>
      <p:pic>
        <p:nvPicPr>
          <p:cNvPr id="18" name="図 17" descr="グラフィカル ユーザー インターフェイス, Web サイト&#10;&#10;AI 生成コンテンツは誤りを含む可能性があります。">
            <a:extLst>
              <a:ext uri="{FF2B5EF4-FFF2-40B4-BE49-F238E27FC236}">
                <a16:creationId xmlns:a16="http://schemas.microsoft.com/office/drawing/2014/main" id="{E08911BE-B39E-21F7-0998-81E5AC959EC3}"/>
              </a:ext>
            </a:extLst>
          </p:cNvPr>
          <p:cNvPicPr>
            <a:picLocks noChangeAspect="1"/>
          </p:cNvPicPr>
          <p:nvPr/>
        </p:nvPicPr>
        <p:blipFill>
          <a:blip r:embed="rId5"/>
          <a:stretch>
            <a:fillRect/>
          </a:stretch>
        </p:blipFill>
        <p:spPr>
          <a:xfrm>
            <a:off x="6248841" y="2062450"/>
            <a:ext cx="2160000" cy="2457000"/>
          </a:xfrm>
          <a:prstGeom prst="rect">
            <a:avLst/>
          </a:prstGeom>
          <a:ln>
            <a:solidFill>
              <a:schemeClr val="bg2"/>
            </a:solidFill>
          </a:ln>
        </p:spPr>
      </p:pic>
      <p:pic>
        <p:nvPicPr>
          <p:cNvPr id="20" name="図 19" descr="グラフィカル ユーザー インターフェイス, Web サイト&#10;&#10;AI 生成コンテンツは誤りを含む可能性があります。">
            <a:extLst>
              <a:ext uri="{FF2B5EF4-FFF2-40B4-BE49-F238E27FC236}">
                <a16:creationId xmlns:a16="http://schemas.microsoft.com/office/drawing/2014/main" id="{88418197-86FF-E950-5315-22AF0AAA6611}"/>
              </a:ext>
            </a:extLst>
          </p:cNvPr>
          <p:cNvPicPr>
            <a:picLocks noChangeAspect="1"/>
          </p:cNvPicPr>
          <p:nvPr/>
        </p:nvPicPr>
        <p:blipFill>
          <a:blip r:embed="rId6"/>
          <a:srcRect b="42529"/>
          <a:stretch>
            <a:fillRect/>
          </a:stretch>
        </p:blipFill>
        <p:spPr>
          <a:xfrm>
            <a:off x="3703984" y="2062451"/>
            <a:ext cx="2160000" cy="4081496"/>
          </a:xfrm>
          <a:prstGeom prst="rect">
            <a:avLst/>
          </a:prstGeom>
          <a:ln>
            <a:solidFill>
              <a:schemeClr val="bg2"/>
            </a:solidFill>
          </a:ln>
        </p:spPr>
      </p:pic>
      <p:pic>
        <p:nvPicPr>
          <p:cNvPr id="21" name="図 20">
            <a:extLst>
              <a:ext uri="{FF2B5EF4-FFF2-40B4-BE49-F238E27FC236}">
                <a16:creationId xmlns:a16="http://schemas.microsoft.com/office/drawing/2014/main" id="{7A2ADAEF-338B-5357-FD05-4DAEED23C325}"/>
              </a:ext>
            </a:extLst>
          </p:cNvPr>
          <p:cNvPicPr>
            <a:picLocks noChangeAspect="1"/>
          </p:cNvPicPr>
          <p:nvPr/>
        </p:nvPicPr>
        <p:blipFill>
          <a:blip r:embed="rId7"/>
          <a:stretch>
            <a:fillRect/>
          </a:stretch>
        </p:blipFill>
        <p:spPr>
          <a:xfrm>
            <a:off x="8867672" y="3388469"/>
            <a:ext cx="2160000" cy="763251"/>
          </a:xfrm>
          <a:prstGeom prst="rect">
            <a:avLst/>
          </a:prstGeom>
        </p:spPr>
      </p:pic>
      <p:pic>
        <p:nvPicPr>
          <p:cNvPr id="1026" name="Picture 2" descr="コンプライアンス体制図">
            <a:extLst>
              <a:ext uri="{FF2B5EF4-FFF2-40B4-BE49-F238E27FC236}">
                <a16:creationId xmlns:a16="http://schemas.microsoft.com/office/drawing/2014/main" id="{60827740-1C24-EEE9-02E6-EB98D815C9B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14935" y="4356771"/>
            <a:ext cx="1601011" cy="1787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1862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CF16D21C-31D2-05B1-7C6B-11DB6AB28838}"/>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3</a:t>
            </a:fld>
            <a:endParaRPr lang="ja-JP" altLang="en-US"/>
          </a:p>
        </p:txBody>
      </p:sp>
      <p:sp>
        <p:nvSpPr>
          <p:cNvPr id="7" name="テキスト ボックス 1">
            <a:extLst>
              <a:ext uri="{FF2B5EF4-FFF2-40B4-BE49-F238E27FC236}">
                <a16:creationId xmlns:a16="http://schemas.microsoft.com/office/drawing/2014/main" id="{EEE11CC8-635B-367E-54EB-D54BCFA83CCF}"/>
              </a:ext>
            </a:extLst>
          </p:cNvPr>
          <p:cNvSpPr txBox="1"/>
          <p:nvPr/>
        </p:nvSpPr>
        <p:spPr>
          <a:xfrm>
            <a:off x="3754795" y="1789310"/>
            <a:ext cx="2519921" cy="215444"/>
          </a:xfrm>
          <a:prstGeom prst="rect">
            <a:avLst/>
          </a:prstGeom>
          <a:noFill/>
        </p:spPr>
        <p:txBody>
          <a:bodyPr wrap="none" lIns="0" tIns="0" rIns="0" bIns="0" rtlCol="0" anchor="t" anchorCtr="0">
            <a:spAutoFit/>
          </a:bodyPr>
          <a:lstStyle>
            <a:defPPr>
              <a:defRPr lang="ja-JP"/>
            </a:defPPr>
            <a:lvl1pPr marL="0" algn="l" defTabSz="914146" rtl="0" eaLnBrk="1" latinLnBrk="0" hangingPunct="1">
              <a:defRPr kumimoji="1" sz="1800" kern="1200">
                <a:solidFill>
                  <a:schemeClr val="tx1"/>
                </a:solidFill>
                <a:latin typeface="+mn-lt"/>
                <a:ea typeface="+mn-ea"/>
                <a:cs typeface="+mn-cs"/>
              </a:defRPr>
            </a:lvl1pPr>
            <a:lvl2pPr marL="457074" algn="l" defTabSz="914146" rtl="0" eaLnBrk="1" latinLnBrk="0" hangingPunct="1">
              <a:defRPr kumimoji="1" sz="1800" kern="1200">
                <a:solidFill>
                  <a:schemeClr val="tx1"/>
                </a:solidFill>
                <a:latin typeface="+mn-lt"/>
                <a:ea typeface="+mn-ea"/>
                <a:cs typeface="+mn-cs"/>
              </a:defRPr>
            </a:lvl2pPr>
            <a:lvl3pPr marL="914146" algn="l" defTabSz="914146" rtl="0" eaLnBrk="1" latinLnBrk="0" hangingPunct="1">
              <a:defRPr kumimoji="1" sz="1800" kern="1200">
                <a:solidFill>
                  <a:schemeClr val="tx1"/>
                </a:solidFill>
                <a:latin typeface="+mn-lt"/>
                <a:ea typeface="+mn-ea"/>
                <a:cs typeface="+mn-cs"/>
              </a:defRPr>
            </a:lvl3pPr>
            <a:lvl4pPr marL="1371221" algn="l" defTabSz="914146" rtl="0" eaLnBrk="1" latinLnBrk="0" hangingPunct="1">
              <a:defRPr kumimoji="1" sz="1800" kern="1200">
                <a:solidFill>
                  <a:schemeClr val="tx1"/>
                </a:solidFill>
                <a:latin typeface="+mn-lt"/>
                <a:ea typeface="+mn-ea"/>
                <a:cs typeface="+mn-cs"/>
              </a:defRPr>
            </a:lvl4pPr>
            <a:lvl5pPr marL="1828295" algn="l" defTabSz="914146" rtl="0" eaLnBrk="1" latinLnBrk="0" hangingPunct="1">
              <a:defRPr kumimoji="1" sz="1800" kern="1200">
                <a:solidFill>
                  <a:schemeClr val="tx1"/>
                </a:solidFill>
                <a:latin typeface="+mn-lt"/>
                <a:ea typeface="+mn-ea"/>
                <a:cs typeface="+mn-cs"/>
              </a:defRPr>
            </a:lvl5pPr>
            <a:lvl6pPr marL="2285369" algn="l" defTabSz="914146" rtl="0" eaLnBrk="1" latinLnBrk="0" hangingPunct="1">
              <a:defRPr kumimoji="1" sz="1800" kern="1200">
                <a:solidFill>
                  <a:schemeClr val="tx1"/>
                </a:solidFill>
                <a:latin typeface="+mn-lt"/>
                <a:ea typeface="+mn-ea"/>
                <a:cs typeface="+mn-cs"/>
              </a:defRPr>
            </a:lvl6pPr>
            <a:lvl7pPr marL="2742442" algn="l" defTabSz="914146" rtl="0" eaLnBrk="1" latinLnBrk="0" hangingPunct="1">
              <a:defRPr kumimoji="1" sz="1800" kern="1200">
                <a:solidFill>
                  <a:schemeClr val="tx1"/>
                </a:solidFill>
                <a:latin typeface="+mn-lt"/>
                <a:ea typeface="+mn-ea"/>
                <a:cs typeface="+mn-cs"/>
              </a:defRPr>
            </a:lvl7pPr>
            <a:lvl8pPr marL="3199516" algn="l" defTabSz="914146" rtl="0" eaLnBrk="1" latinLnBrk="0" hangingPunct="1">
              <a:defRPr kumimoji="1" sz="1800" kern="1200">
                <a:solidFill>
                  <a:schemeClr val="tx1"/>
                </a:solidFill>
                <a:latin typeface="+mn-lt"/>
                <a:ea typeface="+mn-ea"/>
                <a:cs typeface="+mn-cs"/>
              </a:defRPr>
            </a:lvl8pPr>
            <a:lvl9pPr marL="3656590" algn="l" defTabSz="914146" rtl="0" eaLnBrk="1" latinLnBrk="0" hangingPunct="1">
              <a:defRPr kumimoji="1" sz="1800" kern="1200">
                <a:solidFill>
                  <a:schemeClr val="tx1"/>
                </a:solidFill>
                <a:latin typeface="+mn-lt"/>
                <a:ea typeface="+mn-ea"/>
                <a:cs typeface="+mn-cs"/>
              </a:defRPr>
            </a:lvl9pPr>
          </a:lstStyle>
          <a:p>
            <a:pPr>
              <a:spcBef>
                <a:spcPts val="100"/>
              </a:spcBef>
              <a:tabLst>
                <a:tab pos="540000" algn="l"/>
              </a:tabLst>
            </a:pPr>
            <a:r>
              <a:rPr lang="en-US" altLang="ja-JP" sz="1400" b="1" i="0">
                <a:solidFill>
                  <a:srgbClr val="0B3274"/>
                </a:solidFill>
                <a:effectLst/>
                <a:latin typeface="Meiryo"/>
                <a:ea typeface="Meiryo"/>
              </a:rPr>
              <a:t>01</a:t>
            </a:r>
            <a:r>
              <a:rPr lang="en-US" altLang="ja-JP" sz="1400">
                <a:solidFill>
                  <a:srgbClr val="1A1A1A"/>
                </a:solidFill>
                <a:latin typeface="Meiryo"/>
                <a:ea typeface="Meiryo"/>
              </a:rPr>
              <a:t>	</a:t>
            </a:r>
            <a:r>
              <a:rPr lang="ja-JP" altLang="en-US" sz="1400">
                <a:solidFill>
                  <a:srgbClr val="1A1A1A"/>
                </a:solidFill>
                <a:latin typeface="Meiryo"/>
                <a:ea typeface="Meiryo"/>
              </a:rPr>
              <a:t>現状の理解と課題の整理​</a:t>
            </a:r>
            <a:endParaRPr lang="en-US" altLang="ja-JP" sz="1400" b="0" i="0">
              <a:solidFill>
                <a:srgbClr val="1A1A1A"/>
              </a:solidFill>
              <a:effectLst/>
              <a:latin typeface="Meiryo" panose="020B0604030504040204" pitchFamily="34" charset="-128"/>
              <a:ea typeface="Meiryo" panose="020B0604030504040204" pitchFamily="34" charset="-128"/>
            </a:endParaRPr>
          </a:p>
        </p:txBody>
      </p:sp>
      <p:sp>
        <p:nvSpPr>
          <p:cNvPr id="8" name="テキスト ボックス 2">
            <a:extLst>
              <a:ext uri="{FF2B5EF4-FFF2-40B4-BE49-F238E27FC236}">
                <a16:creationId xmlns:a16="http://schemas.microsoft.com/office/drawing/2014/main" id="{DF53135D-2E5C-3D9E-CDA9-3656C23018A5}"/>
              </a:ext>
            </a:extLst>
          </p:cNvPr>
          <p:cNvSpPr txBox="1"/>
          <p:nvPr/>
        </p:nvSpPr>
        <p:spPr>
          <a:xfrm>
            <a:off x="3754795" y="2217016"/>
            <a:ext cx="2340384" cy="215444"/>
          </a:xfrm>
          <a:prstGeom prst="rect">
            <a:avLst/>
          </a:prstGeom>
          <a:noFill/>
        </p:spPr>
        <p:txBody>
          <a:bodyPr wrap="none" lIns="0" tIns="0" rIns="0" bIns="0" rtlCol="0" anchor="t" anchorCtr="0">
            <a:spAutoFit/>
          </a:bodyPr>
          <a:lstStyle>
            <a:defPPr>
              <a:defRPr lang="ja-JP"/>
            </a:defPPr>
            <a:lvl1pPr marL="0" algn="l" defTabSz="914146" rtl="0" eaLnBrk="1" latinLnBrk="0" hangingPunct="1">
              <a:defRPr kumimoji="1" sz="1800" kern="1200">
                <a:solidFill>
                  <a:schemeClr val="tx1"/>
                </a:solidFill>
                <a:latin typeface="+mn-lt"/>
                <a:ea typeface="+mn-ea"/>
                <a:cs typeface="+mn-cs"/>
              </a:defRPr>
            </a:lvl1pPr>
            <a:lvl2pPr marL="457074" algn="l" defTabSz="914146" rtl="0" eaLnBrk="1" latinLnBrk="0" hangingPunct="1">
              <a:defRPr kumimoji="1" sz="1800" kern="1200">
                <a:solidFill>
                  <a:schemeClr val="tx1"/>
                </a:solidFill>
                <a:latin typeface="+mn-lt"/>
                <a:ea typeface="+mn-ea"/>
                <a:cs typeface="+mn-cs"/>
              </a:defRPr>
            </a:lvl2pPr>
            <a:lvl3pPr marL="914146" algn="l" defTabSz="914146" rtl="0" eaLnBrk="1" latinLnBrk="0" hangingPunct="1">
              <a:defRPr kumimoji="1" sz="1800" kern="1200">
                <a:solidFill>
                  <a:schemeClr val="tx1"/>
                </a:solidFill>
                <a:latin typeface="+mn-lt"/>
                <a:ea typeface="+mn-ea"/>
                <a:cs typeface="+mn-cs"/>
              </a:defRPr>
            </a:lvl3pPr>
            <a:lvl4pPr marL="1371221" algn="l" defTabSz="914146" rtl="0" eaLnBrk="1" latinLnBrk="0" hangingPunct="1">
              <a:defRPr kumimoji="1" sz="1800" kern="1200">
                <a:solidFill>
                  <a:schemeClr val="tx1"/>
                </a:solidFill>
                <a:latin typeface="+mn-lt"/>
                <a:ea typeface="+mn-ea"/>
                <a:cs typeface="+mn-cs"/>
              </a:defRPr>
            </a:lvl4pPr>
            <a:lvl5pPr marL="1828295" algn="l" defTabSz="914146" rtl="0" eaLnBrk="1" latinLnBrk="0" hangingPunct="1">
              <a:defRPr kumimoji="1" sz="1800" kern="1200">
                <a:solidFill>
                  <a:schemeClr val="tx1"/>
                </a:solidFill>
                <a:latin typeface="+mn-lt"/>
                <a:ea typeface="+mn-ea"/>
                <a:cs typeface="+mn-cs"/>
              </a:defRPr>
            </a:lvl5pPr>
            <a:lvl6pPr marL="2285369" algn="l" defTabSz="914146" rtl="0" eaLnBrk="1" latinLnBrk="0" hangingPunct="1">
              <a:defRPr kumimoji="1" sz="1800" kern="1200">
                <a:solidFill>
                  <a:schemeClr val="tx1"/>
                </a:solidFill>
                <a:latin typeface="+mn-lt"/>
                <a:ea typeface="+mn-ea"/>
                <a:cs typeface="+mn-cs"/>
              </a:defRPr>
            </a:lvl6pPr>
            <a:lvl7pPr marL="2742442" algn="l" defTabSz="914146" rtl="0" eaLnBrk="1" latinLnBrk="0" hangingPunct="1">
              <a:defRPr kumimoji="1" sz="1800" kern="1200">
                <a:solidFill>
                  <a:schemeClr val="tx1"/>
                </a:solidFill>
                <a:latin typeface="+mn-lt"/>
                <a:ea typeface="+mn-ea"/>
                <a:cs typeface="+mn-cs"/>
              </a:defRPr>
            </a:lvl7pPr>
            <a:lvl8pPr marL="3199516" algn="l" defTabSz="914146" rtl="0" eaLnBrk="1" latinLnBrk="0" hangingPunct="1">
              <a:defRPr kumimoji="1" sz="1800" kern="1200">
                <a:solidFill>
                  <a:schemeClr val="tx1"/>
                </a:solidFill>
                <a:latin typeface="+mn-lt"/>
                <a:ea typeface="+mn-ea"/>
                <a:cs typeface="+mn-cs"/>
              </a:defRPr>
            </a:lvl8pPr>
            <a:lvl9pPr marL="3656590" algn="l" defTabSz="914146" rtl="0" eaLnBrk="1" latinLnBrk="0" hangingPunct="1">
              <a:defRPr kumimoji="1" sz="1800" kern="1200">
                <a:solidFill>
                  <a:schemeClr val="tx1"/>
                </a:solidFill>
                <a:latin typeface="+mn-lt"/>
                <a:ea typeface="+mn-ea"/>
                <a:cs typeface="+mn-cs"/>
              </a:defRPr>
            </a:lvl9pPr>
          </a:lstStyle>
          <a:p>
            <a:pPr>
              <a:spcBef>
                <a:spcPts val="100"/>
              </a:spcBef>
              <a:tabLst>
                <a:tab pos="540000" algn="l"/>
              </a:tabLst>
            </a:pPr>
            <a:r>
              <a:rPr lang="en-US" altLang="ja-JP" sz="1400" b="1" i="0">
                <a:solidFill>
                  <a:srgbClr val="0B3274"/>
                </a:solidFill>
                <a:effectLst/>
                <a:latin typeface="Meiryo"/>
                <a:ea typeface="Meiryo"/>
              </a:rPr>
              <a:t>02</a:t>
            </a:r>
            <a:r>
              <a:rPr lang="en-US" altLang="ja-JP" sz="1400" b="0" i="0">
                <a:solidFill>
                  <a:srgbClr val="1A1A1A"/>
                </a:solidFill>
                <a:effectLst/>
                <a:latin typeface="Meiryo"/>
                <a:ea typeface="Meiryo"/>
              </a:rPr>
              <a:t>	</a:t>
            </a:r>
            <a:r>
              <a:rPr lang="ja-JP" altLang="en-US" sz="1400">
                <a:solidFill>
                  <a:srgbClr val="1A1A1A"/>
                </a:solidFill>
                <a:latin typeface="Meiryo"/>
                <a:ea typeface="Meiryo"/>
                <a:cs typeface="+mn-lt"/>
              </a:rPr>
              <a:t>改善コンセプト・方針​</a:t>
            </a:r>
            <a:endParaRPr lang="en-US" altLang="ja-JP" sz="1400" b="0" i="0">
              <a:solidFill>
                <a:srgbClr val="1A1A1A"/>
              </a:solidFill>
              <a:effectLst/>
              <a:latin typeface="Meiryo"/>
              <a:ea typeface="Meiryo"/>
              <a:cs typeface="+mn-lt"/>
            </a:endParaRPr>
          </a:p>
        </p:txBody>
      </p:sp>
      <p:sp>
        <p:nvSpPr>
          <p:cNvPr id="9" name="テキスト ボックス 3">
            <a:extLst>
              <a:ext uri="{FF2B5EF4-FFF2-40B4-BE49-F238E27FC236}">
                <a16:creationId xmlns:a16="http://schemas.microsoft.com/office/drawing/2014/main" id="{C3CD2A98-842B-0DB4-DF0B-C1EFD760608A}"/>
              </a:ext>
            </a:extLst>
          </p:cNvPr>
          <p:cNvSpPr txBox="1"/>
          <p:nvPr/>
        </p:nvSpPr>
        <p:spPr>
          <a:xfrm>
            <a:off x="3754795" y="2644722"/>
            <a:ext cx="2160848" cy="215444"/>
          </a:xfrm>
          <a:prstGeom prst="rect">
            <a:avLst/>
          </a:prstGeom>
          <a:noFill/>
        </p:spPr>
        <p:txBody>
          <a:bodyPr wrap="none" lIns="0" tIns="0" rIns="0" bIns="0" rtlCol="0" anchor="t" anchorCtr="0">
            <a:spAutoFit/>
          </a:bodyPr>
          <a:lstStyle>
            <a:defPPr>
              <a:defRPr lang="ja-JP"/>
            </a:defPPr>
            <a:lvl1pPr marL="0" algn="l" defTabSz="914146" rtl="0" eaLnBrk="1" latinLnBrk="0" hangingPunct="1">
              <a:defRPr kumimoji="1" sz="1800" kern="1200">
                <a:solidFill>
                  <a:schemeClr val="tx1"/>
                </a:solidFill>
                <a:latin typeface="+mn-lt"/>
                <a:ea typeface="+mn-ea"/>
                <a:cs typeface="+mn-cs"/>
              </a:defRPr>
            </a:lvl1pPr>
            <a:lvl2pPr marL="457074" algn="l" defTabSz="914146" rtl="0" eaLnBrk="1" latinLnBrk="0" hangingPunct="1">
              <a:defRPr kumimoji="1" sz="1800" kern="1200">
                <a:solidFill>
                  <a:schemeClr val="tx1"/>
                </a:solidFill>
                <a:latin typeface="+mn-lt"/>
                <a:ea typeface="+mn-ea"/>
                <a:cs typeface="+mn-cs"/>
              </a:defRPr>
            </a:lvl2pPr>
            <a:lvl3pPr marL="914146" algn="l" defTabSz="914146" rtl="0" eaLnBrk="1" latinLnBrk="0" hangingPunct="1">
              <a:defRPr kumimoji="1" sz="1800" kern="1200">
                <a:solidFill>
                  <a:schemeClr val="tx1"/>
                </a:solidFill>
                <a:latin typeface="+mn-lt"/>
                <a:ea typeface="+mn-ea"/>
                <a:cs typeface="+mn-cs"/>
              </a:defRPr>
            </a:lvl3pPr>
            <a:lvl4pPr marL="1371221" algn="l" defTabSz="914146" rtl="0" eaLnBrk="1" latinLnBrk="0" hangingPunct="1">
              <a:defRPr kumimoji="1" sz="1800" kern="1200">
                <a:solidFill>
                  <a:schemeClr val="tx1"/>
                </a:solidFill>
                <a:latin typeface="+mn-lt"/>
                <a:ea typeface="+mn-ea"/>
                <a:cs typeface="+mn-cs"/>
              </a:defRPr>
            </a:lvl4pPr>
            <a:lvl5pPr marL="1828295" algn="l" defTabSz="914146" rtl="0" eaLnBrk="1" latinLnBrk="0" hangingPunct="1">
              <a:defRPr kumimoji="1" sz="1800" kern="1200">
                <a:solidFill>
                  <a:schemeClr val="tx1"/>
                </a:solidFill>
                <a:latin typeface="+mn-lt"/>
                <a:ea typeface="+mn-ea"/>
                <a:cs typeface="+mn-cs"/>
              </a:defRPr>
            </a:lvl5pPr>
            <a:lvl6pPr marL="2285369" algn="l" defTabSz="914146" rtl="0" eaLnBrk="1" latinLnBrk="0" hangingPunct="1">
              <a:defRPr kumimoji="1" sz="1800" kern="1200">
                <a:solidFill>
                  <a:schemeClr val="tx1"/>
                </a:solidFill>
                <a:latin typeface="+mn-lt"/>
                <a:ea typeface="+mn-ea"/>
                <a:cs typeface="+mn-cs"/>
              </a:defRPr>
            </a:lvl6pPr>
            <a:lvl7pPr marL="2742442" algn="l" defTabSz="914146" rtl="0" eaLnBrk="1" latinLnBrk="0" hangingPunct="1">
              <a:defRPr kumimoji="1" sz="1800" kern="1200">
                <a:solidFill>
                  <a:schemeClr val="tx1"/>
                </a:solidFill>
                <a:latin typeface="+mn-lt"/>
                <a:ea typeface="+mn-ea"/>
                <a:cs typeface="+mn-cs"/>
              </a:defRPr>
            </a:lvl7pPr>
            <a:lvl8pPr marL="3199516" algn="l" defTabSz="914146" rtl="0" eaLnBrk="1" latinLnBrk="0" hangingPunct="1">
              <a:defRPr kumimoji="1" sz="1800" kern="1200">
                <a:solidFill>
                  <a:schemeClr val="tx1"/>
                </a:solidFill>
                <a:latin typeface="+mn-lt"/>
                <a:ea typeface="+mn-ea"/>
                <a:cs typeface="+mn-cs"/>
              </a:defRPr>
            </a:lvl8pPr>
            <a:lvl9pPr marL="3656590" algn="l" defTabSz="914146" rtl="0" eaLnBrk="1" latinLnBrk="0" hangingPunct="1">
              <a:defRPr kumimoji="1" sz="1800" kern="1200">
                <a:solidFill>
                  <a:schemeClr val="tx1"/>
                </a:solidFill>
                <a:latin typeface="+mn-lt"/>
                <a:ea typeface="+mn-ea"/>
                <a:cs typeface="+mn-cs"/>
              </a:defRPr>
            </a:lvl9pPr>
          </a:lstStyle>
          <a:p>
            <a:pPr>
              <a:spcBef>
                <a:spcPts val="100"/>
              </a:spcBef>
              <a:tabLst>
                <a:tab pos="540000" algn="l"/>
              </a:tabLst>
            </a:pPr>
            <a:r>
              <a:rPr lang="en-US" altLang="ja-JP" sz="1400" b="1" i="0">
                <a:solidFill>
                  <a:srgbClr val="0B3274"/>
                </a:solidFill>
                <a:effectLst/>
                <a:latin typeface="Meiryo"/>
                <a:ea typeface="Meiryo"/>
              </a:rPr>
              <a:t>03</a:t>
            </a:r>
            <a:r>
              <a:rPr lang="en-US" altLang="ja-JP" sz="1400" b="0" i="0">
                <a:solidFill>
                  <a:srgbClr val="1A1A1A"/>
                </a:solidFill>
                <a:effectLst/>
                <a:latin typeface="Meiryo"/>
                <a:ea typeface="Meiryo"/>
              </a:rPr>
              <a:t>	</a:t>
            </a:r>
            <a:r>
              <a:rPr lang="ja-JP" altLang="en-US" sz="1400">
                <a:solidFill>
                  <a:srgbClr val="1A1A1A"/>
                </a:solidFill>
                <a:latin typeface="Meiryo"/>
                <a:ea typeface="Meiryo"/>
              </a:rPr>
              <a:t>改善提案と実行内容​</a:t>
            </a:r>
            <a:endParaRPr lang="en-US"/>
          </a:p>
        </p:txBody>
      </p:sp>
      <p:sp>
        <p:nvSpPr>
          <p:cNvPr id="10" name="テキスト ボックス 4">
            <a:extLst>
              <a:ext uri="{FF2B5EF4-FFF2-40B4-BE49-F238E27FC236}">
                <a16:creationId xmlns:a16="http://schemas.microsoft.com/office/drawing/2014/main" id="{3D676D9F-3506-22D2-EE57-86053D2282F5}"/>
              </a:ext>
            </a:extLst>
          </p:cNvPr>
          <p:cNvSpPr txBox="1"/>
          <p:nvPr/>
        </p:nvSpPr>
        <p:spPr>
          <a:xfrm>
            <a:off x="3754795" y="3500134"/>
            <a:ext cx="2519921" cy="215444"/>
          </a:xfrm>
          <a:prstGeom prst="rect">
            <a:avLst/>
          </a:prstGeom>
          <a:noFill/>
        </p:spPr>
        <p:txBody>
          <a:bodyPr wrap="none" lIns="0" tIns="0" rIns="0" bIns="0" rtlCol="0" anchor="t" anchorCtr="0">
            <a:spAutoFit/>
          </a:bodyPr>
          <a:lstStyle>
            <a:defPPr>
              <a:defRPr lang="ja-JP"/>
            </a:defPPr>
            <a:lvl1pPr marL="0" algn="l" defTabSz="914146" rtl="0" eaLnBrk="1" latinLnBrk="0" hangingPunct="1">
              <a:defRPr kumimoji="1" sz="1800" kern="1200">
                <a:solidFill>
                  <a:schemeClr val="tx1"/>
                </a:solidFill>
                <a:latin typeface="+mn-lt"/>
                <a:ea typeface="+mn-ea"/>
                <a:cs typeface="+mn-cs"/>
              </a:defRPr>
            </a:lvl1pPr>
            <a:lvl2pPr marL="457074" algn="l" defTabSz="914146" rtl="0" eaLnBrk="1" latinLnBrk="0" hangingPunct="1">
              <a:defRPr kumimoji="1" sz="1800" kern="1200">
                <a:solidFill>
                  <a:schemeClr val="tx1"/>
                </a:solidFill>
                <a:latin typeface="+mn-lt"/>
                <a:ea typeface="+mn-ea"/>
                <a:cs typeface="+mn-cs"/>
              </a:defRPr>
            </a:lvl2pPr>
            <a:lvl3pPr marL="914146" algn="l" defTabSz="914146" rtl="0" eaLnBrk="1" latinLnBrk="0" hangingPunct="1">
              <a:defRPr kumimoji="1" sz="1800" kern="1200">
                <a:solidFill>
                  <a:schemeClr val="tx1"/>
                </a:solidFill>
                <a:latin typeface="+mn-lt"/>
                <a:ea typeface="+mn-ea"/>
                <a:cs typeface="+mn-cs"/>
              </a:defRPr>
            </a:lvl3pPr>
            <a:lvl4pPr marL="1371221" algn="l" defTabSz="914146" rtl="0" eaLnBrk="1" latinLnBrk="0" hangingPunct="1">
              <a:defRPr kumimoji="1" sz="1800" kern="1200">
                <a:solidFill>
                  <a:schemeClr val="tx1"/>
                </a:solidFill>
                <a:latin typeface="+mn-lt"/>
                <a:ea typeface="+mn-ea"/>
                <a:cs typeface="+mn-cs"/>
              </a:defRPr>
            </a:lvl4pPr>
            <a:lvl5pPr marL="1828295" algn="l" defTabSz="914146" rtl="0" eaLnBrk="1" latinLnBrk="0" hangingPunct="1">
              <a:defRPr kumimoji="1" sz="1800" kern="1200">
                <a:solidFill>
                  <a:schemeClr val="tx1"/>
                </a:solidFill>
                <a:latin typeface="+mn-lt"/>
                <a:ea typeface="+mn-ea"/>
                <a:cs typeface="+mn-cs"/>
              </a:defRPr>
            </a:lvl5pPr>
            <a:lvl6pPr marL="2285369" algn="l" defTabSz="914146" rtl="0" eaLnBrk="1" latinLnBrk="0" hangingPunct="1">
              <a:defRPr kumimoji="1" sz="1800" kern="1200">
                <a:solidFill>
                  <a:schemeClr val="tx1"/>
                </a:solidFill>
                <a:latin typeface="+mn-lt"/>
                <a:ea typeface="+mn-ea"/>
                <a:cs typeface="+mn-cs"/>
              </a:defRPr>
            </a:lvl6pPr>
            <a:lvl7pPr marL="2742442" algn="l" defTabSz="914146" rtl="0" eaLnBrk="1" latinLnBrk="0" hangingPunct="1">
              <a:defRPr kumimoji="1" sz="1800" kern="1200">
                <a:solidFill>
                  <a:schemeClr val="tx1"/>
                </a:solidFill>
                <a:latin typeface="+mn-lt"/>
                <a:ea typeface="+mn-ea"/>
                <a:cs typeface="+mn-cs"/>
              </a:defRPr>
            </a:lvl7pPr>
            <a:lvl8pPr marL="3199516" algn="l" defTabSz="914146" rtl="0" eaLnBrk="1" latinLnBrk="0" hangingPunct="1">
              <a:defRPr kumimoji="1" sz="1800" kern="1200">
                <a:solidFill>
                  <a:schemeClr val="tx1"/>
                </a:solidFill>
                <a:latin typeface="+mn-lt"/>
                <a:ea typeface="+mn-ea"/>
                <a:cs typeface="+mn-cs"/>
              </a:defRPr>
            </a:lvl8pPr>
            <a:lvl9pPr marL="3656590" algn="l" defTabSz="914146" rtl="0" eaLnBrk="1" latinLnBrk="0" hangingPunct="1">
              <a:defRPr kumimoji="1" sz="1800" kern="1200">
                <a:solidFill>
                  <a:schemeClr val="tx1"/>
                </a:solidFill>
                <a:latin typeface="+mn-lt"/>
                <a:ea typeface="+mn-ea"/>
                <a:cs typeface="+mn-cs"/>
              </a:defRPr>
            </a:lvl9pPr>
          </a:lstStyle>
          <a:p>
            <a:pPr>
              <a:spcBef>
                <a:spcPts val="100"/>
              </a:spcBef>
              <a:tabLst>
                <a:tab pos="540000" algn="l"/>
              </a:tabLst>
            </a:pPr>
            <a:r>
              <a:rPr lang="en-US" altLang="ja-JP" sz="1400" b="1" i="0" dirty="0">
                <a:solidFill>
                  <a:srgbClr val="0B3274"/>
                </a:solidFill>
                <a:effectLst/>
                <a:latin typeface="Meiryo"/>
                <a:ea typeface="Meiryo"/>
              </a:rPr>
              <a:t>05</a:t>
            </a:r>
            <a:r>
              <a:rPr lang="en-US" altLang="ja-JP" sz="1400" dirty="0">
                <a:solidFill>
                  <a:srgbClr val="1A1A1A"/>
                </a:solidFill>
                <a:latin typeface="Meiryo"/>
                <a:ea typeface="Meiryo"/>
              </a:rPr>
              <a:t>	</a:t>
            </a:r>
            <a:r>
              <a:rPr lang="ja-JP" altLang="en-US" sz="1400">
                <a:solidFill>
                  <a:srgbClr val="1A1A1A"/>
                </a:solidFill>
                <a:latin typeface="Meiryo"/>
                <a:ea typeface="Meiryo"/>
              </a:rPr>
              <a:t>段階的リニューアル計画​</a:t>
            </a:r>
            <a:endParaRPr lang="ja-JP" altLang="en-US" sz="1400" b="0" i="0" err="1">
              <a:solidFill>
                <a:srgbClr val="1A1A1A"/>
              </a:solidFill>
              <a:effectLst/>
              <a:latin typeface="Meiryo"/>
              <a:ea typeface="Meiryo"/>
            </a:endParaRPr>
          </a:p>
        </p:txBody>
      </p:sp>
      <p:sp>
        <p:nvSpPr>
          <p:cNvPr id="11" name="テキスト ボックス 5">
            <a:extLst>
              <a:ext uri="{FF2B5EF4-FFF2-40B4-BE49-F238E27FC236}">
                <a16:creationId xmlns:a16="http://schemas.microsoft.com/office/drawing/2014/main" id="{A226F6AD-586A-96AE-66CE-19C7ABDCA1A7}"/>
              </a:ext>
            </a:extLst>
          </p:cNvPr>
          <p:cNvSpPr txBox="1"/>
          <p:nvPr/>
        </p:nvSpPr>
        <p:spPr>
          <a:xfrm>
            <a:off x="3754795" y="3927840"/>
            <a:ext cx="2160848" cy="215444"/>
          </a:xfrm>
          <a:prstGeom prst="rect">
            <a:avLst/>
          </a:prstGeom>
          <a:noFill/>
        </p:spPr>
        <p:txBody>
          <a:bodyPr wrap="none" lIns="0" tIns="0" rIns="0" bIns="0" rtlCol="0" anchor="t" anchorCtr="0">
            <a:spAutoFit/>
          </a:bodyPr>
          <a:lstStyle>
            <a:defPPr>
              <a:defRPr lang="ja-JP"/>
            </a:defPPr>
            <a:lvl1pPr marL="0" algn="l" defTabSz="914146" rtl="0" eaLnBrk="1" latinLnBrk="0" hangingPunct="1">
              <a:defRPr kumimoji="1" sz="1800" kern="1200">
                <a:solidFill>
                  <a:schemeClr val="tx1"/>
                </a:solidFill>
                <a:latin typeface="+mn-lt"/>
                <a:ea typeface="+mn-ea"/>
                <a:cs typeface="+mn-cs"/>
              </a:defRPr>
            </a:lvl1pPr>
            <a:lvl2pPr marL="457074" algn="l" defTabSz="914146" rtl="0" eaLnBrk="1" latinLnBrk="0" hangingPunct="1">
              <a:defRPr kumimoji="1" sz="1800" kern="1200">
                <a:solidFill>
                  <a:schemeClr val="tx1"/>
                </a:solidFill>
                <a:latin typeface="+mn-lt"/>
                <a:ea typeface="+mn-ea"/>
                <a:cs typeface="+mn-cs"/>
              </a:defRPr>
            </a:lvl2pPr>
            <a:lvl3pPr marL="914146" algn="l" defTabSz="914146" rtl="0" eaLnBrk="1" latinLnBrk="0" hangingPunct="1">
              <a:defRPr kumimoji="1" sz="1800" kern="1200">
                <a:solidFill>
                  <a:schemeClr val="tx1"/>
                </a:solidFill>
                <a:latin typeface="+mn-lt"/>
                <a:ea typeface="+mn-ea"/>
                <a:cs typeface="+mn-cs"/>
              </a:defRPr>
            </a:lvl3pPr>
            <a:lvl4pPr marL="1371221" algn="l" defTabSz="914146" rtl="0" eaLnBrk="1" latinLnBrk="0" hangingPunct="1">
              <a:defRPr kumimoji="1" sz="1800" kern="1200">
                <a:solidFill>
                  <a:schemeClr val="tx1"/>
                </a:solidFill>
                <a:latin typeface="+mn-lt"/>
                <a:ea typeface="+mn-ea"/>
                <a:cs typeface="+mn-cs"/>
              </a:defRPr>
            </a:lvl4pPr>
            <a:lvl5pPr marL="1828295" algn="l" defTabSz="914146" rtl="0" eaLnBrk="1" latinLnBrk="0" hangingPunct="1">
              <a:defRPr kumimoji="1" sz="1800" kern="1200">
                <a:solidFill>
                  <a:schemeClr val="tx1"/>
                </a:solidFill>
                <a:latin typeface="+mn-lt"/>
                <a:ea typeface="+mn-ea"/>
                <a:cs typeface="+mn-cs"/>
              </a:defRPr>
            </a:lvl5pPr>
            <a:lvl6pPr marL="2285369" algn="l" defTabSz="914146" rtl="0" eaLnBrk="1" latinLnBrk="0" hangingPunct="1">
              <a:defRPr kumimoji="1" sz="1800" kern="1200">
                <a:solidFill>
                  <a:schemeClr val="tx1"/>
                </a:solidFill>
                <a:latin typeface="+mn-lt"/>
                <a:ea typeface="+mn-ea"/>
                <a:cs typeface="+mn-cs"/>
              </a:defRPr>
            </a:lvl6pPr>
            <a:lvl7pPr marL="2742442" algn="l" defTabSz="914146" rtl="0" eaLnBrk="1" latinLnBrk="0" hangingPunct="1">
              <a:defRPr kumimoji="1" sz="1800" kern="1200">
                <a:solidFill>
                  <a:schemeClr val="tx1"/>
                </a:solidFill>
                <a:latin typeface="+mn-lt"/>
                <a:ea typeface="+mn-ea"/>
                <a:cs typeface="+mn-cs"/>
              </a:defRPr>
            </a:lvl7pPr>
            <a:lvl8pPr marL="3199516" algn="l" defTabSz="914146" rtl="0" eaLnBrk="1" latinLnBrk="0" hangingPunct="1">
              <a:defRPr kumimoji="1" sz="1800" kern="1200">
                <a:solidFill>
                  <a:schemeClr val="tx1"/>
                </a:solidFill>
                <a:latin typeface="+mn-lt"/>
                <a:ea typeface="+mn-ea"/>
                <a:cs typeface="+mn-cs"/>
              </a:defRPr>
            </a:lvl8pPr>
            <a:lvl9pPr marL="3656590" algn="l" defTabSz="914146" rtl="0" eaLnBrk="1" latinLnBrk="0" hangingPunct="1">
              <a:defRPr kumimoji="1" sz="1800" kern="1200">
                <a:solidFill>
                  <a:schemeClr val="tx1"/>
                </a:solidFill>
                <a:latin typeface="+mn-lt"/>
                <a:ea typeface="+mn-ea"/>
                <a:cs typeface="+mn-cs"/>
              </a:defRPr>
            </a:lvl9pPr>
          </a:lstStyle>
          <a:p>
            <a:pPr marL="0">
              <a:spcBef>
                <a:spcPts val="100"/>
              </a:spcBef>
              <a:spcAft>
                <a:spcPts val="0"/>
              </a:spcAft>
              <a:tabLst>
                <a:tab pos="540000" algn="l"/>
              </a:tabLst>
            </a:pPr>
            <a:r>
              <a:rPr lang="en-US" altLang="ja-JP" sz="1400" b="1" i="0" dirty="0">
                <a:solidFill>
                  <a:srgbClr val="0B3274"/>
                </a:solidFill>
                <a:effectLst/>
                <a:latin typeface="Meiryo"/>
                <a:ea typeface="Meiryo"/>
              </a:rPr>
              <a:t>06</a:t>
            </a:r>
            <a:r>
              <a:rPr lang="en-US" altLang="ja-JP" sz="1400" b="0" i="0" dirty="0">
                <a:solidFill>
                  <a:srgbClr val="1A1A1A"/>
                </a:solidFill>
                <a:effectLst/>
                <a:latin typeface="Meiryo"/>
                <a:ea typeface="Meiryo"/>
              </a:rPr>
              <a:t>	</a:t>
            </a:r>
            <a:r>
              <a:rPr lang="en-US" altLang="ja-JP" sz="1400" dirty="0" err="1">
                <a:solidFill>
                  <a:srgbClr val="1A1A1A"/>
                </a:solidFill>
                <a:latin typeface="Meiryo"/>
                <a:ea typeface="Meiryo"/>
              </a:rPr>
              <a:t>体制・スケジュール</a:t>
            </a:r>
            <a:endParaRPr lang="ja-JP" altLang="en-US" sz="1400" b="0" i="0" err="1">
              <a:solidFill>
                <a:srgbClr val="1A1A1A"/>
              </a:solidFill>
              <a:effectLst/>
              <a:latin typeface="Meiryo" panose="020B0604030504040204" pitchFamily="34" charset="-128"/>
              <a:ea typeface="Meiryo" panose="020B0604030504040204" pitchFamily="34" charset="-128"/>
            </a:endParaRPr>
          </a:p>
        </p:txBody>
      </p:sp>
      <p:sp>
        <p:nvSpPr>
          <p:cNvPr id="6" name="テキスト ボックス 11">
            <a:extLst>
              <a:ext uri="{FF2B5EF4-FFF2-40B4-BE49-F238E27FC236}">
                <a16:creationId xmlns:a16="http://schemas.microsoft.com/office/drawing/2014/main" id="{854E4E6A-6F70-2741-661D-F738C185BF4C}"/>
              </a:ext>
            </a:extLst>
          </p:cNvPr>
          <p:cNvSpPr txBox="1"/>
          <p:nvPr/>
        </p:nvSpPr>
        <p:spPr>
          <a:xfrm>
            <a:off x="3754795" y="4355546"/>
            <a:ext cx="1263166" cy="215444"/>
          </a:xfrm>
          <a:prstGeom prst="rect">
            <a:avLst/>
          </a:prstGeom>
          <a:noFill/>
        </p:spPr>
        <p:txBody>
          <a:bodyPr wrap="none" lIns="0" tIns="0" rIns="0" bIns="0" rtlCol="0" anchor="t" anchorCtr="0">
            <a:spAutoFit/>
          </a:bodyPr>
          <a:lstStyle>
            <a:defPPr>
              <a:defRPr lang="ja-JP"/>
            </a:defPPr>
            <a:lvl1pPr marL="0" algn="l" defTabSz="914146" rtl="0" eaLnBrk="1" latinLnBrk="0" hangingPunct="1">
              <a:defRPr kumimoji="1" sz="1800" kern="1200">
                <a:solidFill>
                  <a:schemeClr val="tx1"/>
                </a:solidFill>
                <a:latin typeface="+mn-lt"/>
                <a:ea typeface="+mn-ea"/>
                <a:cs typeface="+mn-cs"/>
              </a:defRPr>
            </a:lvl1pPr>
            <a:lvl2pPr marL="457074" algn="l" defTabSz="914146" rtl="0" eaLnBrk="1" latinLnBrk="0" hangingPunct="1">
              <a:defRPr kumimoji="1" sz="1800" kern="1200">
                <a:solidFill>
                  <a:schemeClr val="tx1"/>
                </a:solidFill>
                <a:latin typeface="+mn-lt"/>
                <a:ea typeface="+mn-ea"/>
                <a:cs typeface="+mn-cs"/>
              </a:defRPr>
            </a:lvl2pPr>
            <a:lvl3pPr marL="914146" algn="l" defTabSz="914146" rtl="0" eaLnBrk="1" latinLnBrk="0" hangingPunct="1">
              <a:defRPr kumimoji="1" sz="1800" kern="1200">
                <a:solidFill>
                  <a:schemeClr val="tx1"/>
                </a:solidFill>
                <a:latin typeface="+mn-lt"/>
                <a:ea typeface="+mn-ea"/>
                <a:cs typeface="+mn-cs"/>
              </a:defRPr>
            </a:lvl3pPr>
            <a:lvl4pPr marL="1371221" algn="l" defTabSz="914146" rtl="0" eaLnBrk="1" latinLnBrk="0" hangingPunct="1">
              <a:defRPr kumimoji="1" sz="1800" kern="1200">
                <a:solidFill>
                  <a:schemeClr val="tx1"/>
                </a:solidFill>
                <a:latin typeface="+mn-lt"/>
                <a:ea typeface="+mn-ea"/>
                <a:cs typeface="+mn-cs"/>
              </a:defRPr>
            </a:lvl4pPr>
            <a:lvl5pPr marL="1828295" algn="l" defTabSz="914146" rtl="0" eaLnBrk="1" latinLnBrk="0" hangingPunct="1">
              <a:defRPr kumimoji="1" sz="1800" kern="1200">
                <a:solidFill>
                  <a:schemeClr val="tx1"/>
                </a:solidFill>
                <a:latin typeface="+mn-lt"/>
                <a:ea typeface="+mn-ea"/>
                <a:cs typeface="+mn-cs"/>
              </a:defRPr>
            </a:lvl5pPr>
            <a:lvl6pPr marL="2285369" algn="l" defTabSz="914146" rtl="0" eaLnBrk="1" latinLnBrk="0" hangingPunct="1">
              <a:defRPr kumimoji="1" sz="1800" kern="1200">
                <a:solidFill>
                  <a:schemeClr val="tx1"/>
                </a:solidFill>
                <a:latin typeface="+mn-lt"/>
                <a:ea typeface="+mn-ea"/>
                <a:cs typeface="+mn-cs"/>
              </a:defRPr>
            </a:lvl6pPr>
            <a:lvl7pPr marL="2742442" algn="l" defTabSz="914146" rtl="0" eaLnBrk="1" latinLnBrk="0" hangingPunct="1">
              <a:defRPr kumimoji="1" sz="1800" kern="1200">
                <a:solidFill>
                  <a:schemeClr val="tx1"/>
                </a:solidFill>
                <a:latin typeface="+mn-lt"/>
                <a:ea typeface="+mn-ea"/>
                <a:cs typeface="+mn-cs"/>
              </a:defRPr>
            </a:lvl7pPr>
            <a:lvl8pPr marL="3199516" algn="l" defTabSz="914146" rtl="0" eaLnBrk="1" latinLnBrk="0" hangingPunct="1">
              <a:defRPr kumimoji="1" sz="1800" kern="1200">
                <a:solidFill>
                  <a:schemeClr val="tx1"/>
                </a:solidFill>
                <a:latin typeface="+mn-lt"/>
                <a:ea typeface="+mn-ea"/>
                <a:cs typeface="+mn-cs"/>
              </a:defRPr>
            </a:lvl8pPr>
            <a:lvl9pPr marL="3656590" algn="l" defTabSz="914146" rtl="0" eaLnBrk="1" latinLnBrk="0" hangingPunct="1">
              <a:defRPr kumimoji="1" sz="1800" kern="1200">
                <a:solidFill>
                  <a:schemeClr val="tx1"/>
                </a:solidFill>
                <a:latin typeface="+mn-lt"/>
                <a:ea typeface="+mn-ea"/>
                <a:cs typeface="+mn-cs"/>
              </a:defRPr>
            </a:lvl9pPr>
          </a:lstStyle>
          <a:p>
            <a:pPr marL="0">
              <a:spcBef>
                <a:spcPts val="100"/>
              </a:spcBef>
              <a:spcAft>
                <a:spcPts val="0"/>
              </a:spcAft>
              <a:tabLst>
                <a:tab pos="540000" algn="l"/>
              </a:tabLst>
            </a:pPr>
            <a:r>
              <a:rPr lang="en-US" altLang="ja-JP" sz="1400" b="1" i="0" dirty="0">
                <a:solidFill>
                  <a:srgbClr val="0B3274"/>
                </a:solidFill>
                <a:effectLst/>
                <a:latin typeface="Meiryo"/>
                <a:ea typeface="Meiryo"/>
              </a:rPr>
              <a:t>07</a:t>
            </a:r>
            <a:r>
              <a:rPr lang="en-US" altLang="ja-JP" sz="1400" b="0" i="0" dirty="0">
                <a:solidFill>
                  <a:srgbClr val="1A1A1A"/>
                </a:solidFill>
                <a:effectLst/>
                <a:latin typeface="Meiryo"/>
                <a:ea typeface="Meiryo"/>
              </a:rPr>
              <a:t>	</a:t>
            </a:r>
            <a:r>
              <a:rPr lang="ja-JP" altLang="en-US" sz="1400">
                <a:solidFill>
                  <a:srgbClr val="1A1A1A"/>
                </a:solidFill>
                <a:latin typeface="Meiryo"/>
                <a:ea typeface="Meiryo"/>
              </a:rPr>
              <a:t>お見積り</a:t>
            </a:r>
            <a:endParaRPr lang="ja-JP" altLang="en-US" sz="1400" b="0" i="0" err="1">
              <a:solidFill>
                <a:srgbClr val="1A1A1A"/>
              </a:solidFill>
              <a:effectLst/>
              <a:latin typeface="Meiryo" panose="020B0604030504040204" pitchFamily="34" charset="-128"/>
              <a:ea typeface="Meiryo" panose="020B0604030504040204" pitchFamily="34" charset="-128"/>
            </a:endParaRPr>
          </a:p>
        </p:txBody>
      </p:sp>
      <p:sp>
        <p:nvSpPr>
          <p:cNvPr id="5" name="テキスト ボックス 11">
            <a:extLst>
              <a:ext uri="{FF2B5EF4-FFF2-40B4-BE49-F238E27FC236}">
                <a16:creationId xmlns:a16="http://schemas.microsoft.com/office/drawing/2014/main" id="{13BCB3C1-B8F6-5B1D-3B04-B9CF9D9E7C7A}"/>
              </a:ext>
            </a:extLst>
          </p:cNvPr>
          <p:cNvSpPr txBox="1"/>
          <p:nvPr/>
        </p:nvSpPr>
        <p:spPr>
          <a:xfrm>
            <a:off x="3754795" y="4783249"/>
            <a:ext cx="1352934" cy="215444"/>
          </a:xfrm>
          <a:prstGeom prst="rect">
            <a:avLst/>
          </a:prstGeom>
          <a:noFill/>
        </p:spPr>
        <p:txBody>
          <a:bodyPr wrap="none" lIns="0" tIns="0" rIns="0" bIns="0" rtlCol="0" anchor="t" anchorCtr="0">
            <a:spAutoFit/>
          </a:bodyPr>
          <a:lstStyle>
            <a:defPPr>
              <a:defRPr lang="ja-JP"/>
            </a:defPPr>
            <a:lvl1pPr marL="0" algn="l" defTabSz="914146" rtl="0" eaLnBrk="1" latinLnBrk="0" hangingPunct="1">
              <a:defRPr kumimoji="1" sz="1800" kern="1200">
                <a:solidFill>
                  <a:schemeClr val="tx1"/>
                </a:solidFill>
                <a:latin typeface="+mn-lt"/>
                <a:ea typeface="+mn-ea"/>
                <a:cs typeface="+mn-cs"/>
              </a:defRPr>
            </a:lvl1pPr>
            <a:lvl2pPr marL="457074" algn="l" defTabSz="914146" rtl="0" eaLnBrk="1" latinLnBrk="0" hangingPunct="1">
              <a:defRPr kumimoji="1" sz="1800" kern="1200">
                <a:solidFill>
                  <a:schemeClr val="tx1"/>
                </a:solidFill>
                <a:latin typeface="+mn-lt"/>
                <a:ea typeface="+mn-ea"/>
                <a:cs typeface="+mn-cs"/>
              </a:defRPr>
            </a:lvl2pPr>
            <a:lvl3pPr marL="914146" algn="l" defTabSz="914146" rtl="0" eaLnBrk="1" latinLnBrk="0" hangingPunct="1">
              <a:defRPr kumimoji="1" sz="1800" kern="1200">
                <a:solidFill>
                  <a:schemeClr val="tx1"/>
                </a:solidFill>
                <a:latin typeface="+mn-lt"/>
                <a:ea typeface="+mn-ea"/>
                <a:cs typeface="+mn-cs"/>
              </a:defRPr>
            </a:lvl3pPr>
            <a:lvl4pPr marL="1371221" algn="l" defTabSz="914146" rtl="0" eaLnBrk="1" latinLnBrk="0" hangingPunct="1">
              <a:defRPr kumimoji="1" sz="1800" kern="1200">
                <a:solidFill>
                  <a:schemeClr val="tx1"/>
                </a:solidFill>
                <a:latin typeface="+mn-lt"/>
                <a:ea typeface="+mn-ea"/>
                <a:cs typeface="+mn-cs"/>
              </a:defRPr>
            </a:lvl4pPr>
            <a:lvl5pPr marL="1828295" algn="l" defTabSz="914146" rtl="0" eaLnBrk="1" latinLnBrk="0" hangingPunct="1">
              <a:defRPr kumimoji="1" sz="1800" kern="1200">
                <a:solidFill>
                  <a:schemeClr val="tx1"/>
                </a:solidFill>
                <a:latin typeface="+mn-lt"/>
                <a:ea typeface="+mn-ea"/>
                <a:cs typeface="+mn-cs"/>
              </a:defRPr>
            </a:lvl5pPr>
            <a:lvl6pPr marL="2285369" algn="l" defTabSz="914146" rtl="0" eaLnBrk="1" latinLnBrk="0" hangingPunct="1">
              <a:defRPr kumimoji="1" sz="1800" kern="1200">
                <a:solidFill>
                  <a:schemeClr val="tx1"/>
                </a:solidFill>
                <a:latin typeface="+mn-lt"/>
                <a:ea typeface="+mn-ea"/>
                <a:cs typeface="+mn-cs"/>
              </a:defRPr>
            </a:lvl6pPr>
            <a:lvl7pPr marL="2742442" algn="l" defTabSz="914146" rtl="0" eaLnBrk="1" latinLnBrk="0" hangingPunct="1">
              <a:defRPr kumimoji="1" sz="1800" kern="1200">
                <a:solidFill>
                  <a:schemeClr val="tx1"/>
                </a:solidFill>
                <a:latin typeface="+mn-lt"/>
                <a:ea typeface="+mn-ea"/>
                <a:cs typeface="+mn-cs"/>
              </a:defRPr>
            </a:lvl7pPr>
            <a:lvl8pPr marL="3199516" algn="l" defTabSz="914146" rtl="0" eaLnBrk="1" latinLnBrk="0" hangingPunct="1">
              <a:defRPr kumimoji="1" sz="1800" kern="1200">
                <a:solidFill>
                  <a:schemeClr val="tx1"/>
                </a:solidFill>
                <a:latin typeface="+mn-lt"/>
                <a:ea typeface="+mn-ea"/>
                <a:cs typeface="+mn-cs"/>
              </a:defRPr>
            </a:lvl8pPr>
            <a:lvl9pPr marL="3656590" algn="l" defTabSz="914146" rtl="0" eaLnBrk="1" latinLnBrk="0" hangingPunct="1">
              <a:defRPr kumimoji="1" sz="1800" kern="1200">
                <a:solidFill>
                  <a:schemeClr val="tx1"/>
                </a:solidFill>
                <a:latin typeface="+mn-lt"/>
                <a:ea typeface="+mn-ea"/>
                <a:cs typeface="+mn-cs"/>
              </a:defRPr>
            </a:lvl9pPr>
          </a:lstStyle>
          <a:p>
            <a:pPr>
              <a:spcBef>
                <a:spcPts val="100"/>
              </a:spcBef>
              <a:tabLst>
                <a:tab pos="540000" algn="l"/>
              </a:tabLst>
            </a:pPr>
            <a:r>
              <a:rPr lang="en-US" altLang="ja-JP" sz="1400" b="1" i="0" dirty="0">
                <a:solidFill>
                  <a:srgbClr val="0B3274"/>
                </a:solidFill>
                <a:effectLst/>
                <a:latin typeface="Meiryo"/>
                <a:ea typeface="Meiryo"/>
              </a:rPr>
              <a:t>08</a:t>
            </a:r>
            <a:r>
              <a:rPr lang="en-US" altLang="ja-JP" sz="1400" b="0" i="0" dirty="0">
                <a:solidFill>
                  <a:srgbClr val="1A1A1A"/>
                </a:solidFill>
                <a:effectLst/>
                <a:latin typeface="Meiryo"/>
                <a:ea typeface="Meiryo"/>
              </a:rPr>
              <a:t>	</a:t>
            </a:r>
            <a:r>
              <a:rPr lang="en" altLang="ja-JP" sz="1400" dirty="0">
                <a:solidFill>
                  <a:srgbClr val="1A1A1A"/>
                </a:solidFill>
                <a:latin typeface="Meiryo"/>
                <a:ea typeface="Meiryo"/>
              </a:rPr>
              <a:t>Appendix​</a:t>
            </a:r>
            <a:endParaRPr lang="ja-JP" altLang="en-US" sz="1400" b="0" i="0" err="1">
              <a:solidFill>
                <a:srgbClr val="1A1A1A"/>
              </a:solidFill>
              <a:effectLst/>
              <a:latin typeface="Meiryo" panose="020B0604030504040204" pitchFamily="34" charset="-128"/>
              <a:ea typeface="Meiryo" panose="020B0604030504040204" pitchFamily="34" charset="-128"/>
            </a:endParaRPr>
          </a:p>
        </p:txBody>
      </p:sp>
      <p:sp>
        <p:nvSpPr>
          <p:cNvPr id="2" name="テキスト ボックス 4">
            <a:extLst>
              <a:ext uri="{FF2B5EF4-FFF2-40B4-BE49-F238E27FC236}">
                <a16:creationId xmlns:a16="http://schemas.microsoft.com/office/drawing/2014/main" id="{C58804B9-C786-0ECA-9816-0D5E8999F3AC}"/>
              </a:ext>
            </a:extLst>
          </p:cNvPr>
          <p:cNvSpPr txBox="1"/>
          <p:nvPr/>
        </p:nvSpPr>
        <p:spPr>
          <a:xfrm>
            <a:off x="3754794" y="3072428"/>
            <a:ext cx="1622239" cy="215444"/>
          </a:xfrm>
          <a:prstGeom prst="rect">
            <a:avLst/>
          </a:prstGeom>
          <a:noFill/>
        </p:spPr>
        <p:txBody>
          <a:bodyPr wrap="none" lIns="0" tIns="0" rIns="0" bIns="0" rtlCol="0" anchor="t" anchorCtr="0">
            <a:spAutoFit/>
          </a:bodyPr>
          <a:lstStyle>
            <a:defPPr>
              <a:defRPr lang="ja-JP"/>
            </a:defPPr>
            <a:lvl1pPr marL="0" algn="l" defTabSz="914146" rtl="0" eaLnBrk="1" latinLnBrk="0" hangingPunct="1">
              <a:defRPr kumimoji="1" sz="1800" kern="1200">
                <a:solidFill>
                  <a:schemeClr val="tx1"/>
                </a:solidFill>
                <a:latin typeface="+mn-lt"/>
                <a:ea typeface="+mn-ea"/>
                <a:cs typeface="+mn-cs"/>
              </a:defRPr>
            </a:lvl1pPr>
            <a:lvl2pPr marL="457074" algn="l" defTabSz="914146" rtl="0" eaLnBrk="1" latinLnBrk="0" hangingPunct="1">
              <a:defRPr kumimoji="1" sz="1800" kern="1200">
                <a:solidFill>
                  <a:schemeClr val="tx1"/>
                </a:solidFill>
                <a:latin typeface="+mn-lt"/>
                <a:ea typeface="+mn-ea"/>
                <a:cs typeface="+mn-cs"/>
              </a:defRPr>
            </a:lvl2pPr>
            <a:lvl3pPr marL="914146" algn="l" defTabSz="914146" rtl="0" eaLnBrk="1" latinLnBrk="0" hangingPunct="1">
              <a:defRPr kumimoji="1" sz="1800" kern="1200">
                <a:solidFill>
                  <a:schemeClr val="tx1"/>
                </a:solidFill>
                <a:latin typeface="+mn-lt"/>
                <a:ea typeface="+mn-ea"/>
                <a:cs typeface="+mn-cs"/>
              </a:defRPr>
            </a:lvl3pPr>
            <a:lvl4pPr marL="1371221" algn="l" defTabSz="914146" rtl="0" eaLnBrk="1" latinLnBrk="0" hangingPunct="1">
              <a:defRPr kumimoji="1" sz="1800" kern="1200">
                <a:solidFill>
                  <a:schemeClr val="tx1"/>
                </a:solidFill>
                <a:latin typeface="+mn-lt"/>
                <a:ea typeface="+mn-ea"/>
                <a:cs typeface="+mn-cs"/>
              </a:defRPr>
            </a:lvl4pPr>
            <a:lvl5pPr marL="1828295" algn="l" defTabSz="914146" rtl="0" eaLnBrk="1" latinLnBrk="0" hangingPunct="1">
              <a:defRPr kumimoji="1" sz="1800" kern="1200">
                <a:solidFill>
                  <a:schemeClr val="tx1"/>
                </a:solidFill>
                <a:latin typeface="+mn-lt"/>
                <a:ea typeface="+mn-ea"/>
                <a:cs typeface="+mn-cs"/>
              </a:defRPr>
            </a:lvl5pPr>
            <a:lvl6pPr marL="2285369" algn="l" defTabSz="914146" rtl="0" eaLnBrk="1" latinLnBrk="0" hangingPunct="1">
              <a:defRPr kumimoji="1" sz="1800" kern="1200">
                <a:solidFill>
                  <a:schemeClr val="tx1"/>
                </a:solidFill>
                <a:latin typeface="+mn-lt"/>
                <a:ea typeface="+mn-ea"/>
                <a:cs typeface="+mn-cs"/>
              </a:defRPr>
            </a:lvl6pPr>
            <a:lvl7pPr marL="2742442" algn="l" defTabSz="914146" rtl="0" eaLnBrk="1" latinLnBrk="0" hangingPunct="1">
              <a:defRPr kumimoji="1" sz="1800" kern="1200">
                <a:solidFill>
                  <a:schemeClr val="tx1"/>
                </a:solidFill>
                <a:latin typeface="+mn-lt"/>
                <a:ea typeface="+mn-ea"/>
                <a:cs typeface="+mn-cs"/>
              </a:defRPr>
            </a:lvl7pPr>
            <a:lvl8pPr marL="3199516" algn="l" defTabSz="914146" rtl="0" eaLnBrk="1" latinLnBrk="0" hangingPunct="1">
              <a:defRPr kumimoji="1" sz="1800" kern="1200">
                <a:solidFill>
                  <a:schemeClr val="tx1"/>
                </a:solidFill>
                <a:latin typeface="+mn-lt"/>
                <a:ea typeface="+mn-ea"/>
                <a:cs typeface="+mn-cs"/>
              </a:defRPr>
            </a:lvl8pPr>
            <a:lvl9pPr marL="3656590" algn="l" defTabSz="914146" rtl="0" eaLnBrk="1" latinLnBrk="0" hangingPunct="1">
              <a:defRPr kumimoji="1" sz="1800" kern="1200">
                <a:solidFill>
                  <a:schemeClr val="tx1"/>
                </a:solidFill>
                <a:latin typeface="+mn-lt"/>
                <a:ea typeface="+mn-ea"/>
                <a:cs typeface="+mn-cs"/>
              </a:defRPr>
            </a:lvl9pPr>
          </a:lstStyle>
          <a:p>
            <a:pPr>
              <a:spcBef>
                <a:spcPts val="100"/>
              </a:spcBef>
              <a:tabLst>
                <a:tab pos="540000" algn="l"/>
              </a:tabLst>
            </a:pPr>
            <a:r>
              <a:rPr lang="en-US" altLang="ja-JP" sz="1400" b="1" i="0" dirty="0">
                <a:solidFill>
                  <a:srgbClr val="0B3274"/>
                </a:solidFill>
                <a:effectLst/>
                <a:latin typeface="Meiryo"/>
                <a:ea typeface="Meiryo"/>
              </a:rPr>
              <a:t>04</a:t>
            </a:r>
            <a:r>
              <a:rPr lang="en-US" altLang="ja-JP" sz="1400" dirty="0">
                <a:solidFill>
                  <a:srgbClr val="1A1A1A"/>
                </a:solidFill>
                <a:latin typeface="Meiryo"/>
                <a:ea typeface="Meiryo"/>
              </a:rPr>
              <a:t>	</a:t>
            </a:r>
            <a:r>
              <a:rPr lang="ja-JP" altLang="en-US" sz="1400">
                <a:solidFill>
                  <a:srgbClr val="1A1A1A"/>
                </a:solidFill>
                <a:latin typeface="Meiryo"/>
                <a:ea typeface="Meiryo"/>
              </a:rPr>
              <a:t>私たちの強み</a:t>
            </a:r>
            <a:endParaRPr lang="ja-JP" altLang="en-US" sz="1400" b="0" i="0" err="1">
              <a:solidFill>
                <a:srgbClr val="1A1A1A"/>
              </a:solidFill>
              <a:effectLst/>
              <a:latin typeface="Meiryo"/>
              <a:ea typeface="Meiryo"/>
            </a:endParaRPr>
          </a:p>
        </p:txBody>
      </p:sp>
    </p:spTree>
    <p:extLst>
      <p:ext uri="{BB962C8B-B14F-4D97-AF65-F5344CB8AC3E}">
        <p14:creationId xmlns:p14="http://schemas.microsoft.com/office/powerpoint/2010/main" val="30831363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5B4F6-DDD3-6506-A6BA-B0AB395B0259}"/>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7DA6AB2E-41A8-01F5-6F7D-9C4BA964F516}"/>
              </a:ext>
            </a:extLst>
          </p:cNvPr>
          <p:cNvSpPr txBox="1"/>
          <p:nvPr/>
        </p:nvSpPr>
        <p:spPr>
          <a:xfrm>
            <a:off x="617023" y="3148923"/>
            <a:ext cx="487313" cy="560153"/>
          </a:xfrm>
          <a:prstGeom prst="rect">
            <a:avLst/>
          </a:prstGeom>
          <a:noFill/>
        </p:spPr>
        <p:txBody>
          <a:bodyPr wrap="none" lIns="0" tIns="0" rIns="0" bIns="0" rtlCol="0" anchor="t">
            <a:spAutoFit/>
          </a:bodyPr>
          <a:lstStyle/>
          <a:p>
            <a:pPr>
              <a:lnSpc>
                <a:spcPct val="140000"/>
              </a:lnSpc>
            </a:pPr>
            <a:r>
              <a:rPr lang="en-US" altLang="ja-JP" sz="2800" b="1" dirty="0">
                <a:solidFill>
                  <a:schemeClr val="bg1"/>
                </a:solidFill>
                <a:latin typeface="Meiryo"/>
                <a:ea typeface="Meiryo"/>
              </a:rPr>
              <a:t>06</a:t>
            </a:r>
            <a:endParaRPr kumimoji="1" lang="ja-JP" altLang="en-US" sz="2800" b="1" i="0">
              <a:solidFill>
                <a:schemeClr val="bg1"/>
              </a:solidFill>
              <a:latin typeface="Meiryo" panose="020B0604030504040204" pitchFamily="34" charset="-128"/>
              <a:ea typeface="Meiryo" panose="020B0604030504040204" pitchFamily="34" charset="-128"/>
            </a:endParaRPr>
          </a:p>
        </p:txBody>
      </p:sp>
      <p:sp>
        <p:nvSpPr>
          <p:cNvPr id="6" name="スライド番号プレースホルダー 5">
            <a:extLst>
              <a:ext uri="{FF2B5EF4-FFF2-40B4-BE49-F238E27FC236}">
                <a16:creationId xmlns:a16="http://schemas.microsoft.com/office/drawing/2014/main" id="{4211182C-BABE-F326-B15E-BC68377EBA10}"/>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30</a:t>
            </a:fld>
            <a:endParaRPr lang="ja-JP" altLang="en-US"/>
          </a:p>
        </p:txBody>
      </p:sp>
      <p:sp>
        <p:nvSpPr>
          <p:cNvPr id="5" name="テキスト ボックス 2">
            <a:extLst>
              <a:ext uri="{FF2B5EF4-FFF2-40B4-BE49-F238E27FC236}">
                <a16:creationId xmlns:a16="http://schemas.microsoft.com/office/drawing/2014/main" id="{AFCE7F12-C8E5-6760-A601-FB087ABD29AA}"/>
              </a:ext>
            </a:extLst>
          </p:cNvPr>
          <p:cNvSpPr txBox="1"/>
          <p:nvPr/>
        </p:nvSpPr>
        <p:spPr>
          <a:xfrm>
            <a:off x="3216033" y="3108938"/>
            <a:ext cx="3693319" cy="603242"/>
          </a:xfrm>
          <a:prstGeom prst="rect">
            <a:avLst/>
          </a:prstGeom>
          <a:noFill/>
        </p:spPr>
        <p:txBody>
          <a:bodyPr wrap="none" lIns="0" tIns="0" rIns="0" bIns="0" rtlCol="0" anchor="t">
            <a:spAutoFit/>
          </a:bodyPr>
          <a:lstStyle>
            <a:defPPr>
              <a:defRPr lang="ja-JP"/>
            </a:defPPr>
            <a:lvl1pPr marL="0" algn="l" defTabSz="914146" rtl="0" eaLnBrk="1" latinLnBrk="0" hangingPunct="1">
              <a:defRPr kumimoji="1" sz="1800" kern="1200">
                <a:solidFill>
                  <a:schemeClr val="tx1"/>
                </a:solidFill>
                <a:latin typeface="+mn-lt"/>
                <a:ea typeface="+mn-ea"/>
                <a:cs typeface="+mn-cs"/>
              </a:defRPr>
            </a:lvl1pPr>
            <a:lvl2pPr marL="457074" algn="l" defTabSz="914146" rtl="0" eaLnBrk="1" latinLnBrk="0" hangingPunct="1">
              <a:defRPr kumimoji="1" sz="1800" kern="1200">
                <a:solidFill>
                  <a:schemeClr val="tx1"/>
                </a:solidFill>
                <a:latin typeface="+mn-lt"/>
                <a:ea typeface="+mn-ea"/>
                <a:cs typeface="+mn-cs"/>
              </a:defRPr>
            </a:lvl2pPr>
            <a:lvl3pPr marL="914146" algn="l" defTabSz="914146" rtl="0" eaLnBrk="1" latinLnBrk="0" hangingPunct="1">
              <a:defRPr kumimoji="1" sz="1800" kern="1200">
                <a:solidFill>
                  <a:schemeClr val="tx1"/>
                </a:solidFill>
                <a:latin typeface="+mn-lt"/>
                <a:ea typeface="+mn-ea"/>
                <a:cs typeface="+mn-cs"/>
              </a:defRPr>
            </a:lvl3pPr>
            <a:lvl4pPr marL="1371221" algn="l" defTabSz="914146" rtl="0" eaLnBrk="1" latinLnBrk="0" hangingPunct="1">
              <a:defRPr kumimoji="1" sz="1800" kern="1200">
                <a:solidFill>
                  <a:schemeClr val="tx1"/>
                </a:solidFill>
                <a:latin typeface="+mn-lt"/>
                <a:ea typeface="+mn-ea"/>
                <a:cs typeface="+mn-cs"/>
              </a:defRPr>
            </a:lvl4pPr>
            <a:lvl5pPr marL="1828295" algn="l" defTabSz="914146" rtl="0" eaLnBrk="1" latinLnBrk="0" hangingPunct="1">
              <a:defRPr kumimoji="1" sz="1800" kern="1200">
                <a:solidFill>
                  <a:schemeClr val="tx1"/>
                </a:solidFill>
                <a:latin typeface="+mn-lt"/>
                <a:ea typeface="+mn-ea"/>
                <a:cs typeface="+mn-cs"/>
              </a:defRPr>
            </a:lvl5pPr>
            <a:lvl6pPr marL="2285369" algn="l" defTabSz="914146" rtl="0" eaLnBrk="1" latinLnBrk="0" hangingPunct="1">
              <a:defRPr kumimoji="1" sz="1800" kern="1200">
                <a:solidFill>
                  <a:schemeClr val="tx1"/>
                </a:solidFill>
                <a:latin typeface="+mn-lt"/>
                <a:ea typeface="+mn-ea"/>
                <a:cs typeface="+mn-cs"/>
              </a:defRPr>
            </a:lvl6pPr>
            <a:lvl7pPr marL="2742442" algn="l" defTabSz="914146" rtl="0" eaLnBrk="1" latinLnBrk="0" hangingPunct="1">
              <a:defRPr kumimoji="1" sz="1800" kern="1200">
                <a:solidFill>
                  <a:schemeClr val="tx1"/>
                </a:solidFill>
                <a:latin typeface="+mn-lt"/>
                <a:ea typeface="+mn-ea"/>
                <a:cs typeface="+mn-cs"/>
              </a:defRPr>
            </a:lvl7pPr>
            <a:lvl8pPr marL="3199516" algn="l" defTabSz="914146" rtl="0" eaLnBrk="1" latinLnBrk="0" hangingPunct="1">
              <a:defRPr kumimoji="1" sz="1800" kern="1200">
                <a:solidFill>
                  <a:schemeClr val="tx1"/>
                </a:solidFill>
                <a:latin typeface="+mn-lt"/>
                <a:ea typeface="+mn-ea"/>
                <a:cs typeface="+mn-cs"/>
              </a:defRPr>
            </a:lvl8pPr>
            <a:lvl9pPr marL="3656590" algn="l" defTabSz="914146" rtl="0" eaLnBrk="1" latinLnBrk="0" hangingPunct="1">
              <a:defRPr kumimoji="1" sz="1800" kern="1200">
                <a:solidFill>
                  <a:schemeClr val="tx1"/>
                </a:solidFill>
                <a:latin typeface="+mn-lt"/>
                <a:ea typeface="+mn-ea"/>
                <a:cs typeface="+mn-cs"/>
              </a:defRPr>
            </a:lvl9pPr>
          </a:lstStyle>
          <a:p>
            <a:pPr>
              <a:lnSpc>
                <a:spcPct val="130000"/>
              </a:lnSpc>
            </a:pPr>
            <a:r>
              <a:rPr lang="ja-JP" altLang="en-US" sz="3200" b="1">
                <a:solidFill>
                  <a:srgbClr val="1A1A1A"/>
                </a:solidFill>
                <a:latin typeface="Meiryo"/>
                <a:ea typeface="Meiryo"/>
                <a:cs typeface="Calibri"/>
              </a:rPr>
              <a:t>体制、スケジュール</a:t>
            </a:r>
          </a:p>
        </p:txBody>
      </p:sp>
    </p:spTree>
    <p:extLst>
      <p:ext uri="{BB962C8B-B14F-4D97-AF65-F5344CB8AC3E}">
        <p14:creationId xmlns:p14="http://schemas.microsoft.com/office/powerpoint/2010/main" val="10811225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786628F-BFAD-3A14-3572-5DAC62F1FB4D}"/>
              </a:ext>
            </a:extLst>
          </p:cNvPr>
          <p:cNvSpPr txBox="1"/>
          <p:nvPr/>
        </p:nvSpPr>
        <p:spPr>
          <a:xfrm>
            <a:off x="539557" y="146078"/>
            <a:ext cx="2019784" cy="263918"/>
          </a:xfrm>
          <a:prstGeom prst="rect">
            <a:avLst/>
          </a:prstGeom>
          <a:noFill/>
        </p:spPr>
        <p:txBody>
          <a:bodyPr wrap="none" lIns="0" tIns="0" rIns="0" bIns="0" rtlCol="0" anchor="t">
            <a:spAutoFit/>
          </a:bodyPr>
          <a:lstStyle/>
          <a:p>
            <a:pPr>
              <a:lnSpc>
                <a:spcPct val="130000"/>
              </a:lnSpc>
              <a:tabLst>
                <a:tab pos="540000" algn="l"/>
                <a:tab pos="720000" algn="l"/>
              </a:tabLst>
            </a:pPr>
            <a:r>
              <a:rPr lang="en-US" altLang="ja-JP" sz="1400" dirty="0">
                <a:solidFill>
                  <a:schemeClr val="bg1"/>
                </a:solidFill>
                <a:latin typeface="Meiryo"/>
                <a:ea typeface="Meiryo"/>
              </a:rPr>
              <a:t>06</a:t>
            </a:r>
            <a:r>
              <a:rPr lang="ja-JP" altLang="en-US" sz="1400">
                <a:solidFill>
                  <a:schemeClr val="bg1"/>
                </a:solidFill>
                <a:latin typeface="Meiryo"/>
                <a:ea typeface="Meiryo"/>
              </a:rPr>
              <a:t>　体制、スケジュール</a:t>
            </a:r>
          </a:p>
        </p:txBody>
      </p:sp>
      <p:sp>
        <p:nvSpPr>
          <p:cNvPr id="3" name="テキスト ボックス 2">
            <a:extLst>
              <a:ext uri="{FF2B5EF4-FFF2-40B4-BE49-F238E27FC236}">
                <a16:creationId xmlns:a16="http://schemas.microsoft.com/office/drawing/2014/main" id="{070A6055-4103-32E6-93EB-84E779EE68E4}"/>
              </a:ext>
            </a:extLst>
          </p:cNvPr>
          <p:cNvSpPr txBox="1"/>
          <p:nvPr/>
        </p:nvSpPr>
        <p:spPr>
          <a:xfrm>
            <a:off x="1053381" y="845112"/>
            <a:ext cx="3590727" cy="377026"/>
          </a:xfrm>
          <a:prstGeom prst="rect">
            <a:avLst/>
          </a:prstGeom>
          <a:noFill/>
        </p:spPr>
        <p:txBody>
          <a:bodyPr wrap="none" lIns="0" tIns="0" rIns="0" bIns="0" rtlCol="0" anchor="t" anchorCtr="0">
            <a:spAutoFit/>
          </a:bodyPr>
          <a:lstStyle/>
          <a:p>
            <a:pPr marL="0">
              <a:lnSpc>
                <a:spcPct val="130000"/>
              </a:lnSpc>
              <a:spcBef>
                <a:spcPts val="100"/>
              </a:spcBef>
              <a:spcAft>
                <a:spcPts val="0"/>
              </a:spcAft>
            </a:pPr>
            <a:r>
              <a:rPr lang="ja-JP" altLang="en-US" sz="2000" b="1">
                <a:solidFill>
                  <a:srgbClr val="0B3274"/>
                </a:solidFill>
                <a:latin typeface="Meiryo"/>
                <a:ea typeface="Meiryo"/>
              </a:rPr>
              <a:t>下記の体制を想定しております</a:t>
            </a:r>
            <a:endParaRPr lang="en-US" altLang="ja-JP" sz="2000" b="1" i="0" dirty="0">
              <a:solidFill>
                <a:srgbClr val="0B3274"/>
              </a:solidFill>
              <a:effectLst/>
              <a:latin typeface="Meiryo" panose="020B0604030504040204" pitchFamily="34" charset="-128"/>
              <a:ea typeface="Meiryo" panose="020B0604030504040204" pitchFamily="34" charset="-128"/>
            </a:endParaRPr>
          </a:p>
        </p:txBody>
      </p:sp>
      <p:sp>
        <p:nvSpPr>
          <p:cNvPr id="6" name="スライド番号プレースホルダー 5">
            <a:extLst>
              <a:ext uri="{FF2B5EF4-FFF2-40B4-BE49-F238E27FC236}">
                <a16:creationId xmlns:a16="http://schemas.microsoft.com/office/drawing/2014/main" id="{37FB90B3-9EB6-62FD-6B6B-BFF812A12B61}"/>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31</a:t>
            </a:fld>
            <a:endParaRPr lang="ja-JP" altLang="en-US"/>
          </a:p>
        </p:txBody>
      </p:sp>
      <p:sp>
        <p:nvSpPr>
          <p:cNvPr id="14" name="テキスト ボックス 13">
            <a:extLst>
              <a:ext uri="{FF2B5EF4-FFF2-40B4-BE49-F238E27FC236}">
                <a16:creationId xmlns:a16="http://schemas.microsoft.com/office/drawing/2014/main" id="{54904CA7-891F-1297-37E5-2F99F61BD31A}"/>
              </a:ext>
            </a:extLst>
          </p:cNvPr>
          <p:cNvSpPr txBox="1"/>
          <p:nvPr/>
        </p:nvSpPr>
        <p:spPr>
          <a:xfrm>
            <a:off x="939637" y="6235606"/>
            <a:ext cx="7287731" cy="255297"/>
          </a:xfrm>
          <a:prstGeom prst="rect">
            <a:avLst/>
          </a:prstGeom>
          <a:noFill/>
        </p:spPr>
        <p:txBody>
          <a:bodyPr wrap="square" lIns="0" tIns="14400" rIns="0" bIns="14400" rtlCol="0" anchor="t" anchorCtr="0">
            <a:spAutoFit/>
          </a:bodyPr>
          <a:lstStyle/>
          <a:p>
            <a:pPr marL="0" lvl="0" indent="0">
              <a:lnSpc>
                <a:spcPct val="130000"/>
              </a:lnSpc>
              <a:spcBef>
                <a:spcPts val="800"/>
              </a:spcBef>
              <a:spcAft>
                <a:spcPts val="0"/>
              </a:spcAft>
              <a:buNone/>
              <a:tabLst/>
            </a:pPr>
            <a:r>
              <a:rPr lang="en-US" altLang="ja-JP" sz="1200" b="0" i="0">
                <a:solidFill>
                  <a:srgbClr val="1A1A1A"/>
                </a:solidFill>
                <a:effectLst/>
                <a:latin typeface="Meiryo"/>
                <a:ea typeface="Meiryo"/>
              </a:rPr>
              <a:t>※</a:t>
            </a:r>
            <a:r>
              <a:rPr lang="ja-JP" altLang="en-US" sz="1200" b="0" i="0">
                <a:solidFill>
                  <a:srgbClr val="1A1A1A"/>
                </a:solidFill>
                <a:effectLst/>
                <a:latin typeface="Meiryo"/>
                <a:ea typeface="Meiryo"/>
              </a:rPr>
              <a:t>ご発注のタイミングや、弊社都合により、</a:t>
            </a:r>
            <a:r>
              <a:rPr lang="ja-JP" altLang="en-US" sz="1200">
                <a:solidFill>
                  <a:srgbClr val="1A1A1A"/>
                </a:solidFill>
                <a:latin typeface="Meiryo"/>
                <a:ea typeface="Meiryo"/>
              </a:rPr>
              <a:t>上記</a:t>
            </a:r>
            <a:r>
              <a:rPr lang="ja-JP" altLang="en-US" sz="1200" b="0" i="0">
                <a:solidFill>
                  <a:srgbClr val="1A1A1A"/>
                </a:solidFill>
                <a:effectLst/>
                <a:latin typeface="Meiryo"/>
                <a:ea typeface="Meiryo"/>
              </a:rPr>
              <a:t>体制は一部変更となる可能性がございます。</a:t>
            </a:r>
            <a:endParaRPr lang="en-US" altLang="ja-JP" sz="1200" b="0" i="0">
              <a:solidFill>
                <a:srgbClr val="1A1A1A"/>
              </a:solidFill>
              <a:effectLst/>
              <a:latin typeface="Meiryo"/>
              <a:ea typeface="Meiryo"/>
            </a:endParaRPr>
          </a:p>
        </p:txBody>
      </p:sp>
      <p:sp>
        <p:nvSpPr>
          <p:cNvPr id="43" name="Rectangle: Rounded Corners 15">
            <a:extLst>
              <a:ext uri="{FF2B5EF4-FFF2-40B4-BE49-F238E27FC236}">
                <a16:creationId xmlns:a16="http://schemas.microsoft.com/office/drawing/2014/main" id="{6B9EAF0D-67C7-4D09-3359-DCA6DD34194A}"/>
              </a:ext>
            </a:extLst>
          </p:cNvPr>
          <p:cNvSpPr/>
          <p:nvPr/>
        </p:nvSpPr>
        <p:spPr>
          <a:xfrm>
            <a:off x="6275761" y="2774543"/>
            <a:ext cx="4760882" cy="3033000"/>
          </a:xfrm>
          <a:prstGeom prst="roundRect">
            <a:avLst/>
          </a:prstGeom>
          <a:solidFill>
            <a:schemeClr val="accent2">
              <a:lumMod val="20000"/>
              <a:lumOff val="8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15">
            <a:extLst>
              <a:ext uri="{FF2B5EF4-FFF2-40B4-BE49-F238E27FC236}">
                <a16:creationId xmlns:a16="http://schemas.microsoft.com/office/drawing/2014/main" id="{CB153E90-F862-BD60-02D8-230B78BC8305}"/>
              </a:ext>
            </a:extLst>
          </p:cNvPr>
          <p:cNvSpPr/>
          <p:nvPr/>
        </p:nvSpPr>
        <p:spPr>
          <a:xfrm>
            <a:off x="941525" y="2774156"/>
            <a:ext cx="4760882" cy="3033000"/>
          </a:xfrm>
          <a:prstGeom prst="roundRect">
            <a:avLst/>
          </a:prstGeom>
          <a:solidFill>
            <a:srgbClr val="E1EDFB"/>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グループ化 44">
            <a:extLst>
              <a:ext uri="{FF2B5EF4-FFF2-40B4-BE49-F238E27FC236}">
                <a16:creationId xmlns:a16="http://schemas.microsoft.com/office/drawing/2014/main" id="{16CAA0EC-775F-2669-A314-9371176DDA3F}"/>
              </a:ext>
            </a:extLst>
          </p:cNvPr>
          <p:cNvGrpSpPr/>
          <p:nvPr/>
        </p:nvGrpSpPr>
        <p:grpSpPr>
          <a:xfrm>
            <a:off x="4527285" y="1712469"/>
            <a:ext cx="2905658" cy="663889"/>
            <a:chOff x="4527285" y="1712469"/>
            <a:chExt cx="2905658" cy="663889"/>
          </a:xfrm>
        </p:grpSpPr>
        <p:sp>
          <p:nvSpPr>
            <p:cNvPr id="46" name="片側の 2 つの角を丸めた四角形 45">
              <a:extLst>
                <a:ext uri="{FF2B5EF4-FFF2-40B4-BE49-F238E27FC236}">
                  <a16:creationId xmlns:a16="http://schemas.microsoft.com/office/drawing/2014/main" id="{779ACE2E-B2CC-B050-7511-C65BE30FA30C}"/>
                </a:ext>
              </a:extLst>
            </p:cNvPr>
            <p:cNvSpPr/>
            <p:nvPr/>
          </p:nvSpPr>
          <p:spPr>
            <a:xfrm>
              <a:off x="4527565" y="1712469"/>
              <a:ext cx="2905098" cy="331200"/>
            </a:xfrm>
            <a:prstGeom prst="round2SameRect">
              <a:avLst>
                <a:gd name="adj1" fmla="val 11934"/>
                <a:gd name="adj2" fmla="val 0"/>
              </a:avLst>
            </a:prstGeom>
            <a:solidFill>
              <a:srgbClr val="0B3274"/>
            </a:solidFill>
            <a:ln w="9525">
              <a:solidFill>
                <a:srgbClr val="0B327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30000"/>
                </a:lnSpc>
              </a:pPr>
              <a:r>
                <a:rPr kumimoji="1" lang="ja-JP" altLang="en-US" sz="1050">
                  <a:latin typeface="Meiryo" panose="020B0604030504040204" pitchFamily="34" charset="-128"/>
                  <a:ea typeface="Meiryo" panose="020B0604030504040204" pitchFamily="34" charset="-128"/>
                </a:rPr>
                <a:t>貴社窓口</a:t>
              </a:r>
            </a:p>
          </p:txBody>
        </p:sp>
        <p:sp>
          <p:nvSpPr>
            <p:cNvPr id="47" name="片側の 2 つの角を丸めた四角形 46">
              <a:extLst>
                <a:ext uri="{FF2B5EF4-FFF2-40B4-BE49-F238E27FC236}">
                  <a16:creationId xmlns:a16="http://schemas.microsoft.com/office/drawing/2014/main" id="{719C7D46-4BBF-AA54-FE52-C0FF7F638968}"/>
                </a:ext>
              </a:extLst>
            </p:cNvPr>
            <p:cNvSpPr/>
            <p:nvPr/>
          </p:nvSpPr>
          <p:spPr>
            <a:xfrm>
              <a:off x="4527285" y="2045158"/>
              <a:ext cx="2905658" cy="331200"/>
            </a:xfrm>
            <a:prstGeom prst="round2SameRect">
              <a:avLst>
                <a:gd name="adj1" fmla="val 0"/>
                <a:gd name="adj2" fmla="val 0"/>
              </a:avLst>
            </a:prstGeom>
            <a:solidFill>
              <a:schemeClr val="bg1"/>
            </a:solidFill>
            <a:ln w="9525">
              <a:solidFill>
                <a:srgbClr val="0B327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30000"/>
                </a:lnSpc>
              </a:pPr>
              <a:r>
                <a:rPr lang="ja-JP" altLang="en-US" sz="1200">
                  <a:solidFill>
                    <a:srgbClr val="1A1A1A"/>
                  </a:solidFill>
                  <a:latin typeface="Meiryo" panose="020B0604030504040204" pitchFamily="34" charset="-128"/>
                  <a:ea typeface="Meiryo" panose="020B0604030504040204" pitchFamily="34" charset="-128"/>
                </a:rPr>
                <a:t>貴社 ご担当者様</a:t>
              </a:r>
              <a:endParaRPr lang="en-US" altLang="ja-JP" sz="1200" dirty="0">
                <a:solidFill>
                  <a:srgbClr val="1A1A1A"/>
                </a:solidFill>
                <a:latin typeface="Meiryo" panose="020B0604030504040204" pitchFamily="34" charset="-128"/>
                <a:ea typeface="Meiryo" panose="020B0604030504040204" pitchFamily="34" charset="-128"/>
              </a:endParaRPr>
            </a:p>
          </p:txBody>
        </p:sp>
      </p:grpSp>
      <p:grpSp>
        <p:nvGrpSpPr>
          <p:cNvPr id="48" name="グループ化 6">
            <a:extLst>
              <a:ext uri="{FF2B5EF4-FFF2-40B4-BE49-F238E27FC236}">
                <a16:creationId xmlns:a16="http://schemas.microsoft.com/office/drawing/2014/main" id="{A43A952C-BC4B-1D93-3CAD-3AEFD22919E7}"/>
              </a:ext>
            </a:extLst>
          </p:cNvPr>
          <p:cNvGrpSpPr/>
          <p:nvPr/>
        </p:nvGrpSpPr>
        <p:grpSpPr>
          <a:xfrm>
            <a:off x="1152096" y="4751251"/>
            <a:ext cx="2118091" cy="663889"/>
            <a:chOff x="5238637" y="3529618"/>
            <a:chExt cx="1703128" cy="663889"/>
          </a:xfrm>
        </p:grpSpPr>
        <p:sp>
          <p:nvSpPr>
            <p:cNvPr id="49" name="片側の 2 つの角を丸めた四角形 24">
              <a:extLst>
                <a:ext uri="{FF2B5EF4-FFF2-40B4-BE49-F238E27FC236}">
                  <a16:creationId xmlns:a16="http://schemas.microsoft.com/office/drawing/2014/main" id="{F72B5B69-AC1E-4BC4-D0F9-9CFD51F84ACD}"/>
                </a:ext>
              </a:extLst>
            </p:cNvPr>
            <p:cNvSpPr/>
            <p:nvPr/>
          </p:nvSpPr>
          <p:spPr>
            <a:xfrm>
              <a:off x="5238801" y="3529618"/>
              <a:ext cx="1702800" cy="331200"/>
            </a:xfrm>
            <a:prstGeom prst="round2SameRect">
              <a:avLst>
                <a:gd name="adj1" fmla="val 11934"/>
                <a:gd name="adj2" fmla="val 0"/>
              </a:avLst>
            </a:prstGeom>
            <a:solidFill>
              <a:srgbClr val="0B3274"/>
            </a:solidFill>
            <a:ln w="9525">
              <a:solidFill>
                <a:srgbClr val="0B3274"/>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30000"/>
                </a:lnSpc>
              </a:pPr>
              <a:r>
                <a:rPr lang="en" altLang="ja-JP" sz="1050">
                  <a:latin typeface="Meiryo"/>
                  <a:ea typeface="Meiryo"/>
                </a:rPr>
                <a:t>ARI </a:t>
              </a:r>
              <a:r>
                <a:rPr lang="ja-JP" altLang="en-US" sz="1050">
                  <a:latin typeface="Meiryo"/>
                  <a:ea typeface="Meiryo"/>
                </a:rPr>
                <a:t>UIデザイナー</a:t>
              </a:r>
            </a:p>
          </p:txBody>
        </p:sp>
        <p:sp>
          <p:nvSpPr>
            <p:cNvPr id="50" name="片側の 2 つの角を丸めた四角形 25">
              <a:extLst>
                <a:ext uri="{FF2B5EF4-FFF2-40B4-BE49-F238E27FC236}">
                  <a16:creationId xmlns:a16="http://schemas.microsoft.com/office/drawing/2014/main" id="{01FED831-6F1C-5D1B-A31F-A061AFE956A7}"/>
                </a:ext>
              </a:extLst>
            </p:cNvPr>
            <p:cNvSpPr/>
            <p:nvPr/>
          </p:nvSpPr>
          <p:spPr>
            <a:xfrm>
              <a:off x="5238637" y="3862307"/>
              <a:ext cx="1703128" cy="331200"/>
            </a:xfrm>
            <a:prstGeom prst="round2SameRect">
              <a:avLst>
                <a:gd name="adj1" fmla="val 0"/>
                <a:gd name="adj2" fmla="val 0"/>
              </a:avLst>
            </a:prstGeom>
            <a:solidFill>
              <a:schemeClr val="bg1"/>
            </a:solidFill>
            <a:ln w="9525">
              <a:solidFill>
                <a:srgbClr val="0B3274"/>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30000"/>
                </a:lnSpc>
              </a:pPr>
              <a:r>
                <a:rPr lang="en-US" altLang="ja-JP" sz="1200">
                  <a:solidFill>
                    <a:srgbClr val="1A1A1A"/>
                  </a:solidFill>
                  <a:latin typeface="Meiryo"/>
                  <a:ea typeface="Meiryo"/>
                </a:rPr>
                <a:t>ARI </a:t>
              </a:r>
              <a:r>
                <a:rPr lang="en-US" altLang="ja-JP" sz="1200" err="1">
                  <a:solidFill>
                    <a:srgbClr val="1A1A1A"/>
                  </a:solidFill>
                  <a:latin typeface="Meiryo"/>
                  <a:ea typeface="Meiryo"/>
                </a:rPr>
                <a:t>宮良</a:t>
              </a:r>
            </a:p>
          </p:txBody>
        </p:sp>
      </p:grpSp>
      <p:grpSp>
        <p:nvGrpSpPr>
          <p:cNvPr id="52" name="グループ化 51">
            <a:extLst>
              <a:ext uri="{FF2B5EF4-FFF2-40B4-BE49-F238E27FC236}">
                <a16:creationId xmlns:a16="http://schemas.microsoft.com/office/drawing/2014/main" id="{60CE10F1-F45F-BEC9-7C06-408204CABAC4}"/>
              </a:ext>
            </a:extLst>
          </p:cNvPr>
          <p:cNvGrpSpPr/>
          <p:nvPr/>
        </p:nvGrpSpPr>
        <p:grpSpPr>
          <a:xfrm>
            <a:off x="1868155" y="3623621"/>
            <a:ext cx="2621879" cy="663889"/>
            <a:chOff x="5238637" y="3529618"/>
            <a:chExt cx="1703128" cy="663889"/>
          </a:xfrm>
        </p:grpSpPr>
        <p:sp>
          <p:nvSpPr>
            <p:cNvPr id="53" name="片側の 2 つの角を丸めた四角形 24">
              <a:extLst>
                <a:ext uri="{FF2B5EF4-FFF2-40B4-BE49-F238E27FC236}">
                  <a16:creationId xmlns:a16="http://schemas.microsoft.com/office/drawing/2014/main" id="{5DDB0103-4989-6A82-428D-C322F5CBA002}"/>
                </a:ext>
              </a:extLst>
            </p:cNvPr>
            <p:cNvSpPr/>
            <p:nvPr/>
          </p:nvSpPr>
          <p:spPr>
            <a:xfrm>
              <a:off x="5238801" y="3529618"/>
              <a:ext cx="1702800" cy="331200"/>
            </a:xfrm>
            <a:prstGeom prst="round2SameRect">
              <a:avLst>
                <a:gd name="adj1" fmla="val 11934"/>
                <a:gd name="adj2" fmla="val 0"/>
              </a:avLst>
            </a:prstGeom>
            <a:solidFill>
              <a:srgbClr val="0B3274"/>
            </a:solidFill>
            <a:ln w="9525">
              <a:solidFill>
                <a:srgbClr val="0B3274"/>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30000"/>
                </a:lnSpc>
              </a:pPr>
              <a:r>
                <a:rPr lang="en" altLang="ja-JP" sz="1050">
                  <a:latin typeface="Meiryo"/>
                  <a:ea typeface="Meiryo"/>
                </a:rPr>
                <a:t>ARI </a:t>
              </a:r>
              <a:r>
                <a:rPr lang="ja-JP" altLang="en-US" sz="1050">
                  <a:latin typeface="Meiryo"/>
                  <a:ea typeface="Meiryo"/>
                </a:rPr>
                <a:t>ディレクター</a:t>
              </a:r>
            </a:p>
          </p:txBody>
        </p:sp>
        <p:sp>
          <p:nvSpPr>
            <p:cNvPr id="54" name="片側の 2 つの角を丸めた四角形 25">
              <a:extLst>
                <a:ext uri="{FF2B5EF4-FFF2-40B4-BE49-F238E27FC236}">
                  <a16:creationId xmlns:a16="http://schemas.microsoft.com/office/drawing/2014/main" id="{54835B13-A265-CB0C-7920-3CBFDFEF6A3E}"/>
                </a:ext>
              </a:extLst>
            </p:cNvPr>
            <p:cNvSpPr/>
            <p:nvPr/>
          </p:nvSpPr>
          <p:spPr>
            <a:xfrm>
              <a:off x="5238637" y="3862307"/>
              <a:ext cx="1703128" cy="331200"/>
            </a:xfrm>
            <a:prstGeom prst="round2SameRect">
              <a:avLst>
                <a:gd name="adj1" fmla="val 0"/>
                <a:gd name="adj2" fmla="val 0"/>
              </a:avLst>
            </a:prstGeom>
            <a:solidFill>
              <a:schemeClr val="bg1"/>
            </a:solidFill>
            <a:ln w="9525">
              <a:solidFill>
                <a:srgbClr val="0B3274"/>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30000"/>
                </a:lnSpc>
              </a:pPr>
              <a:r>
                <a:rPr lang="en-US" altLang="ja-JP" sz="1200">
                  <a:solidFill>
                    <a:srgbClr val="1A1A1A"/>
                  </a:solidFill>
                  <a:latin typeface="Meiryo"/>
                  <a:ea typeface="Meiryo"/>
                </a:rPr>
                <a:t>ARI 立石</a:t>
              </a:r>
              <a:endParaRPr lang="en-US" altLang="ja-JP" sz="1200">
                <a:solidFill>
                  <a:srgbClr val="1A1A1A"/>
                </a:solidFill>
                <a:latin typeface="Meiryo" panose="020B0604030504040204" pitchFamily="34" charset="-128"/>
                <a:ea typeface="Meiryo" panose="020B0604030504040204" pitchFamily="34" charset="-128"/>
              </a:endParaRPr>
            </a:p>
          </p:txBody>
        </p:sp>
      </p:grpSp>
      <p:sp>
        <p:nvSpPr>
          <p:cNvPr id="55" name="テキスト ボックス 2">
            <a:extLst>
              <a:ext uri="{FF2B5EF4-FFF2-40B4-BE49-F238E27FC236}">
                <a16:creationId xmlns:a16="http://schemas.microsoft.com/office/drawing/2014/main" id="{DC8F662B-85A0-F64A-C2B1-0DA6A1A1707A}"/>
              </a:ext>
            </a:extLst>
          </p:cNvPr>
          <p:cNvSpPr txBox="1"/>
          <p:nvPr/>
        </p:nvSpPr>
        <p:spPr>
          <a:xfrm>
            <a:off x="2251073" y="3129938"/>
            <a:ext cx="1846659" cy="301621"/>
          </a:xfrm>
          <a:prstGeom prst="rect">
            <a:avLst/>
          </a:prstGeom>
          <a:noFill/>
        </p:spPr>
        <p:txBody>
          <a:bodyPr wrap="none" lIns="0" tIns="0" rIns="0" bIns="0" rtlCol="0" anchor="t" anchorCtr="0">
            <a:spAutoFit/>
          </a:bodyPr>
          <a:lstStyle/>
          <a:p>
            <a:pPr algn="ctr">
              <a:lnSpc>
                <a:spcPct val="130000"/>
              </a:lnSpc>
              <a:spcBef>
                <a:spcPts val="100"/>
              </a:spcBef>
            </a:pPr>
            <a:r>
              <a:rPr lang="ja-JP" altLang="en-US" sz="1600" b="1">
                <a:solidFill>
                  <a:srgbClr val="0B3274"/>
                </a:solidFill>
                <a:latin typeface="Meiryo" panose="020B0604030504040204" pitchFamily="34" charset="-128"/>
                <a:ea typeface="Meiryo" panose="020B0604030504040204" pitchFamily="34" charset="-128"/>
              </a:rPr>
              <a:t>デザインでのご支援</a:t>
            </a:r>
            <a:endParaRPr lang="ja-JP" altLang="en-US" sz="1600" b="1" i="0">
              <a:solidFill>
                <a:srgbClr val="0B3274"/>
              </a:solidFill>
              <a:effectLst/>
              <a:latin typeface="Meiryo" panose="020B0604030504040204" pitchFamily="34" charset="-128"/>
              <a:ea typeface="Meiryo" panose="020B0604030504040204" pitchFamily="34" charset="-128"/>
            </a:endParaRPr>
          </a:p>
        </p:txBody>
      </p:sp>
      <p:cxnSp>
        <p:nvCxnSpPr>
          <p:cNvPr id="56" name="Connector: Elbow 11">
            <a:extLst>
              <a:ext uri="{FF2B5EF4-FFF2-40B4-BE49-F238E27FC236}">
                <a16:creationId xmlns:a16="http://schemas.microsoft.com/office/drawing/2014/main" id="{5573E1F5-DDEC-8854-81DA-26F4D44B9046}"/>
              </a:ext>
            </a:extLst>
          </p:cNvPr>
          <p:cNvCxnSpPr>
            <a:cxnSpLocks/>
            <a:stCxn id="44" idx="3"/>
            <a:endCxn id="47" idx="1"/>
          </p:cNvCxnSpPr>
          <p:nvPr/>
        </p:nvCxnSpPr>
        <p:spPr>
          <a:xfrm flipV="1">
            <a:off x="5702407" y="2376358"/>
            <a:ext cx="277707" cy="1914298"/>
          </a:xfrm>
          <a:prstGeom prst="bentConnector2">
            <a:avLst/>
          </a:prstGeom>
          <a:ln>
            <a:solidFill>
              <a:schemeClr val="tx2">
                <a:lumMod val="90000"/>
                <a:lumOff val="10000"/>
              </a:schemeClr>
            </a:solidFill>
          </a:ln>
        </p:spPr>
        <p:style>
          <a:lnRef idx="2">
            <a:schemeClr val="accent1"/>
          </a:lnRef>
          <a:fillRef idx="0">
            <a:schemeClr val="accent1"/>
          </a:fillRef>
          <a:effectRef idx="1">
            <a:schemeClr val="accent1"/>
          </a:effectRef>
          <a:fontRef idx="minor">
            <a:schemeClr val="tx1"/>
          </a:fontRef>
        </p:style>
      </p:cxnSp>
      <p:grpSp>
        <p:nvGrpSpPr>
          <p:cNvPr id="57" name="グループ化 56">
            <a:extLst>
              <a:ext uri="{FF2B5EF4-FFF2-40B4-BE49-F238E27FC236}">
                <a16:creationId xmlns:a16="http://schemas.microsoft.com/office/drawing/2014/main" id="{68EC2800-B249-F7B8-54F5-DD887C7B19DA}"/>
              </a:ext>
            </a:extLst>
          </p:cNvPr>
          <p:cNvGrpSpPr/>
          <p:nvPr/>
        </p:nvGrpSpPr>
        <p:grpSpPr>
          <a:xfrm>
            <a:off x="7307082" y="3988975"/>
            <a:ext cx="2905658" cy="663889"/>
            <a:chOff x="5238637" y="3529618"/>
            <a:chExt cx="1703128" cy="663889"/>
          </a:xfrm>
        </p:grpSpPr>
        <p:sp>
          <p:nvSpPr>
            <p:cNvPr id="58" name="片側の 2 つの角を丸めた四角形 24">
              <a:extLst>
                <a:ext uri="{FF2B5EF4-FFF2-40B4-BE49-F238E27FC236}">
                  <a16:creationId xmlns:a16="http://schemas.microsoft.com/office/drawing/2014/main" id="{894C7CFC-DEFC-3298-128A-BB08599F7370}"/>
                </a:ext>
              </a:extLst>
            </p:cNvPr>
            <p:cNvSpPr/>
            <p:nvPr/>
          </p:nvSpPr>
          <p:spPr>
            <a:xfrm>
              <a:off x="5238801" y="3529618"/>
              <a:ext cx="1702800" cy="331200"/>
            </a:xfrm>
            <a:prstGeom prst="round2SameRect">
              <a:avLst>
                <a:gd name="adj1" fmla="val 11934"/>
                <a:gd name="adj2" fmla="val 0"/>
              </a:avLst>
            </a:prstGeom>
            <a:solidFill>
              <a:srgbClr val="0B3274"/>
            </a:solidFill>
            <a:ln w="9525">
              <a:solidFill>
                <a:srgbClr val="0B3274"/>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30000"/>
                </a:lnSpc>
              </a:pPr>
              <a:r>
                <a:rPr lang="ja-JP" altLang="en-US" sz="1050">
                  <a:latin typeface="Meiryo"/>
                  <a:ea typeface="Meiryo"/>
                </a:rPr>
                <a:t>既存制作会社様</a:t>
              </a:r>
            </a:p>
          </p:txBody>
        </p:sp>
        <p:sp>
          <p:nvSpPr>
            <p:cNvPr id="59" name="片側の 2 つの角を丸めた四角形 25">
              <a:extLst>
                <a:ext uri="{FF2B5EF4-FFF2-40B4-BE49-F238E27FC236}">
                  <a16:creationId xmlns:a16="http://schemas.microsoft.com/office/drawing/2014/main" id="{E2279F11-765C-F0FC-44AC-6053391E157B}"/>
                </a:ext>
              </a:extLst>
            </p:cNvPr>
            <p:cNvSpPr/>
            <p:nvPr/>
          </p:nvSpPr>
          <p:spPr>
            <a:xfrm>
              <a:off x="5238637" y="3862307"/>
              <a:ext cx="1703128" cy="331200"/>
            </a:xfrm>
            <a:prstGeom prst="round2SameRect">
              <a:avLst>
                <a:gd name="adj1" fmla="val 0"/>
                <a:gd name="adj2" fmla="val 0"/>
              </a:avLst>
            </a:prstGeom>
            <a:solidFill>
              <a:schemeClr val="bg1"/>
            </a:solidFill>
            <a:ln w="9525">
              <a:solidFill>
                <a:srgbClr val="0B3274"/>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30000"/>
                </a:lnSpc>
              </a:pPr>
              <a:r>
                <a:rPr lang="ja-JP" altLang="en-US" sz="1200">
                  <a:solidFill>
                    <a:srgbClr val="1A1A1A"/>
                  </a:solidFill>
                  <a:latin typeface="Meiryo"/>
                  <a:ea typeface="Meiryo"/>
                </a:rPr>
                <a:t>ご担当社様</a:t>
              </a:r>
              <a:endParaRPr lang="en-US" altLang="ja-JP" sz="1200">
                <a:solidFill>
                  <a:srgbClr val="1A1A1A"/>
                </a:solidFill>
                <a:latin typeface="Meiryo" panose="020B0604030504040204" pitchFamily="34" charset="-128"/>
                <a:ea typeface="Meiryo" panose="020B0604030504040204" pitchFamily="34" charset="-128"/>
              </a:endParaRPr>
            </a:p>
          </p:txBody>
        </p:sp>
      </p:grpSp>
      <p:sp>
        <p:nvSpPr>
          <p:cNvPr id="60" name="テキスト ボックス 2">
            <a:extLst>
              <a:ext uri="{FF2B5EF4-FFF2-40B4-BE49-F238E27FC236}">
                <a16:creationId xmlns:a16="http://schemas.microsoft.com/office/drawing/2014/main" id="{A60D4189-6227-4435-97CE-60080514C26A}"/>
              </a:ext>
            </a:extLst>
          </p:cNvPr>
          <p:cNvSpPr txBox="1"/>
          <p:nvPr/>
        </p:nvSpPr>
        <p:spPr>
          <a:xfrm>
            <a:off x="7938833" y="3131723"/>
            <a:ext cx="1436291" cy="301621"/>
          </a:xfrm>
          <a:prstGeom prst="rect">
            <a:avLst/>
          </a:prstGeom>
          <a:noFill/>
        </p:spPr>
        <p:txBody>
          <a:bodyPr wrap="none" lIns="0" tIns="0" rIns="0" bIns="0" rtlCol="0" anchor="t" anchorCtr="0">
            <a:spAutoFit/>
          </a:bodyPr>
          <a:lstStyle/>
          <a:p>
            <a:pPr algn="ctr">
              <a:lnSpc>
                <a:spcPct val="130000"/>
              </a:lnSpc>
              <a:spcBef>
                <a:spcPts val="100"/>
              </a:spcBef>
            </a:pPr>
            <a:r>
              <a:rPr lang="ja-JP" altLang="en-US" sz="1600" b="1">
                <a:solidFill>
                  <a:srgbClr val="0B3274"/>
                </a:solidFill>
                <a:latin typeface="Meiryo" panose="020B0604030504040204" pitchFamily="34" charset="-128"/>
                <a:ea typeface="Meiryo" panose="020B0604030504040204" pitchFamily="34" charset="-128"/>
              </a:rPr>
              <a:t>開発でのご支援</a:t>
            </a:r>
            <a:endParaRPr lang="ja-JP" altLang="en-US" sz="1600" b="1" i="0">
              <a:solidFill>
                <a:srgbClr val="0B3274"/>
              </a:solidFill>
              <a:effectLst/>
              <a:latin typeface="Meiryo" panose="020B0604030504040204" pitchFamily="34" charset="-128"/>
              <a:ea typeface="Meiryo" panose="020B0604030504040204" pitchFamily="34" charset="-128"/>
            </a:endParaRPr>
          </a:p>
        </p:txBody>
      </p:sp>
      <p:cxnSp>
        <p:nvCxnSpPr>
          <p:cNvPr id="61" name="Connector: Elbow 11">
            <a:extLst>
              <a:ext uri="{FF2B5EF4-FFF2-40B4-BE49-F238E27FC236}">
                <a16:creationId xmlns:a16="http://schemas.microsoft.com/office/drawing/2014/main" id="{D0B53F6B-1DFA-E5EC-D4A5-A063839778F7}"/>
              </a:ext>
            </a:extLst>
          </p:cNvPr>
          <p:cNvCxnSpPr>
            <a:cxnSpLocks/>
            <a:stCxn id="43" idx="1"/>
            <a:endCxn id="47" idx="1"/>
          </p:cNvCxnSpPr>
          <p:nvPr/>
        </p:nvCxnSpPr>
        <p:spPr>
          <a:xfrm rot="10800000">
            <a:off x="5980115" y="2376359"/>
            <a:ext cx="295647" cy="1914685"/>
          </a:xfrm>
          <a:prstGeom prst="bentConnector2">
            <a:avLst/>
          </a:prstGeom>
          <a:ln>
            <a:solidFill>
              <a:schemeClr val="tx2">
                <a:lumMod val="90000"/>
                <a:lumOff val="10000"/>
              </a:schemeClr>
            </a:solidFill>
          </a:ln>
        </p:spPr>
        <p:style>
          <a:lnRef idx="2">
            <a:schemeClr val="accent1"/>
          </a:lnRef>
          <a:fillRef idx="0">
            <a:schemeClr val="accent1"/>
          </a:fillRef>
          <a:effectRef idx="1">
            <a:schemeClr val="accent1"/>
          </a:effectRef>
          <a:fontRef idx="minor">
            <a:schemeClr val="tx1"/>
          </a:fontRef>
        </p:style>
      </p:cxnSp>
      <p:grpSp>
        <p:nvGrpSpPr>
          <p:cNvPr id="4" name="グループ化 6">
            <a:extLst>
              <a:ext uri="{FF2B5EF4-FFF2-40B4-BE49-F238E27FC236}">
                <a16:creationId xmlns:a16="http://schemas.microsoft.com/office/drawing/2014/main" id="{CA1F0D29-7750-1EA0-132E-CC1403CAC240}"/>
              </a:ext>
            </a:extLst>
          </p:cNvPr>
          <p:cNvGrpSpPr/>
          <p:nvPr/>
        </p:nvGrpSpPr>
        <p:grpSpPr>
          <a:xfrm>
            <a:off x="3440568" y="4751969"/>
            <a:ext cx="2164321" cy="663889"/>
            <a:chOff x="5238637" y="3529618"/>
            <a:chExt cx="1703128" cy="663889"/>
          </a:xfrm>
        </p:grpSpPr>
        <p:sp>
          <p:nvSpPr>
            <p:cNvPr id="5" name="片側の 2 つの角を丸めた四角形 24">
              <a:extLst>
                <a:ext uri="{FF2B5EF4-FFF2-40B4-BE49-F238E27FC236}">
                  <a16:creationId xmlns:a16="http://schemas.microsoft.com/office/drawing/2014/main" id="{D6BB43F4-078B-D987-01EA-4ABC21740426}"/>
                </a:ext>
              </a:extLst>
            </p:cNvPr>
            <p:cNvSpPr/>
            <p:nvPr/>
          </p:nvSpPr>
          <p:spPr>
            <a:xfrm>
              <a:off x="5238801" y="3529618"/>
              <a:ext cx="1702800" cy="331200"/>
            </a:xfrm>
            <a:prstGeom prst="round2SameRect">
              <a:avLst>
                <a:gd name="adj1" fmla="val 11934"/>
                <a:gd name="adj2" fmla="val 0"/>
              </a:avLst>
            </a:prstGeom>
            <a:solidFill>
              <a:srgbClr val="0B3274"/>
            </a:solidFill>
            <a:ln w="9525">
              <a:solidFill>
                <a:srgbClr val="0B3274"/>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30000"/>
                </a:lnSpc>
              </a:pPr>
              <a:r>
                <a:rPr lang="en" altLang="ja-JP" sz="1050">
                  <a:latin typeface="Meiryo"/>
                  <a:ea typeface="Meiryo"/>
                </a:rPr>
                <a:t>ARI </a:t>
              </a:r>
              <a:r>
                <a:rPr lang="ja-JP" altLang="en-US" sz="1050">
                  <a:latin typeface="Meiryo"/>
                  <a:ea typeface="Meiryo"/>
                </a:rPr>
                <a:t>UIデザイナー（</a:t>
              </a:r>
              <a:r>
                <a:rPr lang="en-US" altLang="ja-JP" sz="1050">
                  <a:latin typeface="Meiryo"/>
                  <a:ea typeface="Meiryo"/>
                </a:rPr>
                <a:t>11</a:t>
              </a:r>
              <a:r>
                <a:rPr lang="ja-JP" altLang="en-US" sz="1050">
                  <a:latin typeface="Meiryo"/>
                  <a:ea typeface="Meiryo"/>
                </a:rPr>
                <a:t>月</a:t>
              </a:r>
              <a:r>
                <a:rPr lang="en-US" altLang="ja-JP" sz="1050">
                  <a:latin typeface="Meiryo"/>
                  <a:ea typeface="Meiryo"/>
                </a:rPr>
                <a:t>〜</a:t>
              </a:r>
              <a:r>
                <a:rPr lang="ja-JP" altLang="en-US" sz="1050">
                  <a:latin typeface="Meiryo"/>
                  <a:ea typeface="Meiryo"/>
                </a:rPr>
                <a:t>）</a:t>
              </a:r>
            </a:p>
          </p:txBody>
        </p:sp>
        <p:sp>
          <p:nvSpPr>
            <p:cNvPr id="8" name="片側の 2 つの角を丸めた四角形 25">
              <a:extLst>
                <a:ext uri="{FF2B5EF4-FFF2-40B4-BE49-F238E27FC236}">
                  <a16:creationId xmlns:a16="http://schemas.microsoft.com/office/drawing/2014/main" id="{91B2EB35-7C7C-13A4-BCA6-5FEFEE5C7B2D}"/>
                </a:ext>
              </a:extLst>
            </p:cNvPr>
            <p:cNvSpPr/>
            <p:nvPr/>
          </p:nvSpPr>
          <p:spPr>
            <a:xfrm>
              <a:off x="5238637" y="3862307"/>
              <a:ext cx="1703128" cy="331200"/>
            </a:xfrm>
            <a:prstGeom prst="round2SameRect">
              <a:avLst>
                <a:gd name="adj1" fmla="val 0"/>
                <a:gd name="adj2" fmla="val 0"/>
              </a:avLst>
            </a:prstGeom>
            <a:solidFill>
              <a:schemeClr val="bg1"/>
            </a:solidFill>
            <a:ln w="9525">
              <a:solidFill>
                <a:srgbClr val="0B3274"/>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30000"/>
                </a:lnSpc>
              </a:pPr>
              <a:r>
                <a:rPr lang="en-US" altLang="ja-JP" sz="1200">
                  <a:solidFill>
                    <a:srgbClr val="1A1A1A"/>
                  </a:solidFill>
                  <a:latin typeface="Meiryo"/>
                  <a:ea typeface="Meiryo"/>
                </a:rPr>
                <a:t>TBD</a:t>
              </a:r>
            </a:p>
          </p:txBody>
        </p:sp>
      </p:grpSp>
      <p:cxnSp>
        <p:nvCxnSpPr>
          <p:cNvPr id="12" name="カギ線コネクタ 11">
            <a:extLst>
              <a:ext uri="{FF2B5EF4-FFF2-40B4-BE49-F238E27FC236}">
                <a16:creationId xmlns:a16="http://schemas.microsoft.com/office/drawing/2014/main" id="{FB318716-8C6B-EE90-820D-1E255E995B30}"/>
              </a:ext>
            </a:extLst>
          </p:cNvPr>
          <p:cNvCxnSpPr>
            <a:cxnSpLocks/>
            <a:stCxn id="54" idx="1"/>
            <a:endCxn id="49" idx="3"/>
          </p:cNvCxnSpPr>
          <p:nvPr/>
        </p:nvCxnSpPr>
        <p:spPr>
          <a:xfrm rot="5400000">
            <a:off x="2463249" y="4035404"/>
            <a:ext cx="463741" cy="967953"/>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15" name="カギ線コネクタ 14">
            <a:extLst>
              <a:ext uri="{FF2B5EF4-FFF2-40B4-BE49-F238E27FC236}">
                <a16:creationId xmlns:a16="http://schemas.microsoft.com/office/drawing/2014/main" id="{7D98ECA5-CC2B-2AAF-427D-C7E106960B13}"/>
              </a:ext>
            </a:extLst>
          </p:cNvPr>
          <p:cNvCxnSpPr>
            <a:cxnSpLocks/>
            <a:stCxn id="54" idx="1"/>
            <a:endCxn id="5" idx="3"/>
          </p:cNvCxnSpPr>
          <p:nvPr/>
        </p:nvCxnSpPr>
        <p:spPr>
          <a:xfrm rot="16200000" flipH="1">
            <a:off x="3618682" y="3847922"/>
            <a:ext cx="464459" cy="1343633"/>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18669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E061A-8DBB-CF6A-D7E6-4E46434B334C}"/>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AC5F4D42-2EF4-92B6-9235-9A2ECB69742D}"/>
              </a:ext>
            </a:extLst>
          </p:cNvPr>
          <p:cNvSpPr txBox="1"/>
          <p:nvPr/>
        </p:nvSpPr>
        <p:spPr>
          <a:xfrm>
            <a:off x="539557" y="146078"/>
            <a:ext cx="2019784" cy="263918"/>
          </a:xfrm>
          <a:prstGeom prst="rect">
            <a:avLst/>
          </a:prstGeom>
          <a:noFill/>
        </p:spPr>
        <p:txBody>
          <a:bodyPr wrap="none" lIns="0" tIns="0" rIns="0" bIns="0" rtlCol="0" anchor="t">
            <a:spAutoFit/>
          </a:bodyPr>
          <a:lstStyle/>
          <a:p>
            <a:pPr>
              <a:lnSpc>
                <a:spcPct val="130000"/>
              </a:lnSpc>
              <a:tabLst>
                <a:tab pos="540000" algn="l"/>
                <a:tab pos="720000" algn="l"/>
              </a:tabLst>
            </a:pPr>
            <a:r>
              <a:rPr lang="en-US" altLang="ja-JP" sz="1400" dirty="0">
                <a:solidFill>
                  <a:schemeClr val="bg1"/>
                </a:solidFill>
                <a:latin typeface="Meiryo"/>
                <a:ea typeface="Meiryo"/>
              </a:rPr>
              <a:t>06</a:t>
            </a:r>
            <a:r>
              <a:rPr lang="ja-JP" altLang="en-US" sz="1400">
                <a:solidFill>
                  <a:schemeClr val="bg1"/>
                </a:solidFill>
                <a:latin typeface="Meiryo"/>
                <a:ea typeface="Meiryo"/>
              </a:rPr>
              <a:t>　体制、スケジュール</a:t>
            </a:r>
          </a:p>
        </p:txBody>
      </p:sp>
      <p:sp>
        <p:nvSpPr>
          <p:cNvPr id="3" name="テキスト ボックス 2">
            <a:extLst>
              <a:ext uri="{FF2B5EF4-FFF2-40B4-BE49-F238E27FC236}">
                <a16:creationId xmlns:a16="http://schemas.microsoft.com/office/drawing/2014/main" id="{DB443825-51D4-E68A-3468-67DBBCBD7F0C}"/>
              </a:ext>
            </a:extLst>
          </p:cNvPr>
          <p:cNvSpPr txBox="1"/>
          <p:nvPr/>
        </p:nvSpPr>
        <p:spPr>
          <a:xfrm>
            <a:off x="1053381" y="845112"/>
            <a:ext cx="5129609" cy="377026"/>
          </a:xfrm>
          <a:prstGeom prst="rect">
            <a:avLst/>
          </a:prstGeom>
          <a:noFill/>
        </p:spPr>
        <p:txBody>
          <a:bodyPr wrap="none" lIns="0" tIns="0" rIns="0" bIns="0" rtlCol="0" anchor="t" anchorCtr="0">
            <a:spAutoFit/>
          </a:bodyPr>
          <a:lstStyle/>
          <a:p>
            <a:pPr>
              <a:lnSpc>
                <a:spcPct val="130000"/>
              </a:lnSpc>
              <a:spcBef>
                <a:spcPts val="100"/>
              </a:spcBef>
            </a:pPr>
            <a:r>
              <a:rPr lang="ja-JP" altLang="en-US" sz="2000" b="1">
                <a:solidFill>
                  <a:srgbClr val="0B3274"/>
                </a:solidFill>
                <a:latin typeface="Meiryo"/>
                <a:ea typeface="Meiryo"/>
              </a:rPr>
              <a:t>本プロジェクトを担当するメンバーのご紹介</a:t>
            </a:r>
          </a:p>
        </p:txBody>
      </p:sp>
      <p:sp>
        <p:nvSpPr>
          <p:cNvPr id="6" name="スライド番号プレースホルダー 5">
            <a:extLst>
              <a:ext uri="{FF2B5EF4-FFF2-40B4-BE49-F238E27FC236}">
                <a16:creationId xmlns:a16="http://schemas.microsoft.com/office/drawing/2014/main" id="{F8120B15-E6E7-767F-DE31-3C4C18CEB1BD}"/>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32</a:t>
            </a:fld>
            <a:endParaRPr lang="ja-JP" altLang="en-US"/>
          </a:p>
        </p:txBody>
      </p:sp>
      <p:sp>
        <p:nvSpPr>
          <p:cNvPr id="10" name="テキスト ボックス 9">
            <a:extLst>
              <a:ext uri="{FF2B5EF4-FFF2-40B4-BE49-F238E27FC236}">
                <a16:creationId xmlns:a16="http://schemas.microsoft.com/office/drawing/2014/main" id="{F72E7DDB-6616-B04E-9D3D-79B7ADCB53AF}"/>
              </a:ext>
            </a:extLst>
          </p:cNvPr>
          <p:cNvSpPr txBox="1"/>
          <p:nvPr/>
        </p:nvSpPr>
        <p:spPr>
          <a:xfrm>
            <a:off x="661987" y="1472588"/>
            <a:ext cx="10868025" cy="2125536"/>
          </a:xfrm>
          <a:prstGeom prst="rect">
            <a:avLst/>
          </a:prstGeom>
          <a:noFill/>
          <a:ln>
            <a:solidFill>
              <a:srgbClr val="0B3274"/>
            </a:solidFill>
          </a:ln>
        </p:spPr>
        <p:txBody>
          <a:bodyPr wrap="square" lIns="180000" tIns="180000" rIns="180000" bIns="180000" anchor="t">
            <a:spAutoFit/>
          </a:bodyPr>
          <a:lstStyle/>
          <a:p>
            <a:pPr lvl="0" defTabSz="914380">
              <a:spcAft>
                <a:spcPts val="1200"/>
              </a:spcAft>
              <a:defRPr/>
            </a:pPr>
            <a:r>
              <a:rPr lang="ja-JP" altLang="en-US" sz="1400" b="1">
                <a:solidFill>
                  <a:srgbClr val="0B3274"/>
                </a:solidFill>
                <a:latin typeface="Meiryo" panose="020B0604030504040204" pitchFamily="34" charset="-128"/>
                <a:ea typeface="Meiryo" panose="020B0604030504040204" pitchFamily="34" charset="-128"/>
              </a:rPr>
              <a:t>ディレクター：立石 智一</a:t>
            </a:r>
            <a:endParaRPr lang="en-US" altLang="ja-JP" sz="1400" b="1" dirty="0">
              <a:solidFill>
                <a:srgbClr val="0B3274"/>
              </a:solidFill>
              <a:latin typeface="Meiryo" panose="020B0604030504040204" pitchFamily="34" charset="-128"/>
              <a:ea typeface="Meiryo" panose="020B0604030504040204" pitchFamily="34" charset="-128"/>
            </a:endParaRPr>
          </a:p>
          <a:p>
            <a:pPr lvl="0" defTabSz="914380">
              <a:lnSpc>
                <a:spcPct val="150000"/>
              </a:lnSpc>
              <a:spcAft>
                <a:spcPts val="1200"/>
              </a:spcAft>
              <a:defRPr/>
            </a:pPr>
            <a:r>
              <a:rPr lang="en-US" altLang="ja-JP" sz="1200" dirty="0">
                <a:latin typeface="Meiryo" panose="020B0604030504040204" pitchFamily="34" charset="-128"/>
                <a:ea typeface="Meiryo" panose="020B0604030504040204" pitchFamily="34" charset="-128"/>
              </a:rPr>
              <a:t>15</a:t>
            </a:r>
            <a:r>
              <a:rPr lang="ja-JP" altLang="en-US" sz="1200">
                <a:latin typeface="Meiryo" panose="020B0604030504040204" pitchFamily="34" charset="-128"/>
                <a:ea typeface="Meiryo" panose="020B0604030504040204" pitchFamily="34" charset="-128"/>
              </a:rPr>
              <a:t>年の経験を有し、ウェブ解析士および</a:t>
            </a:r>
            <a:r>
              <a:rPr lang="en" altLang="ja-JP" sz="1200" dirty="0">
                <a:latin typeface="Meiryo" panose="020B0604030504040204" pitchFamily="34" charset="-128"/>
                <a:ea typeface="Meiryo" panose="020B0604030504040204" pitchFamily="34" charset="-128"/>
              </a:rPr>
              <a:t>Google</a:t>
            </a:r>
            <a:r>
              <a:rPr lang="ja-JP" altLang="en-US" sz="1200">
                <a:latin typeface="Meiryo" panose="020B0604030504040204" pitchFamily="34" charset="-128"/>
                <a:ea typeface="Meiryo" panose="020B0604030504040204" pitchFamily="34" charset="-128"/>
              </a:rPr>
              <a:t>アナリティクス個人認定資格</a:t>
            </a:r>
            <a:r>
              <a:rPr lang="en-US" altLang="ja-JP" sz="1200" dirty="0">
                <a:latin typeface="Meiryo" panose="020B0604030504040204" pitchFamily="34" charset="-128"/>
                <a:ea typeface="Meiryo" panose="020B0604030504040204" pitchFamily="34" charset="-128"/>
              </a:rPr>
              <a:t>(</a:t>
            </a:r>
            <a:r>
              <a:rPr lang="en" altLang="ja-JP" sz="1200" dirty="0">
                <a:latin typeface="Meiryo" panose="020B0604030504040204" pitchFamily="34" charset="-128"/>
                <a:ea typeface="Meiryo" panose="020B0604030504040204" pitchFamily="34" charset="-128"/>
              </a:rPr>
              <a:t>GAIQ) </a:t>
            </a:r>
            <a:r>
              <a:rPr lang="ja-JP" altLang="en-US" sz="1200">
                <a:latin typeface="Meiryo" panose="020B0604030504040204" pitchFamily="34" charset="-128"/>
                <a:ea typeface="Meiryo" panose="020B0604030504040204" pitchFamily="34" charset="-128"/>
              </a:rPr>
              <a:t>を保有。</a:t>
            </a:r>
            <a:endParaRPr lang="en-US" altLang="ja-JP" sz="1200" dirty="0">
              <a:latin typeface="Meiryo" panose="020B0604030504040204" pitchFamily="34" charset="-128"/>
              <a:ea typeface="Meiryo" panose="020B0604030504040204" pitchFamily="34" charset="-128"/>
            </a:endParaRPr>
          </a:p>
          <a:p>
            <a:pPr lvl="0" defTabSz="914380">
              <a:lnSpc>
                <a:spcPct val="150000"/>
              </a:lnSpc>
              <a:spcAft>
                <a:spcPts val="1200"/>
              </a:spcAft>
              <a:defRPr/>
            </a:pPr>
            <a:r>
              <a:rPr lang="ja-JP" altLang="en-US" sz="1200">
                <a:latin typeface="Meiryo" panose="020B0604030504040204" pitchFamily="34" charset="-128"/>
                <a:ea typeface="Meiryo" panose="020B0604030504040204" pitchFamily="34" charset="-128"/>
              </a:rPr>
              <a:t>防衛省関連の</a:t>
            </a:r>
            <a:r>
              <a:rPr lang="en" altLang="ja-JP" sz="1200" dirty="0">
                <a:latin typeface="Meiryo" panose="020B0604030504040204" pitchFamily="34" charset="-128"/>
                <a:ea typeface="Meiryo" panose="020B0604030504040204" pitchFamily="34" charset="-128"/>
              </a:rPr>
              <a:t>Web</a:t>
            </a:r>
            <a:r>
              <a:rPr lang="ja-JP" altLang="en-US" sz="1200">
                <a:latin typeface="Meiryo" panose="020B0604030504040204" pitchFamily="34" charset="-128"/>
                <a:ea typeface="Meiryo" panose="020B0604030504040204" pitchFamily="34" charset="-128"/>
              </a:rPr>
              <a:t>サイト運用ディレクターとして実績があり、人材系・</a:t>
            </a:r>
            <a:r>
              <a:rPr lang="en" altLang="ja-JP" sz="1200" dirty="0">
                <a:latin typeface="Meiryo" panose="020B0604030504040204" pitchFamily="34" charset="-128"/>
                <a:ea typeface="Meiryo" panose="020B0604030504040204" pitchFamily="34" charset="-128"/>
              </a:rPr>
              <a:t>IT/</a:t>
            </a:r>
            <a:r>
              <a:rPr lang="ja-JP" altLang="en-US" sz="1200">
                <a:latin typeface="Meiryo" panose="020B0604030504040204" pitchFamily="34" charset="-128"/>
                <a:ea typeface="Meiryo" panose="020B0604030504040204" pitchFamily="34" charset="-128"/>
              </a:rPr>
              <a:t>通信・出版・福祉・公共・製造・サービス業・医療用機器など、多業種での</a:t>
            </a:r>
            <a:r>
              <a:rPr lang="en" altLang="ja-JP" sz="1200" dirty="0">
                <a:latin typeface="Meiryo" panose="020B0604030504040204" pitchFamily="34" charset="-128"/>
                <a:ea typeface="Meiryo" panose="020B0604030504040204" pitchFamily="34" charset="-128"/>
              </a:rPr>
              <a:t>Web</a:t>
            </a:r>
            <a:r>
              <a:rPr lang="ja-JP" altLang="en-US" sz="1200">
                <a:latin typeface="Meiryo" panose="020B0604030504040204" pitchFamily="34" charset="-128"/>
                <a:ea typeface="Meiryo" panose="020B0604030504040204" pitchFamily="34" charset="-128"/>
              </a:rPr>
              <a:t>サイト開発・運用実績を有しています。</a:t>
            </a:r>
            <a:endParaRPr lang="en-US" altLang="ja-JP" sz="1200" dirty="0">
              <a:latin typeface="Meiryo" panose="020B0604030504040204" pitchFamily="34" charset="-128"/>
              <a:ea typeface="Meiryo" panose="020B0604030504040204" pitchFamily="34" charset="-128"/>
            </a:endParaRPr>
          </a:p>
          <a:p>
            <a:pPr lvl="0" defTabSz="914380">
              <a:lnSpc>
                <a:spcPct val="150000"/>
              </a:lnSpc>
              <a:spcAft>
                <a:spcPts val="1200"/>
              </a:spcAft>
              <a:defRPr/>
            </a:pPr>
            <a:r>
              <a:rPr lang="ja-JP" altLang="en-US" sz="1200">
                <a:latin typeface="Meiryo"/>
                <a:ea typeface="Meiryo"/>
              </a:rPr>
              <a:t>データ分析による戦略立案から要件定義・情報設計・ワイヤーフレーム作成・ディレクションまで、</a:t>
            </a:r>
            <a:r>
              <a:rPr lang="en" altLang="ja-JP" sz="1200">
                <a:latin typeface="Meiryo"/>
                <a:ea typeface="Meiryo"/>
              </a:rPr>
              <a:t>Web</a:t>
            </a:r>
            <a:r>
              <a:rPr lang="ja-JP" altLang="en-US" sz="1200">
                <a:latin typeface="Meiryo"/>
                <a:ea typeface="Meiryo"/>
              </a:rPr>
              <a:t>サイトの企画から運用まで一貫して対応。</a:t>
            </a:r>
            <a:endParaRPr lang="ja-JP" altLang="en-US" sz="1200" b="0">
              <a:solidFill>
                <a:schemeClr val="tx1"/>
              </a:solidFill>
              <a:latin typeface="Meiryo"/>
              <a:ea typeface="Meiryo"/>
            </a:endParaRPr>
          </a:p>
        </p:txBody>
      </p:sp>
      <p:sp>
        <p:nvSpPr>
          <p:cNvPr id="13" name="テキスト ボックス 12">
            <a:extLst>
              <a:ext uri="{FF2B5EF4-FFF2-40B4-BE49-F238E27FC236}">
                <a16:creationId xmlns:a16="http://schemas.microsoft.com/office/drawing/2014/main" id="{ADF5B487-BBF5-B544-1322-45FC9552400B}"/>
              </a:ext>
            </a:extLst>
          </p:cNvPr>
          <p:cNvSpPr txBox="1"/>
          <p:nvPr/>
        </p:nvSpPr>
        <p:spPr>
          <a:xfrm>
            <a:off x="661987" y="4024834"/>
            <a:ext cx="10868025" cy="2233258"/>
          </a:xfrm>
          <a:prstGeom prst="rect">
            <a:avLst/>
          </a:prstGeom>
          <a:noFill/>
          <a:ln>
            <a:solidFill>
              <a:srgbClr val="0B3274"/>
            </a:solidFill>
          </a:ln>
        </p:spPr>
        <p:txBody>
          <a:bodyPr wrap="square" lIns="180000" tIns="180000" rIns="180000" bIns="180000" anchor="t">
            <a:spAutoFit/>
          </a:bodyPr>
          <a:lstStyle/>
          <a:p>
            <a:pPr lvl="0" defTabSz="914380">
              <a:lnSpc>
                <a:spcPct val="150000"/>
              </a:lnSpc>
              <a:spcAft>
                <a:spcPts val="1200"/>
              </a:spcAft>
              <a:defRPr/>
            </a:pPr>
            <a:r>
              <a:rPr lang="ja-JP" altLang="en-US" sz="1400" b="1">
                <a:solidFill>
                  <a:srgbClr val="0B3274"/>
                </a:solidFill>
                <a:latin typeface="Meiryo" panose="020B0604030504040204" pitchFamily="34" charset="-128"/>
                <a:ea typeface="Meiryo" panose="020B0604030504040204" pitchFamily="34" charset="-128"/>
              </a:rPr>
              <a:t>デザイナー：宮良 麻紀</a:t>
            </a:r>
            <a:endParaRPr lang="en-US" altLang="ja-JP" sz="1400" b="1" dirty="0">
              <a:solidFill>
                <a:srgbClr val="0B3274"/>
              </a:solidFill>
              <a:latin typeface="Meiryo" panose="020B0604030504040204" pitchFamily="34" charset="-128"/>
              <a:ea typeface="Meiryo" panose="020B0604030504040204" pitchFamily="34" charset="-128"/>
            </a:endParaRPr>
          </a:p>
          <a:p>
            <a:pPr lvl="0" defTabSz="914380">
              <a:lnSpc>
                <a:spcPct val="150000"/>
              </a:lnSpc>
              <a:spcAft>
                <a:spcPts val="1200"/>
              </a:spcAft>
              <a:defRPr/>
            </a:pPr>
            <a:r>
              <a:rPr lang="ja-JP" altLang="en-US" sz="1200">
                <a:latin typeface="Meiryo"/>
                <a:ea typeface="Meiryo"/>
              </a:rPr>
              <a:t>グラフィックデザイナー歴</a:t>
            </a:r>
            <a:r>
              <a:rPr lang="en-US" altLang="ja-JP" sz="1200">
                <a:latin typeface="Meiryo"/>
                <a:ea typeface="Meiryo"/>
              </a:rPr>
              <a:t>10</a:t>
            </a:r>
            <a:r>
              <a:rPr lang="ja-JP" altLang="en-US" sz="1200">
                <a:latin typeface="Meiryo"/>
                <a:ea typeface="Meiryo"/>
              </a:rPr>
              <a:t>年・</a:t>
            </a:r>
            <a:r>
              <a:rPr lang="en-US" altLang="ja-JP" sz="1200">
                <a:latin typeface="Meiryo"/>
                <a:ea typeface="Meiryo"/>
              </a:rPr>
              <a:t>UI</a:t>
            </a:r>
            <a:r>
              <a:rPr lang="ja-JP" altLang="en-US" sz="1200">
                <a:latin typeface="Meiryo"/>
                <a:ea typeface="Meiryo"/>
              </a:rPr>
              <a:t>デザイナー歴</a:t>
            </a:r>
            <a:r>
              <a:rPr lang="en-US" altLang="ja-JP" sz="1200">
                <a:latin typeface="Meiryo"/>
                <a:ea typeface="Meiryo"/>
              </a:rPr>
              <a:t>8</a:t>
            </a:r>
            <a:r>
              <a:rPr lang="ja-JP" altLang="en-US" sz="1200">
                <a:latin typeface="Meiryo"/>
                <a:ea typeface="Meiryo"/>
              </a:rPr>
              <a:t>年の経験を有し、建設・流通業・製造業・サービス業・卸業・鉱業など、多業種でのサイトリニューアル実績を有しています（</a:t>
            </a:r>
            <a:r>
              <a:rPr lang="en-US" altLang="ja-JP" sz="1200">
                <a:latin typeface="Meiryo"/>
                <a:ea typeface="Meiryo"/>
              </a:rPr>
              <a:t>200</a:t>
            </a:r>
            <a:r>
              <a:rPr lang="ja-JP" altLang="en-US" sz="1200">
                <a:latin typeface="Meiryo"/>
                <a:ea typeface="Meiryo"/>
              </a:rPr>
              <a:t>ページ</a:t>
            </a:r>
            <a:r>
              <a:rPr lang="en-US" altLang="ja-JP" sz="1200">
                <a:latin typeface="Meiryo"/>
                <a:ea typeface="Meiryo"/>
              </a:rPr>
              <a:t>〜2,500</a:t>
            </a:r>
            <a:r>
              <a:rPr lang="ja-JP" altLang="en-US" sz="1200">
                <a:latin typeface="Meiryo"/>
                <a:ea typeface="Meiryo"/>
              </a:rPr>
              <a:t>ページ規模のサイトリニューアルに対応）。</a:t>
            </a:r>
            <a:endParaRPr lang="en-US" altLang="ja-JP" sz="1200">
              <a:latin typeface="Meiryo"/>
              <a:ea typeface="Meiryo"/>
            </a:endParaRPr>
          </a:p>
          <a:p>
            <a:pPr lvl="0" defTabSz="914380">
              <a:lnSpc>
                <a:spcPct val="150000"/>
              </a:lnSpc>
              <a:spcAft>
                <a:spcPts val="1200"/>
              </a:spcAft>
              <a:defRPr/>
            </a:pPr>
            <a:r>
              <a:rPr lang="ja-JP" altLang="en-US" sz="1200">
                <a:latin typeface="Meiryo" panose="020B0604030504040204" pitchFamily="34" charset="-128"/>
                <a:ea typeface="Meiryo" panose="020B0604030504040204" pitchFamily="34" charset="-128"/>
              </a:rPr>
              <a:t>情報設計・ワイヤーフレーム作成・デザイン作成まで、</a:t>
            </a:r>
            <a:r>
              <a:rPr lang="en-US" altLang="ja-JP" sz="1200" dirty="0">
                <a:latin typeface="Meiryo" panose="020B0604030504040204" pitchFamily="34" charset="-128"/>
                <a:ea typeface="Meiryo" panose="020B0604030504040204" pitchFamily="34" charset="-128"/>
              </a:rPr>
              <a:t>Web</a:t>
            </a:r>
            <a:r>
              <a:rPr lang="ja-JP" altLang="en-US" sz="1200">
                <a:latin typeface="Meiryo" panose="020B0604030504040204" pitchFamily="34" charset="-128"/>
                <a:ea typeface="Meiryo" panose="020B0604030504040204" pitchFamily="34" charset="-128"/>
              </a:rPr>
              <a:t>サイトのデザイン領域を一貫して担当。</a:t>
            </a:r>
            <a:endParaRPr lang="en-US" altLang="ja-JP" sz="1200" dirty="0">
              <a:latin typeface="Meiryo" panose="020B0604030504040204" pitchFamily="34" charset="-128"/>
              <a:ea typeface="Meiryo" panose="020B0604030504040204" pitchFamily="34" charset="-128"/>
            </a:endParaRPr>
          </a:p>
          <a:p>
            <a:pPr lvl="0" defTabSz="914380">
              <a:lnSpc>
                <a:spcPct val="150000"/>
              </a:lnSpc>
              <a:spcAft>
                <a:spcPts val="1200"/>
              </a:spcAft>
              <a:defRPr/>
            </a:pPr>
            <a:r>
              <a:rPr lang="ja-JP" altLang="en-US" sz="1200">
                <a:latin typeface="Meiryo" panose="020B0604030504040204" pitchFamily="34" charset="-128"/>
                <a:ea typeface="Meiryo" panose="020B0604030504040204" pitchFamily="34" charset="-128"/>
              </a:rPr>
              <a:t>グラフィックデザイナーとしての知見を活かし、高品質な</a:t>
            </a:r>
            <a:r>
              <a:rPr lang="en-US" altLang="ja-JP" sz="1200" dirty="0">
                <a:latin typeface="Meiryo" panose="020B0604030504040204" pitchFamily="34" charset="-128"/>
                <a:ea typeface="Meiryo" panose="020B0604030504040204" pitchFamily="34" charset="-128"/>
              </a:rPr>
              <a:t>UI/UX</a:t>
            </a:r>
            <a:r>
              <a:rPr lang="ja-JP" altLang="en-US" sz="1200">
                <a:latin typeface="Meiryo" panose="020B0604030504040204" pitchFamily="34" charset="-128"/>
                <a:ea typeface="Meiryo" panose="020B0604030504040204" pitchFamily="34" charset="-128"/>
              </a:rPr>
              <a:t>デザインを担保できるデザイン能力を有しています。</a:t>
            </a:r>
          </a:p>
        </p:txBody>
      </p:sp>
    </p:spTree>
    <p:extLst>
      <p:ext uri="{BB962C8B-B14F-4D97-AF65-F5344CB8AC3E}">
        <p14:creationId xmlns:p14="http://schemas.microsoft.com/office/powerpoint/2010/main" val="35554480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928C8-25DD-C4FF-73CF-C9A3BAA0AAC4}"/>
            </a:ext>
          </a:extLst>
        </p:cNvPr>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12839EA1-68B5-72A0-0C1E-D3779FF22C94}"/>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33</a:t>
            </a:fld>
            <a:endParaRPr lang="ja-JP" altLang="en-US"/>
          </a:p>
        </p:txBody>
      </p:sp>
      <p:sp>
        <p:nvSpPr>
          <p:cNvPr id="15" name="テキスト ボックス 14">
            <a:extLst>
              <a:ext uri="{FF2B5EF4-FFF2-40B4-BE49-F238E27FC236}">
                <a16:creationId xmlns:a16="http://schemas.microsoft.com/office/drawing/2014/main" id="{DA535040-122E-8220-9EE7-C09DFCE1B2AA}"/>
              </a:ext>
            </a:extLst>
          </p:cNvPr>
          <p:cNvSpPr txBox="1"/>
          <p:nvPr/>
        </p:nvSpPr>
        <p:spPr>
          <a:xfrm>
            <a:off x="1053381" y="845112"/>
            <a:ext cx="1538883" cy="377026"/>
          </a:xfrm>
          <a:prstGeom prst="rect">
            <a:avLst/>
          </a:prstGeom>
          <a:noFill/>
        </p:spPr>
        <p:txBody>
          <a:bodyPr wrap="none" lIns="0" tIns="0" rIns="0" bIns="0" rtlCol="0" anchor="t" anchorCtr="0">
            <a:spAutoFit/>
          </a:bodyPr>
          <a:lstStyle/>
          <a:p>
            <a:pPr marL="0">
              <a:lnSpc>
                <a:spcPct val="130000"/>
              </a:lnSpc>
              <a:spcBef>
                <a:spcPts val="100"/>
              </a:spcBef>
              <a:spcAft>
                <a:spcPts val="0"/>
              </a:spcAft>
            </a:pPr>
            <a:r>
              <a:rPr lang="ja-JP" altLang="en-US" sz="2000" b="1" i="0">
                <a:solidFill>
                  <a:srgbClr val="0B3274"/>
                </a:solidFill>
                <a:effectLst/>
                <a:latin typeface="Meiryo"/>
                <a:ea typeface="Meiryo"/>
              </a:rPr>
              <a:t>進行イメージ</a:t>
            </a:r>
            <a:endParaRPr lang="en-US" altLang="ja-JP" sz="2000" b="1" i="0">
              <a:solidFill>
                <a:srgbClr val="0B3274"/>
              </a:solidFill>
              <a:effectLst/>
              <a:latin typeface="Meiryo" panose="020B0604030504040204" pitchFamily="34" charset="-128"/>
              <a:ea typeface="Meiryo" panose="020B0604030504040204" pitchFamily="34" charset="-128"/>
            </a:endParaRPr>
          </a:p>
        </p:txBody>
      </p:sp>
      <p:sp>
        <p:nvSpPr>
          <p:cNvPr id="4" name="テキスト ボックス 13">
            <a:extLst>
              <a:ext uri="{FF2B5EF4-FFF2-40B4-BE49-F238E27FC236}">
                <a16:creationId xmlns:a16="http://schemas.microsoft.com/office/drawing/2014/main" id="{5DC0919D-D106-224A-94CB-0B12A356E634}"/>
              </a:ext>
            </a:extLst>
          </p:cNvPr>
          <p:cNvSpPr txBox="1"/>
          <p:nvPr/>
        </p:nvSpPr>
        <p:spPr>
          <a:xfrm>
            <a:off x="772051" y="5978429"/>
            <a:ext cx="10771159" cy="738891"/>
          </a:xfrm>
          <a:prstGeom prst="rect">
            <a:avLst/>
          </a:prstGeom>
          <a:noFill/>
        </p:spPr>
        <p:txBody>
          <a:bodyPr wrap="square" lIns="0" tIns="14400" rIns="0" bIns="14400" rtlCol="0" anchor="t" anchorCtr="0">
            <a:spAutoFit/>
          </a:bodyPr>
          <a:lstStyle/>
          <a:p>
            <a:pPr>
              <a:lnSpc>
                <a:spcPct val="130000"/>
              </a:lnSpc>
              <a:spcBef>
                <a:spcPts val="800"/>
              </a:spcBef>
            </a:pPr>
            <a:r>
              <a:rPr lang="en-US" altLang="ja-JP" sz="900" b="0" i="0" dirty="0">
                <a:solidFill>
                  <a:srgbClr val="1A1A1A"/>
                </a:solidFill>
                <a:effectLst/>
                <a:latin typeface="Meiryo"/>
                <a:ea typeface="メイリオ"/>
              </a:rPr>
              <a:t>※</a:t>
            </a:r>
            <a:r>
              <a:rPr lang="ja-JP" altLang="en-US" sz="900" b="0" i="0">
                <a:solidFill>
                  <a:srgbClr val="1A1A1A"/>
                </a:solidFill>
                <a:effectLst/>
                <a:latin typeface="Meiryo"/>
                <a:ea typeface="Meiryo"/>
              </a:rPr>
              <a:t>ご発注のタイミングや、弊社都合により、</a:t>
            </a:r>
            <a:r>
              <a:rPr lang="ja-JP" altLang="en-US" sz="900">
                <a:solidFill>
                  <a:srgbClr val="1A1A1A"/>
                </a:solidFill>
                <a:latin typeface="Meiryo"/>
                <a:ea typeface="Meiryo"/>
              </a:rPr>
              <a:t>上記</a:t>
            </a:r>
            <a:r>
              <a:rPr lang="ja-JP" altLang="en-US" sz="900" b="0" i="0">
                <a:solidFill>
                  <a:srgbClr val="1A1A1A"/>
                </a:solidFill>
                <a:effectLst/>
                <a:latin typeface="Meiryo"/>
                <a:ea typeface="Meiryo"/>
              </a:rPr>
              <a:t>体制は一部変更となる可能性がございます。</a:t>
            </a:r>
            <a:br>
              <a:rPr lang="ja-JP" altLang="en-US" sz="900">
                <a:latin typeface="Meiryo"/>
                <a:ea typeface="Meiryo"/>
              </a:rPr>
            </a:br>
            <a:r>
              <a:rPr lang="en-US" altLang="ja-JP" sz="900" dirty="0">
                <a:latin typeface="Meiryo"/>
                <a:ea typeface="メイリオ"/>
                <a:cs typeface="+mn-lt"/>
              </a:rPr>
              <a:t>※</a:t>
            </a:r>
            <a:r>
              <a:rPr lang="en-US" altLang="ja-JP" sz="900" dirty="0">
                <a:latin typeface="Meiryo"/>
                <a:ea typeface="Meiryo"/>
                <a:cs typeface="+mn-lt"/>
              </a:rPr>
              <a:t>2026</a:t>
            </a:r>
            <a:r>
              <a:rPr lang="ja-JP" altLang="en-US" sz="900">
                <a:latin typeface="Meiryo"/>
                <a:ea typeface="Meiryo"/>
                <a:cs typeface="+mn-lt"/>
              </a:rPr>
              <a:t>年</a:t>
            </a:r>
            <a:r>
              <a:rPr lang="en-US" altLang="ja-JP" sz="900" dirty="0">
                <a:latin typeface="Meiryo"/>
                <a:ea typeface="Meiryo"/>
                <a:cs typeface="+mn-lt"/>
              </a:rPr>
              <a:t>4</a:t>
            </a:r>
            <a:r>
              <a:rPr lang="ja-JP" altLang="en-US" sz="900">
                <a:latin typeface="Meiryo"/>
                <a:ea typeface="Meiryo"/>
                <a:cs typeface="+mn-lt"/>
              </a:rPr>
              <a:t>月</a:t>
            </a:r>
            <a:r>
              <a:rPr lang="en-US" altLang="ja-JP" sz="900" dirty="0">
                <a:latin typeface="Meiryo"/>
                <a:ea typeface="メイリオ"/>
                <a:cs typeface="+mn-lt"/>
              </a:rPr>
              <a:t>〜</a:t>
            </a:r>
            <a:r>
              <a:rPr lang="en-US" altLang="ja-JP" sz="900" dirty="0">
                <a:latin typeface="Meiryo"/>
                <a:ea typeface="Meiryo"/>
                <a:cs typeface="+mn-lt"/>
              </a:rPr>
              <a:t>5</a:t>
            </a:r>
            <a:r>
              <a:rPr lang="ja-JP" altLang="en-US" sz="900">
                <a:latin typeface="Meiryo"/>
                <a:ea typeface="Meiryo"/>
                <a:cs typeface="+mn-lt"/>
              </a:rPr>
              <a:t>月までをリニューアル方針すり合わせ期間と想定しています。</a:t>
            </a:r>
            <a:br>
              <a:rPr lang="ja-JP" altLang="en-US" sz="900">
                <a:latin typeface="Meiryo"/>
                <a:ea typeface="Meiryo"/>
                <a:cs typeface="+mn-lt"/>
              </a:rPr>
            </a:br>
            <a:r>
              <a:rPr lang="ja-JP" altLang="en-US" sz="900">
                <a:latin typeface="Meiryo"/>
                <a:ea typeface="Meiryo"/>
                <a:cs typeface="+mn-lt"/>
              </a:rPr>
              <a:t>　この期間中に仕様・対象範囲を確定させていただき、それ以降の大きな追加要件／仕様変更については、</a:t>
            </a:r>
            <a:r>
              <a:rPr lang="ja-JP" altLang="en-US" sz="900" b="1">
                <a:latin typeface="Meiryo"/>
                <a:ea typeface="Meiryo"/>
                <a:cs typeface="+mn-lt"/>
              </a:rPr>
              <a:t>別途お見積もり・スケジュール再調整のご相談</a:t>
            </a:r>
            <a:r>
              <a:rPr lang="ja-JP" altLang="en-US" sz="900">
                <a:latin typeface="Meiryo"/>
                <a:ea typeface="Meiryo"/>
                <a:cs typeface="+mn-lt"/>
              </a:rPr>
              <a:t> とさせていただきます。</a:t>
            </a:r>
            <a:br>
              <a:rPr lang="ja-JP" sz="900">
                <a:latin typeface="Meiryo"/>
                <a:ea typeface="Meiryo"/>
                <a:cs typeface="+mn-lt"/>
              </a:rPr>
            </a:br>
            <a:r>
              <a:rPr lang="en-US" altLang="ja-JP" sz="900" dirty="0">
                <a:latin typeface="Meiryo"/>
                <a:ea typeface="+mn-lt"/>
                <a:cs typeface="+mn-lt"/>
              </a:rPr>
              <a:t>※</a:t>
            </a:r>
            <a:r>
              <a:rPr lang="ja-JP" altLang="en-US" sz="900">
                <a:latin typeface="Meiryo"/>
                <a:ea typeface="Meiryo"/>
                <a:cs typeface="+mn-lt"/>
              </a:rPr>
              <a:t>実装期間は、現時点での仮スケジュールです。貴社との協議の上最終スケジュールをご相談させていただきます。</a:t>
            </a:r>
            <a:endParaRPr lang="en-US" altLang="ja-JP" sz="900" dirty="0">
              <a:latin typeface="Meiryo"/>
              <a:ea typeface="Meiryo"/>
              <a:cs typeface="+mn-lt"/>
            </a:endParaRPr>
          </a:p>
        </p:txBody>
      </p:sp>
      <p:sp>
        <p:nvSpPr>
          <p:cNvPr id="23" name="テキスト ボックス 22">
            <a:extLst>
              <a:ext uri="{FF2B5EF4-FFF2-40B4-BE49-F238E27FC236}">
                <a16:creationId xmlns:a16="http://schemas.microsoft.com/office/drawing/2014/main" id="{3B460724-67AB-959D-0FA0-E4EC45177924}"/>
              </a:ext>
            </a:extLst>
          </p:cNvPr>
          <p:cNvSpPr txBox="1"/>
          <p:nvPr/>
        </p:nvSpPr>
        <p:spPr>
          <a:xfrm>
            <a:off x="539557" y="146078"/>
            <a:ext cx="2019784" cy="263918"/>
          </a:xfrm>
          <a:prstGeom prst="rect">
            <a:avLst/>
          </a:prstGeom>
          <a:noFill/>
        </p:spPr>
        <p:txBody>
          <a:bodyPr wrap="none" lIns="0" tIns="0" rIns="0" bIns="0" rtlCol="0" anchor="t">
            <a:spAutoFit/>
          </a:bodyPr>
          <a:lstStyle/>
          <a:p>
            <a:pPr>
              <a:lnSpc>
                <a:spcPct val="130000"/>
              </a:lnSpc>
              <a:tabLst>
                <a:tab pos="540000" algn="l"/>
                <a:tab pos="720000" algn="l"/>
              </a:tabLst>
            </a:pPr>
            <a:r>
              <a:rPr lang="en-US" altLang="ja-JP" sz="1400" dirty="0">
                <a:solidFill>
                  <a:schemeClr val="bg1"/>
                </a:solidFill>
                <a:latin typeface="Meiryo"/>
                <a:ea typeface="Meiryo"/>
              </a:rPr>
              <a:t>06</a:t>
            </a:r>
            <a:r>
              <a:rPr lang="ja-JP" altLang="en-US" sz="1400">
                <a:solidFill>
                  <a:schemeClr val="bg1"/>
                </a:solidFill>
                <a:latin typeface="Meiryo"/>
                <a:ea typeface="Meiryo"/>
              </a:rPr>
              <a:t>　体制、スケジュール</a:t>
            </a:r>
            <a:endParaRPr lang="en-US" altLang="ja-JP" dirty="0">
              <a:solidFill>
                <a:schemeClr val="bg1"/>
              </a:solidFill>
            </a:endParaRPr>
          </a:p>
        </p:txBody>
      </p:sp>
      <p:graphicFrame>
        <p:nvGraphicFramePr>
          <p:cNvPr id="8" name="Table 7">
            <a:extLst>
              <a:ext uri="{FF2B5EF4-FFF2-40B4-BE49-F238E27FC236}">
                <a16:creationId xmlns:a16="http://schemas.microsoft.com/office/drawing/2014/main" id="{5CDFED6F-65D6-7DD9-E47A-E1909D14E92C}"/>
              </a:ext>
            </a:extLst>
          </p:cNvPr>
          <p:cNvGraphicFramePr>
            <a:graphicFrameLocks noGrp="1"/>
          </p:cNvGraphicFramePr>
          <p:nvPr>
            <p:extLst>
              <p:ext uri="{D42A27DB-BD31-4B8C-83A1-F6EECF244321}">
                <p14:modId xmlns:p14="http://schemas.microsoft.com/office/powerpoint/2010/main" val="3054440854"/>
              </p:ext>
            </p:extLst>
          </p:nvPr>
        </p:nvGraphicFramePr>
        <p:xfrm>
          <a:off x="821120" y="1280543"/>
          <a:ext cx="10733815" cy="4617923"/>
        </p:xfrm>
        <a:graphic>
          <a:graphicData uri="http://schemas.openxmlformats.org/drawingml/2006/table">
            <a:tbl>
              <a:tblPr bandRow="1">
                <a:tableStyleId>{5C22544A-7EE6-4342-B048-85BDC9FD1C3A}</a:tableStyleId>
              </a:tblPr>
              <a:tblGrid>
                <a:gridCol w="981554">
                  <a:extLst>
                    <a:ext uri="{9D8B030D-6E8A-4147-A177-3AD203B41FA5}">
                      <a16:colId xmlns:a16="http://schemas.microsoft.com/office/drawing/2014/main" val="4059170099"/>
                    </a:ext>
                  </a:extLst>
                </a:gridCol>
                <a:gridCol w="1133112">
                  <a:extLst>
                    <a:ext uri="{9D8B030D-6E8A-4147-A177-3AD203B41FA5}">
                      <a16:colId xmlns:a16="http://schemas.microsoft.com/office/drawing/2014/main" val="2126361511"/>
                    </a:ext>
                  </a:extLst>
                </a:gridCol>
                <a:gridCol w="783559">
                  <a:extLst>
                    <a:ext uri="{9D8B030D-6E8A-4147-A177-3AD203B41FA5}">
                      <a16:colId xmlns:a16="http://schemas.microsoft.com/office/drawing/2014/main" val="1031722772"/>
                    </a:ext>
                  </a:extLst>
                </a:gridCol>
                <a:gridCol w="783559">
                  <a:extLst>
                    <a:ext uri="{9D8B030D-6E8A-4147-A177-3AD203B41FA5}">
                      <a16:colId xmlns:a16="http://schemas.microsoft.com/office/drawing/2014/main" val="3273082571"/>
                    </a:ext>
                  </a:extLst>
                </a:gridCol>
                <a:gridCol w="783559">
                  <a:extLst>
                    <a:ext uri="{9D8B030D-6E8A-4147-A177-3AD203B41FA5}">
                      <a16:colId xmlns:a16="http://schemas.microsoft.com/office/drawing/2014/main" val="2899986139"/>
                    </a:ext>
                  </a:extLst>
                </a:gridCol>
                <a:gridCol w="783559">
                  <a:extLst>
                    <a:ext uri="{9D8B030D-6E8A-4147-A177-3AD203B41FA5}">
                      <a16:colId xmlns:a16="http://schemas.microsoft.com/office/drawing/2014/main" val="1323918422"/>
                    </a:ext>
                  </a:extLst>
                </a:gridCol>
                <a:gridCol w="783559">
                  <a:extLst>
                    <a:ext uri="{9D8B030D-6E8A-4147-A177-3AD203B41FA5}">
                      <a16:colId xmlns:a16="http://schemas.microsoft.com/office/drawing/2014/main" val="4034599615"/>
                    </a:ext>
                  </a:extLst>
                </a:gridCol>
                <a:gridCol w="783559">
                  <a:extLst>
                    <a:ext uri="{9D8B030D-6E8A-4147-A177-3AD203B41FA5}">
                      <a16:colId xmlns:a16="http://schemas.microsoft.com/office/drawing/2014/main" val="3090886710"/>
                    </a:ext>
                  </a:extLst>
                </a:gridCol>
                <a:gridCol w="783559">
                  <a:extLst>
                    <a:ext uri="{9D8B030D-6E8A-4147-A177-3AD203B41FA5}">
                      <a16:colId xmlns:a16="http://schemas.microsoft.com/office/drawing/2014/main" val="3186729972"/>
                    </a:ext>
                  </a:extLst>
                </a:gridCol>
                <a:gridCol w="783559">
                  <a:extLst>
                    <a:ext uri="{9D8B030D-6E8A-4147-A177-3AD203B41FA5}">
                      <a16:colId xmlns:a16="http://schemas.microsoft.com/office/drawing/2014/main" val="3216969155"/>
                    </a:ext>
                  </a:extLst>
                </a:gridCol>
                <a:gridCol w="783559">
                  <a:extLst>
                    <a:ext uri="{9D8B030D-6E8A-4147-A177-3AD203B41FA5}">
                      <a16:colId xmlns:a16="http://schemas.microsoft.com/office/drawing/2014/main" val="703711887"/>
                    </a:ext>
                  </a:extLst>
                </a:gridCol>
                <a:gridCol w="783559">
                  <a:extLst>
                    <a:ext uri="{9D8B030D-6E8A-4147-A177-3AD203B41FA5}">
                      <a16:colId xmlns:a16="http://schemas.microsoft.com/office/drawing/2014/main" val="2922720076"/>
                    </a:ext>
                  </a:extLst>
                </a:gridCol>
                <a:gridCol w="783559">
                  <a:extLst>
                    <a:ext uri="{9D8B030D-6E8A-4147-A177-3AD203B41FA5}">
                      <a16:colId xmlns:a16="http://schemas.microsoft.com/office/drawing/2014/main" val="3675299854"/>
                    </a:ext>
                  </a:extLst>
                </a:gridCol>
              </a:tblGrid>
              <a:tr h="316194">
                <a:tc rowSpan="2">
                  <a:txBody>
                    <a:bodyPr/>
                    <a:lstStyle/>
                    <a:p>
                      <a:pPr lvl="0">
                        <a:buNone/>
                      </a:pPr>
                      <a:endParaRPr lang="ja-JP" altLang="en-US" sz="1050">
                        <a:solidFill>
                          <a:srgbClr val="FFFFFF"/>
                        </a:solidFill>
                        <a:effectLst/>
                        <a:latin typeface="Meiryo"/>
                        <a:ea typeface="Meiryo"/>
                      </a:endParaRPr>
                    </a:p>
                  </a:txBody>
                  <a:tcPr anchor="ctr">
                    <a:lnL w="12700" cap="flat" cmpd="sng" algn="ctr">
                      <a:solidFill>
                        <a:schemeClr val="bg1">
                          <a:lumMod val="50000"/>
                        </a:schemeClr>
                      </a:solidFill>
                      <a:prstDash val="solid"/>
                      <a:round/>
                      <a:headEnd type="none" w="med" len="med"/>
                      <a:tailEnd type="none" w="med" len="med"/>
                    </a:lnL>
                    <a:lnR w="6350">
                      <a:solidFill>
                        <a:schemeClr val="bg1">
                          <a:lumMod val="85000"/>
                        </a:schemeClr>
                      </a:solidFill>
                    </a:lnR>
                    <a:lnT w="12700" cap="flat" cmpd="sng" algn="ctr">
                      <a:solidFill>
                        <a:schemeClr val="bg1">
                          <a:lumMod val="50000"/>
                        </a:schemeClr>
                      </a:solidFill>
                      <a:prstDash val="solid"/>
                      <a:round/>
                      <a:headEnd type="none" w="med" len="med"/>
                      <a:tailEnd type="none" w="med" len="med"/>
                    </a:lnT>
                    <a:lnB w="6350">
                      <a:solidFill>
                        <a:schemeClr val="bg1">
                          <a:lumMod val="85000"/>
                        </a:schemeClr>
                      </a:solidFill>
                    </a:lnB>
                    <a:solidFill>
                      <a:srgbClr val="0B3274"/>
                    </a:solidFill>
                  </a:tcPr>
                </a:tc>
                <a:tc rowSpan="2">
                  <a:txBody>
                    <a:bodyPr/>
                    <a:lstStyle/>
                    <a:p>
                      <a:pPr fontAlgn="ctr">
                        <a:buNone/>
                      </a:pPr>
                      <a:r>
                        <a:rPr lang="ja-JP" altLang="en-US" sz="1050">
                          <a:solidFill>
                            <a:srgbClr val="FFFFFF"/>
                          </a:solidFill>
                          <a:effectLst/>
                          <a:latin typeface="Meiryo" panose="020B0604030504040204" pitchFamily="34" charset="-128"/>
                          <a:ea typeface="Meiryo" panose="020B0604030504040204" pitchFamily="34" charset="-128"/>
                        </a:rPr>
                        <a:t>作業内容</a:t>
                      </a:r>
                    </a:p>
                  </a:txBody>
                  <a:tcPr anchor="ctr">
                    <a:lnL w="6350" cap="flat" cmpd="sng" algn="ctr">
                      <a:solidFill>
                        <a:schemeClr val="bg1">
                          <a:lumMod val="85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0B3274"/>
                    </a:solidFill>
                  </a:tcPr>
                </a:tc>
                <a:tc gridSpan="2">
                  <a:txBody>
                    <a:bodyPr/>
                    <a:lstStyle/>
                    <a:p>
                      <a:pPr algn="ctr" fontAlgn="ctr">
                        <a:buNone/>
                      </a:pPr>
                      <a:r>
                        <a:rPr lang="ja-JP" altLang="en-US" sz="800">
                          <a:solidFill>
                            <a:srgbClr val="FFFFFF"/>
                          </a:solidFill>
                          <a:effectLst/>
                          <a:latin typeface="Meiryo"/>
                          <a:ea typeface="Meiryo"/>
                        </a:rPr>
                        <a:t>フェーズ</a:t>
                      </a:r>
                      <a:r>
                        <a:rPr lang="en-US" altLang="ja-JP" sz="800" dirty="0">
                          <a:solidFill>
                            <a:srgbClr val="FFFFFF"/>
                          </a:solidFill>
                          <a:effectLst/>
                          <a:latin typeface="Meiryo"/>
                          <a:ea typeface="Meiryo"/>
                        </a:rPr>
                        <a:t>1</a:t>
                      </a:r>
                      <a:r>
                        <a:rPr lang="ja-JP" altLang="en-US" sz="800">
                          <a:solidFill>
                            <a:srgbClr val="FFFFFF"/>
                          </a:solidFill>
                          <a:effectLst/>
                          <a:latin typeface="Meiryo"/>
                          <a:ea typeface="Meiryo"/>
                        </a:rPr>
                        <a:t>：現行調査・リニューアル方針すり合わせ</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0B3274"/>
                    </a:solidFill>
                  </a:tcPr>
                </a:tc>
                <a:tc hMerge="1">
                  <a:txBody>
                    <a:bodyPr/>
                    <a:lstStyle/>
                    <a:p>
                      <a:pPr algn="ctr" fontAlgn="ctr">
                        <a:buNone/>
                      </a:pPr>
                      <a:endParaRPr lang="ja-JP" altLang="en-US" sz="800">
                        <a:solidFill>
                          <a:srgbClr val="FFFFFF"/>
                        </a:solidFill>
                        <a:effectLst/>
                        <a:latin typeface="Meiryo"/>
                        <a:ea typeface="Meiryo"/>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3963AF"/>
                    </a:solidFill>
                  </a:tcPr>
                </a:tc>
                <a:tc gridSpan="3">
                  <a:txBody>
                    <a:bodyPr/>
                    <a:lstStyle/>
                    <a:p>
                      <a:pPr algn="ctr" fontAlgn="ctr">
                        <a:buNone/>
                      </a:pPr>
                      <a:r>
                        <a:rPr lang="ja-JP" altLang="en-US" sz="800">
                          <a:solidFill>
                            <a:srgbClr val="FFFFFF"/>
                          </a:solidFill>
                          <a:effectLst/>
                          <a:latin typeface="Meiryo"/>
                          <a:ea typeface="Meiryo"/>
                        </a:rPr>
                        <a:t>フェーズ</a:t>
                      </a:r>
                      <a:r>
                        <a:rPr lang="en-US" altLang="ja-JP" sz="800">
                          <a:solidFill>
                            <a:srgbClr val="FFFFFF"/>
                          </a:solidFill>
                          <a:effectLst/>
                          <a:latin typeface="Meiryo"/>
                          <a:ea typeface="Meiryo"/>
                        </a:rPr>
                        <a:t>2</a:t>
                      </a:r>
                      <a:r>
                        <a:rPr lang="ja-JP" altLang="en-US" sz="800">
                          <a:solidFill>
                            <a:srgbClr val="FFFFFF"/>
                          </a:solidFill>
                          <a:effectLst/>
                          <a:latin typeface="Meiryo"/>
                          <a:ea typeface="Meiryo"/>
                        </a:rPr>
                        <a:t>：トップ/グローバルナビ改修</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0B3274"/>
                    </a:solidFill>
                  </a:tcPr>
                </a:tc>
                <a:tc hMerge="1">
                  <a:txBody>
                    <a:bodyPr/>
                    <a:lstStyle/>
                    <a:p>
                      <a:endParaRPr/>
                    </a:p>
                  </a:txBody>
                  <a:tcPr anchor="ctr">
                    <a:lnL w="12700" cap="flat" cmpd="sng" algn="ctr">
                      <a:solidFill>
                        <a:schemeClr val="bg1">
                          <a:lumMod val="50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3963AF"/>
                    </a:solidFill>
                  </a:tcPr>
                </a:tc>
                <a:tc hMerge="1">
                  <a:txBody>
                    <a:bodyPr/>
                    <a:lstStyle/>
                    <a:p>
                      <a:pPr algn="ctr" fontAlgn="ctr">
                        <a:buNone/>
                      </a:pPr>
                      <a:endParaRPr lang="ja-JP" altLang="en-US" sz="800">
                        <a:solidFill>
                          <a:srgbClr val="FFFFFF"/>
                        </a:solidFill>
                        <a:effectLst/>
                        <a:latin typeface="Meiryo"/>
                        <a:ea typeface="Meiryo"/>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3963AF"/>
                    </a:solidFill>
                  </a:tcPr>
                </a:tc>
                <a:tc gridSpan="3">
                  <a:txBody>
                    <a:bodyPr/>
                    <a:lstStyle/>
                    <a:p>
                      <a:pPr algn="ctr" fontAlgn="ctr">
                        <a:buNone/>
                      </a:pPr>
                      <a:r>
                        <a:rPr lang="ja-JP" altLang="en-US" sz="800">
                          <a:solidFill>
                            <a:srgbClr val="FFFFFF"/>
                          </a:solidFill>
                          <a:effectLst/>
                          <a:latin typeface="Meiryo"/>
                          <a:ea typeface="Meiryo"/>
                        </a:rPr>
                        <a:t>フェーズ</a:t>
                      </a:r>
                      <a:r>
                        <a:rPr lang="en-US" altLang="ja-JP" sz="800">
                          <a:solidFill>
                            <a:srgbClr val="FFFFFF"/>
                          </a:solidFill>
                          <a:effectLst/>
                          <a:latin typeface="Meiryo"/>
                          <a:ea typeface="Meiryo"/>
                        </a:rPr>
                        <a:t>3</a:t>
                      </a:r>
                      <a:r>
                        <a:rPr lang="ja-JP" altLang="en-US" sz="800">
                          <a:solidFill>
                            <a:srgbClr val="FFFFFF"/>
                          </a:solidFill>
                          <a:effectLst/>
                          <a:latin typeface="Meiryo"/>
                          <a:ea typeface="Meiryo"/>
                        </a:rPr>
                        <a:t>：</a:t>
                      </a:r>
                      <a:r>
                        <a:rPr lang="en-US" sz="800">
                          <a:solidFill>
                            <a:srgbClr val="FFFFFF"/>
                          </a:solidFill>
                          <a:effectLst/>
                          <a:latin typeface="Meiryo"/>
                          <a:ea typeface="Meiryo"/>
                        </a:rPr>
                        <a:t>IR／</a:t>
                      </a:r>
                      <a:r>
                        <a:rPr lang="ja-JP" altLang="en-US" sz="800">
                          <a:solidFill>
                            <a:srgbClr val="FFFFFF"/>
                          </a:solidFill>
                          <a:effectLst/>
                          <a:latin typeface="Meiryo"/>
                          <a:ea typeface="Meiryo"/>
                        </a:rPr>
                        <a:t>会社情報改修</a:t>
                      </a:r>
                      <a:br>
                        <a:rPr lang="ja-JP" altLang="en-US" sz="800">
                          <a:solidFill>
                            <a:srgbClr val="FFFFFF"/>
                          </a:solidFill>
                          <a:effectLst/>
                          <a:latin typeface="Meiryo"/>
                          <a:ea typeface="Meiryo"/>
                        </a:rPr>
                      </a:br>
                      <a:r>
                        <a:rPr lang="ja-JP" altLang="en-US" sz="800" b="0" i="0" u="none" strike="noStrike" noProof="0">
                          <a:solidFill>
                            <a:srgbClr val="FFFFFF"/>
                          </a:solidFill>
                          <a:effectLst/>
                          <a:latin typeface="Meiryo"/>
                        </a:rPr>
                        <a:t>メガメニュー調整</a:t>
                      </a:r>
                      <a:endParaRPr lang="ja-JP" altLang="en-US" sz="800">
                        <a:solidFill>
                          <a:srgbClr val="FFFFFF"/>
                        </a:solidFill>
                        <a:effectLst/>
                        <a:latin typeface="Meiryo"/>
                        <a:ea typeface="Meiryo"/>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0B3274"/>
                    </a:solidFill>
                  </a:tcPr>
                </a:tc>
                <a:tc hMerge="1">
                  <a:txBody>
                    <a:bodyPr/>
                    <a:lstStyle/>
                    <a:p>
                      <a:endParaRPr/>
                    </a:p>
                  </a:txBody>
                  <a:tcPr anchor="ctr">
                    <a:lnL w="6350">
                      <a:solidFill>
                        <a:schemeClr val="bg1">
                          <a:lumMod val="85000"/>
                        </a:schemeClr>
                      </a:solid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3963AF"/>
                    </a:solidFill>
                  </a:tcPr>
                </a:tc>
                <a:tc hMerge="1">
                  <a:txBody>
                    <a:bodyPr/>
                    <a:lstStyle/>
                    <a:p>
                      <a:pPr algn="ctr" fontAlgn="ctr">
                        <a:buNone/>
                      </a:pPr>
                      <a:endParaRPr lang="ja-JP" altLang="en-US" sz="800">
                        <a:solidFill>
                          <a:srgbClr val="FFFFFF"/>
                        </a:solidFill>
                        <a:effectLst/>
                        <a:latin typeface="Meiryo"/>
                        <a:ea typeface="Meiryo"/>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3963AF"/>
                    </a:solidFill>
                  </a:tcPr>
                </a:tc>
                <a:tc gridSpan="3">
                  <a:txBody>
                    <a:bodyPr/>
                    <a:lstStyle/>
                    <a:p>
                      <a:pPr algn="ctr" fontAlgn="ctr">
                        <a:buNone/>
                      </a:pPr>
                      <a:r>
                        <a:rPr lang="ja-JP" altLang="en-US" sz="800">
                          <a:solidFill>
                            <a:srgbClr val="FFFFFF"/>
                          </a:solidFill>
                          <a:effectLst/>
                          <a:latin typeface="Meiryo"/>
                          <a:ea typeface="Meiryo"/>
                        </a:rPr>
                        <a:t>フェーズ</a:t>
                      </a:r>
                      <a:r>
                        <a:rPr lang="en-US" altLang="ja-JP" sz="800">
                          <a:solidFill>
                            <a:srgbClr val="FFFFFF"/>
                          </a:solidFill>
                          <a:effectLst/>
                          <a:latin typeface="Meiryo"/>
                          <a:ea typeface="Meiryo"/>
                        </a:rPr>
                        <a:t>4</a:t>
                      </a:r>
                      <a:r>
                        <a:rPr lang="ja-JP" altLang="en-US" sz="800">
                          <a:solidFill>
                            <a:srgbClr val="FFFFFF"/>
                          </a:solidFill>
                          <a:effectLst/>
                          <a:latin typeface="Meiryo"/>
                          <a:ea typeface="Meiryo"/>
                        </a:rPr>
                        <a:t>：サステナビリティ</a:t>
                      </a:r>
                      <a:endParaRPr lang="en-US" altLang="ja-JP"/>
                    </a:p>
                    <a:p>
                      <a:pPr lvl="0" algn="ctr">
                        <a:buNone/>
                      </a:pPr>
                      <a:r>
                        <a:rPr lang="ja-JP" altLang="en-US" sz="800">
                          <a:solidFill>
                            <a:srgbClr val="FFFFFF"/>
                          </a:solidFill>
                          <a:effectLst/>
                          <a:latin typeface="Meiryo"/>
                          <a:ea typeface="Meiryo"/>
                        </a:rPr>
                        <a:t>研究開発改修／</a:t>
                      </a:r>
                      <a:r>
                        <a:rPr lang="ja-JP" altLang="en-US" sz="800" b="0" i="0" u="none" strike="noStrike" noProof="0">
                          <a:solidFill>
                            <a:srgbClr val="FFFFFF"/>
                          </a:solidFill>
                          <a:effectLst/>
                          <a:latin typeface="Meiryo"/>
                          <a:ea typeface="Meiryo"/>
                        </a:rPr>
                        <a:t>メガメニュー調整</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0B3274"/>
                    </a:solidFill>
                  </a:tcPr>
                </a:tc>
                <a:tc hMerge="1">
                  <a:txBody>
                    <a:bodyPr/>
                    <a:lstStyle/>
                    <a:p>
                      <a:endParaRPr/>
                    </a:p>
                  </a:txBody>
                  <a:tcPr anchor="ctr">
                    <a:lnL w="6350">
                      <a:solidFill>
                        <a:schemeClr val="bg1">
                          <a:lumMod val="85000"/>
                        </a:schemeClr>
                      </a:solid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3963AF"/>
                    </a:solidFill>
                  </a:tcPr>
                </a:tc>
                <a:tc hMerge="1">
                  <a:txBody>
                    <a:bodyPr/>
                    <a:lstStyle/>
                    <a:p>
                      <a:pPr lvl="0" algn="ctr">
                        <a:buNone/>
                      </a:pPr>
                      <a:endParaRPr lang="ja-JP" sz="800" b="0" i="0" u="none" strike="noStrike" noProof="0">
                        <a:solidFill>
                          <a:srgbClr val="FFFFFF"/>
                        </a:solidFill>
                        <a:effectLst/>
                        <a:latin typeface="Meiryo"/>
                        <a:ea typeface="Meiryo"/>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3963AF"/>
                    </a:solidFill>
                  </a:tcPr>
                </a:tc>
                <a:extLst>
                  <a:ext uri="{0D108BD9-81ED-4DB2-BD59-A6C34878D82A}">
                    <a16:rowId xmlns:a16="http://schemas.microsoft.com/office/drawing/2014/main" val="2578786819"/>
                  </a:ext>
                </a:extLst>
              </a:tr>
              <a:tr h="303547">
                <a:tc vMerge="1">
                  <a:txBody>
                    <a:bodyPr/>
                    <a:lstStyle/>
                    <a:p>
                      <a:endParaRPr lang="en-US"/>
                    </a:p>
                  </a:txBody>
                  <a:tcPr/>
                </a:tc>
                <a:tc vMerge="1">
                  <a:txBody>
                    <a:bodyPr/>
                    <a:lstStyle/>
                    <a:p>
                      <a:endParaRPr lang="en-US"/>
                    </a:p>
                  </a:txBody>
                  <a:tcPr/>
                </a:tc>
                <a:tc>
                  <a:txBody>
                    <a:bodyPr/>
                    <a:lstStyle/>
                    <a:p>
                      <a:pPr algn="ctr" fontAlgn="ctr">
                        <a:buNone/>
                      </a:pPr>
                      <a:r>
                        <a:rPr lang="en-US" altLang="ja-JP" sz="900">
                          <a:solidFill>
                            <a:srgbClr val="FFFFFF"/>
                          </a:solidFill>
                          <a:effectLst/>
                          <a:latin typeface="Meiryo"/>
                          <a:ea typeface="Meiryo"/>
                        </a:rPr>
                        <a:t>4</a:t>
                      </a:r>
                      <a:r>
                        <a:rPr lang="ja-JP" altLang="en-US" sz="900">
                          <a:solidFill>
                            <a:srgbClr val="FFFFFF"/>
                          </a:solidFill>
                          <a:effectLst/>
                          <a:latin typeface="Meiryo"/>
                          <a:ea typeface="Meiryo"/>
                        </a:rPr>
                        <a:t>月</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lumMod val="90000"/>
                        <a:lumOff val="10000"/>
                      </a:schemeClr>
                    </a:solidFill>
                  </a:tcPr>
                </a:tc>
                <a:tc>
                  <a:txBody>
                    <a:bodyPr/>
                    <a:lstStyle/>
                    <a:p>
                      <a:pPr algn="ctr" fontAlgn="ctr">
                        <a:buNone/>
                      </a:pPr>
                      <a:r>
                        <a:rPr lang="en-US" altLang="ja-JP" sz="900">
                          <a:solidFill>
                            <a:srgbClr val="FFFFFF"/>
                          </a:solidFill>
                          <a:effectLst/>
                          <a:latin typeface="Meiryo"/>
                          <a:ea typeface="Meiryo"/>
                        </a:rPr>
                        <a:t>5</a:t>
                      </a:r>
                      <a:r>
                        <a:rPr lang="ja-JP" altLang="en-US" sz="900">
                          <a:solidFill>
                            <a:srgbClr val="FFFFFF"/>
                          </a:solidFill>
                          <a:effectLst/>
                          <a:latin typeface="Meiryo"/>
                          <a:ea typeface="Meiryo"/>
                        </a:rPr>
                        <a:t>月</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lumMod val="90000"/>
                        <a:lumOff val="10000"/>
                      </a:schemeClr>
                    </a:solidFill>
                  </a:tcPr>
                </a:tc>
                <a:tc>
                  <a:txBody>
                    <a:bodyPr/>
                    <a:lstStyle/>
                    <a:p>
                      <a:pPr algn="ctr" fontAlgn="ctr">
                        <a:buNone/>
                      </a:pPr>
                      <a:r>
                        <a:rPr lang="en-US" altLang="ja-JP" sz="900">
                          <a:solidFill>
                            <a:srgbClr val="FFFFFF"/>
                          </a:solidFill>
                          <a:effectLst/>
                          <a:latin typeface="Meiryo"/>
                          <a:ea typeface="Meiryo"/>
                        </a:rPr>
                        <a:t>6</a:t>
                      </a:r>
                      <a:r>
                        <a:rPr lang="ja-JP" altLang="en-US" sz="900">
                          <a:solidFill>
                            <a:srgbClr val="FFFFFF"/>
                          </a:solidFill>
                          <a:effectLst/>
                          <a:latin typeface="Meiryo"/>
                          <a:ea typeface="Meiryo"/>
                        </a:rPr>
                        <a:t>月</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lumMod val="90000"/>
                        <a:lumOff val="10000"/>
                      </a:schemeClr>
                    </a:solidFill>
                  </a:tcPr>
                </a:tc>
                <a:tc>
                  <a:txBody>
                    <a:bodyPr/>
                    <a:lstStyle/>
                    <a:p>
                      <a:pPr algn="ctr" fontAlgn="ctr">
                        <a:buNone/>
                      </a:pPr>
                      <a:r>
                        <a:rPr lang="en-US" altLang="ja-JP" sz="900">
                          <a:solidFill>
                            <a:srgbClr val="FFFFFF"/>
                          </a:solidFill>
                          <a:effectLst/>
                          <a:latin typeface="Meiryo"/>
                          <a:ea typeface="Meiryo"/>
                        </a:rPr>
                        <a:t>7</a:t>
                      </a:r>
                      <a:r>
                        <a:rPr lang="ja-JP" altLang="en-US" sz="900">
                          <a:solidFill>
                            <a:srgbClr val="FFFFFF"/>
                          </a:solidFill>
                          <a:effectLst/>
                          <a:latin typeface="Meiryo"/>
                          <a:ea typeface="Meiryo"/>
                        </a:rPr>
                        <a:t>月</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lumMod val="90000"/>
                        <a:lumOff val="10000"/>
                      </a:schemeClr>
                    </a:solidFill>
                  </a:tcPr>
                </a:tc>
                <a:tc>
                  <a:txBody>
                    <a:bodyPr/>
                    <a:lstStyle/>
                    <a:p>
                      <a:pPr algn="ctr" fontAlgn="ctr">
                        <a:buNone/>
                      </a:pPr>
                      <a:r>
                        <a:rPr lang="en-US" altLang="ja-JP" sz="900">
                          <a:solidFill>
                            <a:srgbClr val="FFFFFF"/>
                          </a:solidFill>
                          <a:effectLst/>
                          <a:latin typeface="Meiryo"/>
                          <a:ea typeface="Meiryo"/>
                        </a:rPr>
                        <a:t>8</a:t>
                      </a:r>
                      <a:r>
                        <a:rPr lang="ja-JP" altLang="en-US" sz="900">
                          <a:solidFill>
                            <a:srgbClr val="FFFFFF"/>
                          </a:solidFill>
                          <a:effectLst/>
                          <a:latin typeface="Meiryo"/>
                          <a:ea typeface="Meiryo"/>
                        </a:rPr>
                        <a:t>月</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lumMod val="90000"/>
                        <a:lumOff val="10000"/>
                      </a:schemeClr>
                    </a:solidFill>
                  </a:tcPr>
                </a:tc>
                <a:tc>
                  <a:txBody>
                    <a:bodyPr/>
                    <a:lstStyle/>
                    <a:p>
                      <a:pPr algn="ctr" fontAlgn="ctr">
                        <a:buNone/>
                      </a:pPr>
                      <a:r>
                        <a:rPr lang="en-US" altLang="ja-JP" sz="900">
                          <a:solidFill>
                            <a:srgbClr val="FFFFFF"/>
                          </a:solidFill>
                          <a:effectLst/>
                          <a:latin typeface="Meiryo"/>
                          <a:ea typeface="Meiryo"/>
                        </a:rPr>
                        <a:t>9</a:t>
                      </a:r>
                      <a:r>
                        <a:rPr lang="ja-JP" altLang="en-US" sz="900">
                          <a:solidFill>
                            <a:srgbClr val="FFFFFF"/>
                          </a:solidFill>
                          <a:effectLst/>
                          <a:latin typeface="Meiryo"/>
                          <a:ea typeface="Meiryo"/>
                        </a:rPr>
                        <a:t>月</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lumMod val="90000"/>
                        <a:lumOff val="10000"/>
                      </a:schemeClr>
                    </a:solidFill>
                  </a:tcPr>
                </a:tc>
                <a:tc>
                  <a:txBody>
                    <a:bodyPr/>
                    <a:lstStyle/>
                    <a:p>
                      <a:pPr algn="ctr" fontAlgn="ctr">
                        <a:buNone/>
                      </a:pPr>
                      <a:r>
                        <a:rPr lang="en-US" altLang="ja-JP" sz="900">
                          <a:solidFill>
                            <a:srgbClr val="FFFFFF"/>
                          </a:solidFill>
                          <a:effectLst/>
                          <a:latin typeface="Meiryo"/>
                          <a:ea typeface="Meiryo"/>
                        </a:rPr>
                        <a:t>10</a:t>
                      </a:r>
                      <a:r>
                        <a:rPr lang="ja-JP" altLang="en-US" sz="900">
                          <a:solidFill>
                            <a:srgbClr val="FFFFFF"/>
                          </a:solidFill>
                          <a:effectLst/>
                          <a:latin typeface="Meiryo"/>
                          <a:ea typeface="Meiryo"/>
                        </a:rPr>
                        <a:t>月</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lumMod val="90000"/>
                        <a:lumOff val="10000"/>
                      </a:schemeClr>
                    </a:solidFill>
                  </a:tcPr>
                </a:tc>
                <a:tc>
                  <a:txBody>
                    <a:bodyPr/>
                    <a:lstStyle/>
                    <a:p>
                      <a:pPr algn="ctr" fontAlgn="ctr">
                        <a:buNone/>
                      </a:pPr>
                      <a:r>
                        <a:rPr lang="en-US" altLang="ja-JP" sz="900">
                          <a:solidFill>
                            <a:srgbClr val="FFFFFF"/>
                          </a:solidFill>
                          <a:effectLst/>
                          <a:latin typeface="Meiryo"/>
                          <a:ea typeface="Meiryo"/>
                        </a:rPr>
                        <a:t>11</a:t>
                      </a:r>
                      <a:r>
                        <a:rPr lang="ja-JP" altLang="en-US" sz="900">
                          <a:solidFill>
                            <a:srgbClr val="FFFFFF"/>
                          </a:solidFill>
                          <a:effectLst/>
                          <a:latin typeface="Meiryo"/>
                          <a:ea typeface="Meiryo"/>
                        </a:rPr>
                        <a:t>月</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lumMod val="90000"/>
                        <a:lumOff val="10000"/>
                      </a:schemeClr>
                    </a:solidFill>
                  </a:tcPr>
                </a:tc>
                <a:tc>
                  <a:txBody>
                    <a:bodyPr/>
                    <a:lstStyle/>
                    <a:p>
                      <a:pPr algn="ctr" fontAlgn="ctr">
                        <a:buNone/>
                      </a:pPr>
                      <a:r>
                        <a:rPr lang="en-US" altLang="ja-JP" sz="900">
                          <a:solidFill>
                            <a:srgbClr val="FFFFFF"/>
                          </a:solidFill>
                          <a:effectLst/>
                          <a:latin typeface="Meiryo"/>
                          <a:ea typeface="Meiryo"/>
                        </a:rPr>
                        <a:t>12</a:t>
                      </a:r>
                      <a:r>
                        <a:rPr lang="ja-JP" altLang="en-US" sz="900">
                          <a:solidFill>
                            <a:srgbClr val="FFFFFF"/>
                          </a:solidFill>
                          <a:effectLst/>
                          <a:latin typeface="Meiryo"/>
                          <a:ea typeface="Meiryo"/>
                        </a:rPr>
                        <a:t>月</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lumMod val="90000"/>
                        <a:lumOff val="10000"/>
                      </a:schemeClr>
                    </a:solidFill>
                  </a:tcPr>
                </a:tc>
                <a:tc>
                  <a:txBody>
                    <a:bodyPr/>
                    <a:lstStyle/>
                    <a:p>
                      <a:pPr algn="ctr" fontAlgn="ctr">
                        <a:buNone/>
                      </a:pPr>
                      <a:r>
                        <a:rPr lang="en-US" altLang="ja-JP" sz="900">
                          <a:solidFill>
                            <a:srgbClr val="FFFFFF"/>
                          </a:solidFill>
                          <a:effectLst/>
                          <a:latin typeface="Meiryo"/>
                          <a:ea typeface="Meiryo"/>
                        </a:rPr>
                        <a:t>1</a:t>
                      </a:r>
                      <a:r>
                        <a:rPr lang="ja-JP" altLang="en-US" sz="900">
                          <a:solidFill>
                            <a:srgbClr val="FFFFFF"/>
                          </a:solidFill>
                          <a:effectLst/>
                          <a:latin typeface="Meiryo"/>
                          <a:ea typeface="Meiryo"/>
                        </a:rPr>
                        <a:t>月</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lumMod val="90000"/>
                        <a:lumOff val="10000"/>
                      </a:schemeClr>
                    </a:solidFill>
                  </a:tcPr>
                </a:tc>
                <a:tc>
                  <a:txBody>
                    <a:bodyPr/>
                    <a:lstStyle/>
                    <a:p>
                      <a:pPr algn="ctr" fontAlgn="ctr">
                        <a:buNone/>
                      </a:pPr>
                      <a:r>
                        <a:rPr lang="en-US" altLang="ja-JP" sz="900">
                          <a:solidFill>
                            <a:srgbClr val="FFFFFF"/>
                          </a:solidFill>
                          <a:effectLst/>
                          <a:latin typeface="Meiryo"/>
                          <a:ea typeface="Meiryo"/>
                        </a:rPr>
                        <a:t>2</a:t>
                      </a:r>
                      <a:r>
                        <a:rPr lang="ja-JP" altLang="en-US" sz="900">
                          <a:solidFill>
                            <a:srgbClr val="FFFFFF"/>
                          </a:solidFill>
                          <a:effectLst/>
                          <a:latin typeface="Meiryo"/>
                          <a:ea typeface="Meiryo"/>
                        </a:rPr>
                        <a:t>月</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lumMod val="90000"/>
                        <a:lumOff val="10000"/>
                      </a:schemeClr>
                    </a:solidFill>
                  </a:tcPr>
                </a:tc>
                <a:extLst>
                  <a:ext uri="{0D108BD9-81ED-4DB2-BD59-A6C34878D82A}">
                    <a16:rowId xmlns:a16="http://schemas.microsoft.com/office/drawing/2014/main" val="1320814805"/>
                  </a:ext>
                </a:extLst>
              </a:tr>
              <a:tr h="303547">
                <a:tc rowSpan="2">
                  <a:txBody>
                    <a:bodyPr/>
                    <a:lstStyle/>
                    <a:p>
                      <a:pPr lvl="0">
                        <a:buNone/>
                      </a:pPr>
                      <a:r>
                        <a:rPr lang="ja-JP" sz="900" b="0" i="0" u="none" strike="noStrike" noProof="0">
                          <a:solidFill>
                            <a:srgbClr val="1A1A1A"/>
                          </a:solidFill>
                          <a:effectLst/>
                          <a:latin typeface="Meiryo"/>
                          <a:ea typeface="Meiryo"/>
                        </a:rPr>
                        <a:t>現行調査・</a:t>
                      </a:r>
                      <a:br>
                        <a:rPr lang="ja-JP" altLang="en-US" sz="900" b="0" i="0" u="none" strike="noStrike" noProof="0">
                          <a:solidFill>
                            <a:srgbClr val="1A1A1A"/>
                          </a:solidFill>
                          <a:effectLst/>
                          <a:latin typeface="Meiryo"/>
                          <a:ea typeface="Meiryo"/>
                        </a:rPr>
                      </a:br>
                      <a:r>
                        <a:rPr lang="ja-JP" sz="900" b="0" i="0" u="none" strike="noStrike" noProof="0">
                          <a:solidFill>
                            <a:srgbClr val="1A1A1A"/>
                          </a:solidFill>
                          <a:effectLst/>
                          <a:latin typeface="Meiryo"/>
                          <a:ea typeface="Meiryo"/>
                        </a:rPr>
                        <a:t>分析〜</a:t>
                      </a:r>
                      <a:r>
                        <a:rPr lang="ja-JP" altLang="en-US" sz="900" b="0" i="0" u="none" strike="noStrike" noProof="0">
                          <a:solidFill>
                            <a:srgbClr val="1A1A1A"/>
                          </a:solidFill>
                          <a:effectLst/>
                          <a:latin typeface="Meiryo"/>
                          <a:ea typeface="Meiryo"/>
                        </a:rPr>
                        <a:t>リニューアル方針すり合わせ</a:t>
                      </a:r>
                      <a:endParaRPr lang="en-US" altLang="ja-JP" dirty="0">
                        <a:latin typeface="Meiryo"/>
                        <a:ea typeface="Meiryo"/>
                      </a:endParaRPr>
                    </a:p>
                  </a:txBody>
                  <a:tcPr anchor="ctr">
                    <a:lnL w="12700" cap="flat" cmpd="sng" algn="ctr">
                      <a:solidFill>
                        <a:schemeClr val="bg1">
                          <a:lumMod val="50000"/>
                        </a:schemeClr>
                      </a:solidFill>
                      <a:prstDash val="solid"/>
                      <a:round/>
                      <a:headEnd type="none" w="med" len="med"/>
                      <a:tailEnd type="none" w="med" len="med"/>
                    </a:lnL>
                    <a:lnR w="6350">
                      <a:solidFill>
                        <a:schemeClr val="bg1">
                          <a:lumMod val="85000"/>
                        </a:schemeClr>
                      </a:solidFill>
                    </a:lnR>
                    <a:lnT w="6350">
                      <a:solidFill>
                        <a:schemeClr val="bg1">
                          <a:lumMod val="85000"/>
                        </a:schemeClr>
                      </a:solidFill>
                    </a:lnT>
                    <a:lnB w="6350">
                      <a:solidFill>
                        <a:schemeClr val="bg1">
                          <a:lumMod val="85000"/>
                        </a:schemeClr>
                      </a:solidFill>
                    </a:lnB>
                    <a:solidFill>
                      <a:srgbClr val="F2F2F2"/>
                    </a:solidFill>
                  </a:tcPr>
                </a:tc>
                <a:tc>
                  <a:txBody>
                    <a:bodyPr/>
                    <a:lstStyle/>
                    <a:p>
                      <a:pPr fontAlgn="ctr">
                        <a:buNone/>
                      </a:pPr>
                      <a:r>
                        <a:rPr lang="ja-JP" altLang="en-US" sz="900">
                          <a:solidFill>
                            <a:srgbClr val="1A1A1A"/>
                          </a:solidFill>
                          <a:effectLst/>
                          <a:latin typeface="Meiryo" panose="020B0604030504040204" pitchFamily="34" charset="-128"/>
                          <a:ea typeface="Meiryo" panose="020B0604030504040204" pitchFamily="34" charset="-128"/>
                        </a:rPr>
                        <a:t>調査</a:t>
                      </a:r>
                    </a:p>
                  </a:txBody>
                  <a:tcPr anchor="ctr">
                    <a:lnL w="6350" cap="flat" cmpd="sng" algn="ctr">
                      <a:solidFill>
                        <a:schemeClr val="bg1">
                          <a:lumMod val="85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2F2"/>
                    </a:solid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2633339926"/>
                  </a:ext>
                </a:extLst>
              </a:tr>
              <a:tr h="303547">
                <a:tc vMerge="1">
                  <a:txBody>
                    <a:bodyPr/>
                    <a:lstStyle/>
                    <a:p>
                      <a:endParaRPr lang="en-US" altLang="ja-JP"/>
                    </a:p>
                  </a:txBody>
                  <a:tcPr marL="9524" marR="9524" marT="9524" anchor="ctr">
                    <a:lnL w="6350">
                      <a:solidFill>
                        <a:srgbClr val="000000"/>
                      </a:solidFill>
                    </a:lnL>
                    <a:lnR w="6350">
                      <a:solidFill>
                        <a:srgbClr val="000000"/>
                      </a:solidFill>
                    </a:lnR>
                    <a:lnT w="6350">
                      <a:solidFill>
                        <a:srgbClr val="D9D9D9"/>
                      </a:solidFill>
                    </a:lnT>
                    <a:lnB w="6350">
                      <a:solidFill>
                        <a:srgbClr val="D9D9D9"/>
                      </a:solidFill>
                    </a:lnB>
                    <a:solidFill>
                      <a:srgbClr val="F2F2F2"/>
                    </a:solidFill>
                  </a:tcPr>
                </a:tc>
                <a:tc>
                  <a:txBody>
                    <a:bodyPr/>
                    <a:lstStyle/>
                    <a:p>
                      <a:pPr fontAlgn="ctr">
                        <a:buNone/>
                      </a:pPr>
                      <a:r>
                        <a:rPr lang="ja-JP" altLang="en-US" sz="900">
                          <a:solidFill>
                            <a:srgbClr val="1A1A1A"/>
                          </a:solidFill>
                          <a:effectLst/>
                          <a:latin typeface="Meiryo" panose="020B0604030504040204" pitchFamily="34" charset="-128"/>
                          <a:ea typeface="Meiryo" panose="020B0604030504040204" pitchFamily="34" charset="-128"/>
                        </a:rPr>
                        <a:t>リニューアル方針</a:t>
                      </a:r>
                    </a:p>
                  </a:txBody>
                  <a:tcPr anchor="ctr">
                    <a:lnL w="6350" cap="flat" cmpd="sng" algn="ctr">
                      <a:solidFill>
                        <a:schemeClr val="bg1">
                          <a:lumMod val="85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2F2"/>
                    </a:solid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2960272043"/>
                  </a:ext>
                </a:extLst>
              </a:tr>
              <a:tr h="303547">
                <a:tc rowSpan="3">
                  <a:txBody>
                    <a:bodyPr/>
                    <a:lstStyle/>
                    <a:p>
                      <a:pPr lvl="0">
                        <a:buNone/>
                      </a:pPr>
                      <a:r>
                        <a:rPr lang="ja-JP" sz="900" b="0" i="0" u="none" strike="noStrike" noProof="0">
                          <a:solidFill>
                            <a:srgbClr val="1A1A1A"/>
                          </a:solidFill>
                          <a:effectLst/>
                          <a:latin typeface="Meiryo"/>
                          <a:ea typeface="Meiryo"/>
                        </a:rPr>
                        <a:t>トップ</a:t>
                      </a:r>
                      <a:r>
                        <a:rPr lang="ja-JP" altLang="en-US" sz="900" b="0" i="0" u="none" strike="noStrike" noProof="0">
                          <a:solidFill>
                            <a:srgbClr val="1A1A1A"/>
                          </a:solidFill>
                          <a:effectLst/>
                          <a:latin typeface="Meiryo"/>
                          <a:ea typeface="Meiryo"/>
                        </a:rPr>
                        <a:t>ページ</a:t>
                      </a:r>
                      <a:br>
                        <a:rPr lang="ja-JP" altLang="en-US" sz="900" b="0" i="0" u="none" strike="noStrike" noProof="0">
                          <a:solidFill>
                            <a:srgbClr val="1A1A1A"/>
                          </a:solidFill>
                          <a:effectLst/>
                          <a:latin typeface="Meiryo"/>
                          <a:ea typeface="Meiryo"/>
                        </a:rPr>
                      </a:br>
                      <a:r>
                        <a:rPr lang="ja-JP" sz="900" b="0" i="0" u="none" strike="noStrike" noProof="0">
                          <a:solidFill>
                            <a:srgbClr val="1A1A1A"/>
                          </a:solidFill>
                          <a:effectLst/>
                          <a:latin typeface="Meiryo"/>
                          <a:ea typeface="Meiryo"/>
                        </a:rPr>
                        <a:t>改修</a:t>
                      </a:r>
                      <a:endParaRPr lang="en-US" altLang="ja-JP">
                        <a:latin typeface="Meiryo"/>
                        <a:ea typeface="Meiryo"/>
                      </a:endParaRPr>
                    </a:p>
                  </a:txBody>
                  <a:tcPr anchor="ctr">
                    <a:lnL w="12700" cap="flat" cmpd="sng" algn="ctr">
                      <a:solidFill>
                        <a:schemeClr val="bg1">
                          <a:lumMod val="50000"/>
                        </a:schemeClr>
                      </a:solidFill>
                      <a:prstDash val="solid"/>
                      <a:round/>
                      <a:headEnd type="none" w="med" len="med"/>
                      <a:tailEnd type="none" w="med" len="med"/>
                    </a:lnL>
                    <a:lnR w="6350">
                      <a:solidFill>
                        <a:schemeClr val="bg1">
                          <a:lumMod val="85000"/>
                        </a:schemeClr>
                      </a:solidFill>
                    </a:lnR>
                    <a:lnT w="6350">
                      <a:solidFill>
                        <a:schemeClr val="bg1">
                          <a:lumMod val="85000"/>
                        </a:schemeClr>
                      </a:solidFill>
                    </a:lnT>
                    <a:lnB w="6350">
                      <a:solidFill>
                        <a:schemeClr val="bg1">
                          <a:lumMod val="85000"/>
                        </a:schemeClr>
                      </a:solidFill>
                    </a:lnB>
                    <a:solidFill>
                      <a:srgbClr val="F2F2F2"/>
                    </a:solidFill>
                  </a:tcPr>
                </a:tc>
                <a:tc>
                  <a:txBody>
                    <a:bodyPr/>
                    <a:lstStyle/>
                    <a:p>
                      <a:pPr fontAlgn="ctr">
                        <a:buNone/>
                      </a:pPr>
                      <a:r>
                        <a:rPr lang="ja-JP" altLang="en-US" sz="900">
                          <a:solidFill>
                            <a:srgbClr val="1A1A1A"/>
                          </a:solidFill>
                          <a:effectLst/>
                          <a:latin typeface="Meiryo" panose="020B0604030504040204" pitchFamily="34" charset="-128"/>
                          <a:ea typeface="Meiryo" panose="020B0604030504040204" pitchFamily="34" charset="-128"/>
                        </a:rPr>
                        <a:t>構成案作成</a:t>
                      </a:r>
                    </a:p>
                  </a:txBody>
                  <a:tcPr anchor="ctr">
                    <a:lnL w="6350" cap="flat" cmpd="sng" algn="ctr">
                      <a:solidFill>
                        <a:schemeClr val="bg1">
                          <a:lumMod val="85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2F2"/>
                    </a:solid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386658543"/>
                  </a:ext>
                </a:extLst>
              </a:tr>
              <a:tr h="303547">
                <a:tc vMerge="1">
                  <a:txBody>
                    <a:bodyPr/>
                    <a:lstStyle/>
                    <a:p>
                      <a:endParaRPr lang="en-US" altLang="ja-JP"/>
                    </a:p>
                  </a:txBody>
                  <a:tcPr marL="9524" marR="9524" marT="9524" anchor="ctr">
                    <a:lnL w="6350">
                      <a:solidFill>
                        <a:srgbClr val="000000"/>
                      </a:solidFill>
                    </a:lnL>
                    <a:lnR w="6350">
                      <a:solidFill>
                        <a:srgbClr val="000000"/>
                      </a:solidFill>
                    </a:lnR>
                    <a:lnT w="6350">
                      <a:solidFill>
                        <a:srgbClr val="D9D9D9"/>
                      </a:solidFill>
                    </a:lnT>
                    <a:lnB w="6350">
                      <a:solidFill>
                        <a:srgbClr val="D9D9D9"/>
                      </a:solidFill>
                    </a:lnB>
                    <a:solidFill>
                      <a:srgbClr val="F2F2F2"/>
                    </a:solidFill>
                  </a:tcPr>
                </a:tc>
                <a:tc>
                  <a:txBody>
                    <a:bodyPr/>
                    <a:lstStyle/>
                    <a:p>
                      <a:pPr fontAlgn="ctr">
                        <a:buNone/>
                      </a:pPr>
                      <a:r>
                        <a:rPr lang="ja-JP" altLang="en-US" sz="900">
                          <a:solidFill>
                            <a:srgbClr val="1A1A1A"/>
                          </a:solidFill>
                          <a:effectLst/>
                          <a:latin typeface="Meiryo" panose="020B0604030504040204" pitchFamily="34" charset="-128"/>
                          <a:ea typeface="Meiryo" panose="020B0604030504040204" pitchFamily="34" charset="-128"/>
                        </a:rPr>
                        <a:t>デザイン</a:t>
                      </a:r>
                    </a:p>
                  </a:txBody>
                  <a:tcPr anchor="ctr">
                    <a:lnL w="6350" cap="flat" cmpd="sng" algn="ctr">
                      <a:solidFill>
                        <a:schemeClr val="bg1">
                          <a:lumMod val="85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2F2"/>
                    </a:solid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1140391206"/>
                  </a:ext>
                </a:extLst>
              </a:tr>
              <a:tr h="366786">
                <a:tc vMerge="1">
                  <a:txBody>
                    <a:bodyPr/>
                    <a:lstStyle/>
                    <a:p>
                      <a:endParaRPr lang="en-US" altLang="ja-JP"/>
                    </a:p>
                  </a:txBody>
                  <a:tcPr marL="9524" marR="9524" marT="9524" anchor="ctr">
                    <a:lnL w="6350">
                      <a:solidFill>
                        <a:srgbClr val="000000"/>
                      </a:solidFill>
                    </a:lnL>
                    <a:lnR w="6350">
                      <a:solidFill>
                        <a:srgbClr val="000000"/>
                      </a:solidFill>
                    </a:lnR>
                    <a:lnT w="6350">
                      <a:solidFill>
                        <a:srgbClr val="D9D9D9"/>
                      </a:solidFill>
                    </a:lnT>
                    <a:lnB w="6350">
                      <a:solidFill>
                        <a:srgbClr val="D9D9D9"/>
                      </a:solidFill>
                    </a:lnB>
                    <a:solidFill>
                      <a:srgbClr val="F2F2F2"/>
                    </a:solidFill>
                  </a:tcPr>
                </a:tc>
                <a:tc>
                  <a:txBody>
                    <a:bodyPr/>
                    <a:lstStyle/>
                    <a:p>
                      <a:pPr fontAlgn="ctr">
                        <a:buNone/>
                      </a:pPr>
                      <a:r>
                        <a:rPr lang="ja-JP" altLang="en-US" sz="900">
                          <a:solidFill>
                            <a:srgbClr val="1A1A1A"/>
                          </a:solidFill>
                          <a:effectLst/>
                          <a:latin typeface="Meiryo"/>
                          <a:ea typeface="Meiryo"/>
                        </a:rPr>
                        <a:t>デザインデータ引渡し</a:t>
                      </a:r>
                    </a:p>
                  </a:txBody>
                  <a:tcPr anchor="ctr">
                    <a:lnL w="6350" cap="flat" cmpd="sng" algn="ctr">
                      <a:solidFill>
                        <a:schemeClr val="bg1">
                          <a:lumMod val="85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2F2"/>
                    </a:solid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809948084"/>
                  </a:ext>
                </a:extLst>
              </a:tr>
              <a:tr h="303547">
                <a:tc rowSpan="3">
                  <a:txBody>
                    <a:bodyPr/>
                    <a:lstStyle/>
                    <a:p>
                      <a:pPr lvl="0">
                        <a:buNone/>
                      </a:pPr>
                      <a:r>
                        <a:rPr lang="ja-JP" sz="900" b="0" i="0" u="none" strike="noStrike" noProof="0">
                          <a:solidFill>
                            <a:srgbClr val="1A1A1A"/>
                          </a:solidFill>
                          <a:effectLst/>
                          <a:latin typeface="Meiryo"/>
                          <a:ea typeface="Meiryo"/>
                        </a:rPr>
                        <a:t>IR／会社情報</a:t>
                      </a:r>
                      <a:br>
                        <a:rPr lang="ja-JP" altLang="en-US" sz="900" b="0" i="0" u="none" strike="noStrike" noProof="0">
                          <a:solidFill>
                            <a:srgbClr val="1A1A1A"/>
                          </a:solidFill>
                          <a:effectLst/>
                          <a:latin typeface="Meiryo"/>
                          <a:ea typeface="Meiryo"/>
                        </a:rPr>
                      </a:br>
                      <a:r>
                        <a:rPr lang="ja-JP" sz="900" b="0" i="0" u="none" strike="noStrike" noProof="0">
                          <a:solidFill>
                            <a:srgbClr val="1A1A1A"/>
                          </a:solidFill>
                          <a:effectLst/>
                          <a:latin typeface="Meiryo"/>
                          <a:ea typeface="Meiryo"/>
                        </a:rPr>
                        <a:t>改修</a:t>
                      </a:r>
                      <a:endParaRPr lang="en-US" altLang="ja-JP">
                        <a:latin typeface="Meiryo"/>
                        <a:ea typeface="Meiryo"/>
                      </a:endParaRPr>
                    </a:p>
                  </a:txBody>
                  <a:tcPr anchor="ctr">
                    <a:lnL w="12700" cap="flat" cmpd="sng" algn="ctr">
                      <a:solidFill>
                        <a:schemeClr val="bg1">
                          <a:lumMod val="50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a:solidFill>
                        <a:schemeClr val="bg1">
                          <a:lumMod val="85000"/>
                        </a:schemeClr>
                      </a:solidFill>
                    </a:lnB>
                    <a:solidFill>
                      <a:srgbClr val="F2F2F2"/>
                    </a:solidFill>
                  </a:tcPr>
                </a:tc>
                <a:tc>
                  <a:txBody>
                    <a:bodyPr/>
                    <a:lstStyle/>
                    <a:p>
                      <a:pPr fontAlgn="ctr">
                        <a:buNone/>
                      </a:pPr>
                      <a:r>
                        <a:rPr lang="ja-JP" altLang="en-US" sz="900">
                          <a:solidFill>
                            <a:srgbClr val="1A1A1A"/>
                          </a:solidFill>
                          <a:effectLst/>
                          <a:latin typeface="Meiryo" panose="020B0604030504040204" pitchFamily="34" charset="-128"/>
                          <a:ea typeface="Meiryo" panose="020B0604030504040204" pitchFamily="34" charset="-128"/>
                        </a:rPr>
                        <a:t>構成案作成</a:t>
                      </a:r>
                    </a:p>
                  </a:txBody>
                  <a:tcPr anchor="ctr">
                    <a:lnL w="6350" cap="flat" cmpd="sng" algn="ctr">
                      <a:solidFill>
                        <a:schemeClr val="bg1">
                          <a:lumMod val="85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2F2"/>
                    </a:solid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259334376"/>
                  </a:ext>
                </a:extLst>
              </a:tr>
              <a:tr h="303547">
                <a:tc vMerge="1">
                  <a:txBody>
                    <a:bodyPr/>
                    <a:lstStyle/>
                    <a:p>
                      <a:endParaRPr lang="en-US" altLang="ja-JP"/>
                    </a:p>
                  </a:txBody>
                  <a:tcPr marL="9524" marR="9524" marT="9524" anchor="ctr">
                    <a:lnL w="6350">
                      <a:solidFill>
                        <a:srgbClr val="000000"/>
                      </a:solidFill>
                    </a:lnL>
                    <a:lnR w="6350">
                      <a:solidFill>
                        <a:srgbClr val="000000"/>
                      </a:solidFill>
                    </a:lnR>
                    <a:lnT w="6350">
                      <a:solidFill>
                        <a:srgbClr val="D9D9D9"/>
                      </a:solidFill>
                    </a:lnT>
                    <a:lnB w="6350">
                      <a:solidFill>
                        <a:srgbClr val="D9D9D9"/>
                      </a:solidFill>
                    </a:lnB>
                    <a:solidFill>
                      <a:srgbClr val="F2F2F2"/>
                    </a:solidFill>
                  </a:tcPr>
                </a:tc>
                <a:tc>
                  <a:txBody>
                    <a:bodyPr/>
                    <a:lstStyle/>
                    <a:p>
                      <a:pPr fontAlgn="ctr">
                        <a:buNone/>
                      </a:pPr>
                      <a:r>
                        <a:rPr lang="ja-JP" altLang="en-US" sz="900">
                          <a:solidFill>
                            <a:srgbClr val="1A1A1A"/>
                          </a:solidFill>
                          <a:effectLst/>
                          <a:latin typeface="Meiryo" panose="020B0604030504040204" pitchFamily="34" charset="-128"/>
                          <a:ea typeface="Meiryo" panose="020B0604030504040204" pitchFamily="34" charset="-128"/>
                        </a:rPr>
                        <a:t>デザイン</a:t>
                      </a:r>
                    </a:p>
                  </a:txBody>
                  <a:tcPr anchor="ctr">
                    <a:lnL w="6350" cap="flat" cmpd="sng" algn="ctr">
                      <a:solidFill>
                        <a:schemeClr val="bg1">
                          <a:lumMod val="85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2F2"/>
                    </a:solid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4010565855"/>
                  </a:ext>
                </a:extLst>
              </a:tr>
              <a:tr h="366786">
                <a:tc vMerge="1">
                  <a:txBody>
                    <a:bodyPr/>
                    <a:lstStyle/>
                    <a:p>
                      <a:endParaRPr lang="en-US" altLang="ja-JP"/>
                    </a:p>
                  </a:txBody>
                  <a:tcPr marL="9524" marR="9524" marT="9524" anchor="ctr">
                    <a:lnL w="6350">
                      <a:solidFill>
                        <a:srgbClr val="000000"/>
                      </a:solidFill>
                    </a:lnL>
                    <a:lnR w="6350">
                      <a:solidFill>
                        <a:srgbClr val="000000"/>
                      </a:solidFill>
                    </a:lnR>
                    <a:lnT w="6350">
                      <a:solidFill>
                        <a:srgbClr val="D9D9D9"/>
                      </a:solidFill>
                    </a:lnT>
                    <a:lnB w="6350">
                      <a:solidFill>
                        <a:srgbClr val="D9D9D9"/>
                      </a:solidFill>
                    </a:lnB>
                    <a:solidFill>
                      <a:srgbClr val="F2F2F2"/>
                    </a:solidFill>
                  </a:tcPr>
                </a:tc>
                <a:tc>
                  <a:txBody>
                    <a:bodyPr/>
                    <a:lstStyle/>
                    <a:p>
                      <a:pPr lvl="0" algn="l">
                        <a:lnSpc>
                          <a:spcPct val="100000"/>
                        </a:lnSpc>
                        <a:spcBef>
                          <a:spcPts val="0"/>
                        </a:spcBef>
                        <a:spcAft>
                          <a:spcPts val="0"/>
                        </a:spcAft>
                        <a:buNone/>
                      </a:pPr>
                      <a:r>
                        <a:rPr lang="ja-JP" sz="900" b="0" i="0" u="none" strike="noStrike" noProof="0">
                          <a:solidFill>
                            <a:srgbClr val="1A1A1A"/>
                          </a:solidFill>
                          <a:effectLst/>
                          <a:latin typeface="Meiryo"/>
                          <a:ea typeface="Meiryo"/>
                        </a:rPr>
                        <a:t>デザインデータ引渡し</a:t>
                      </a:r>
                      <a:endParaRPr lang="ja-JP" sz="900" b="0" i="0" u="none" strike="noStrike" noProof="0">
                        <a:solidFill>
                          <a:srgbClr val="000000"/>
                        </a:solidFill>
                        <a:effectLst/>
                        <a:latin typeface="Meiryo"/>
                        <a:ea typeface="Meiryo"/>
                      </a:endParaRPr>
                    </a:p>
                  </a:txBody>
                  <a:tcPr anchor="ctr">
                    <a:lnL w="6350" cap="flat" cmpd="sng" algn="ctr">
                      <a:solidFill>
                        <a:schemeClr val="bg1">
                          <a:lumMod val="85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2F2"/>
                    </a:solid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000">
                        <a:effectLst/>
                        <a:latin typeface="Meiryo" panose="020B0604030504040204" pitchFamily="34" charset="-128"/>
                        <a:ea typeface="Meiryo" panose="020B0604030504040204"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3631045372"/>
                  </a:ext>
                </a:extLst>
              </a:tr>
              <a:tr h="341490">
                <a:tc rowSpan="3">
                  <a:txBody>
                    <a:bodyPr/>
                    <a:lstStyle/>
                    <a:p>
                      <a:pPr lvl="0">
                        <a:buNone/>
                      </a:pPr>
                      <a:r>
                        <a:rPr lang="ja-JP" sz="900" b="0" i="0" u="none" strike="noStrike" noProof="0">
                          <a:solidFill>
                            <a:srgbClr val="1A1A1A"/>
                          </a:solidFill>
                          <a:effectLst/>
                          <a:latin typeface="Meiryo"/>
                          <a:ea typeface="Meiryo"/>
                        </a:rPr>
                        <a:t>サステナビリティ／研究開発</a:t>
                      </a:r>
                      <a:br>
                        <a:rPr lang="ja-JP" altLang="en-US" sz="900" b="0" i="0" u="none" strike="noStrike" noProof="0">
                          <a:solidFill>
                            <a:srgbClr val="1A1A1A"/>
                          </a:solidFill>
                          <a:effectLst/>
                          <a:latin typeface="Meiryo"/>
                          <a:ea typeface="Meiryo"/>
                        </a:rPr>
                      </a:br>
                      <a:r>
                        <a:rPr lang="ja-JP" sz="900" b="0" i="0" u="none" strike="noStrike" noProof="0">
                          <a:solidFill>
                            <a:srgbClr val="1A1A1A"/>
                          </a:solidFill>
                          <a:effectLst/>
                          <a:latin typeface="Meiryo"/>
                          <a:ea typeface="Meiryo"/>
                        </a:rPr>
                        <a:t>改修 </a:t>
                      </a:r>
                      <a:endParaRPr lang="en-US" altLang="ja-JP">
                        <a:latin typeface="Meiryo"/>
                        <a:ea typeface="Meiryo"/>
                      </a:endParaRPr>
                    </a:p>
                  </a:txBody>
                  <a:tcPr anchor="ctr">
                    <a:lnL w="12700" cap="flat" cmpd="sng" algn="ctr">
                      <a:solidFill>
                        <a:schemeClr val="bg1">
                          <a:lumMod val="50000"/>
                        </a:schemeClr>
                      </a:solidFill>
                      <a:prstDash val="solid"/>
                      <a:round/>
                      <a:headEnd type="none" w="med" len="med"/>
                      <a:tailEnd type="none" w="med" len="med"/>
                    </a:lnL>
                    <a:lnR w="6350">
                      <a:solidFill>
                        <a:schemeClr val="bg1">
                          <a:lumMod val="85000"/>
                        </a:schemeClr>
                      </a:solidFill>
                    </a:lnR>
                    <a:lnT w="6350">
                      <a:solidFill>
                        <a:schemeClr val="bg1">
                          <a:lumMod val="85000"/>
                        </a:schemeClr>
                      </a:solidFill>
                    </a:lnT>
                    <a:lnB w="6350" cap="flat" cmpd="sng" algn="ctr">
                      <a:solidFill>
                        <a:schemeClr val="bg1">
                          <a:lumMod val="85000"/>
                        </a:schemeClr>
                      </a:solidFill>
                      <a:prstDash val="solid"/>
                      <a:round/>
                      <a:headEnd type="none" w="med" len="med"/>
                      <a:tailEnd type="none" w="med" len="med"/>
                    </a:lnB>
                    <a:solidFill>
                      <a:srgbClr val="F2F2F2"/>
                    </a:solidFill>
                  </a:tcPr>
                </a:tc>
                <a:tc>
                  <a:txBody>
                    <a:bodyPr/>
                    <a:lstStyle/>
                    <a:p>
                      <a:pPr fontAlgn="ctr">
                        <a:buNone/>
                      </a:pPr>
                      <a:r>
                        <a:rPr lang="ja-JP" altLang="en-US" sz="900">
                          <a:solidFill>
                            <a:srgbClr val="1A1A1A"/>
                          </a:solidFill>
                          <a:effectLst/>
                          <a:latin typeface="Meiryo" panose="020B0604030504040204" pitchFamily="34" charset="-128"/>
                          <a:ea typeface="Meiryo" panose="020B0604030504040204" pitchFamily="34" charset="-128"/>
                        </a:rPr>
                        <a:t>構成案作成</a:t>
                      </a:r>
                    </a:p>
                  </a:txBody>
                  <a:tcPr anchor="ctr">
                    <a:lnL w="6350" cap="flat" cmpd="sng" algn="ctr">
                      <a:solidFill>
                        <a:schemeClr val="bg1">
                          <a:lumMod val="85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2F2"/>
                    </a:solidFill>
                  </a:tcPr>
                </a:tc>
                <a:tc>
                  <a:txBody>
                    <a:bodyPr/>
                    <a:lstStyle/>
                    <a:p>
                      <a:pPr fontAlgn="ctr">
                        <a:buNone/>
                      </a:pPr>
                      <a:endParaRPr lang="en-US" sz="1200">
                        <a:effectLst/>
                        <a:latin typeface="游ゴシック" panose="020B0400000000000000" pitchFamily="34" charset="-128"/>
                        <a:ea typeface="游ゴシック" panose="020B0400000000000000" pitchFamily="34" charset="-128"/>
                      </a:endParaRPr>
                    </a:p>
                  </a:txBody>
                  <a:tcPr marL="9525" marR="9525" marT="9525"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200">
                        <a:effectLst/>
                        <a:latin typeface="游ゴシック" panose="020B0400000000000000" pitchFamily="34" charset="-128"/>
                        <a:ea typeface="游ゴシック" panose="020B0400000000000000"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200">
                        <a:effectLst/>
                        <a:latin typeface="游ゴシック" panose="020B0400000000000000" pitchFamily="34" charset="-128"/>
                        <a:ea typeface="游ゴシック" panose="020B0400000000000000" pitchFamily="34" charset="-128"/>
                      </a:endParaRPr>
                    </a:p>
                  </a:txBody>
                  <a:tcPr marL="9525" marR="9525" marT="9525"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200">
                        <a:effectLst/>
                        <a:latin typeface="游ゴシック" panose="020B0400000000000000" pitchFamily="34" charset="-128"/>
                        <a:ea typeface="游ゴシック" panose="020B0400000000000000"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200">
                        <a:effectLst/>
                        <a:latin typeface="游ゴシック" panose="020B0400000000000000" pitchFamily="34" charset="-128"/>
                        <a:ea typeface="游ゴシック" panose="020B0400000000000000"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200">
                        <a:effectLst/>
                        <a:latin typeface="游ゴシック" panose="020B0400000000000000" pitchFamily="34" charset="-128"/>
                        <a:ea typeface="游ゴシック" panose="020B0400000000000000" pitchFamily="34" charset="-128"/>
                      </a:endParaRPr>
                    </a:p>
                  </a:txBody>
                  <a:tcPr marL="9525" marR="9525" marT="9525"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200">
                        <a:effectLst/>
                        <a:latin typeface="游ゴシック" panose="020B0400000000000000" pitchFamily="34" charset="-128"/>
                        <a:ea typeface="游ゴシック" panose="020B0400000000000000"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200">
                        <a:effectLst/>
                        <a:latin typeface="游ゴシック" panose="020B0400000000000000" pitchFamily="34" charset="-128"/>
                        <a:ea typeface="游ゴシック" panose="020B0400000000000000"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200">
                        <a:effectLst/>
                        <a:latin typeface="游ゴシック" panose="020B0400000000000000" pitchFamily="34" charset="-128"/>
                        <a:ea typeface="游ゴシック" panose="020B0400000000000000" pitchFamily="34" charset="-128"/>
                      </a:endParaRPr>
                    </a:p>
                  </a:txBody>
                  <a:tcPr marL="9525" marR="9525" marT="9525"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200">
                        <a:effectLst/>
                        <a:latin typeface="游ゴシック" panose="020B0400000000000000" pitchFamily="34" charset="-128"/>
                        <a:ea typeface="游ゴシック" panose="020B0400000000000000"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200">
                        <a:effectLst/>
                        <a:latin typeface="游ゴシック" panose="020B0400000000000000" pitchFamily="34" charset="-128"/>
                        <a:ea typeface="游ゴシック" panose="020B0400000000000000"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1648062920"/>
                  </a:ext>
                </a:extLst>
              </a:tr>
              <a:tr h="341490">
                <a:tc vMerge="1">
                  <a:txBody>
                    <a:bodyPr/>
                    <a:lstStyle/>
                    <a:p>
                      <a:endParaRPr lang="en-US" altLang="ja-JP"/>
                    </a:p>
                  </a:txBody>
                  <a:tcPr marL="9524" marR="9524" marT="9524" anchor="ctr">
                    <a:lnL w="6350">
                      <a:solidFill>
                        <a:srgbClr val="000000"/>
                      </a:solidFill>
                    </a:lnL>
                    <a:lnR w="6350">
                      <a:solidFill>
                        <a:srgbClr val="000000"/>
                      </a:solidFill>
                    </a:lnR>
                    <a:lnT w="6350">
                      <a:solidFill>
                        <a:srgbClr val="D9D9D9"/>
                      </a:solidFill>
                    </a:lnT>
                    <a:lnB w="6350">
                      <a:solidFill>
                        <a:srgbClr val="D9D9D9"/>
                      </a:solidFill>
                    </a:lnB>
                    <a:solidFill>
                      <a:srgbClr val="F2F2F2"/>
                    </a:solidFill>
                  </a:tcPr>
                </a:tc>
                <a:tc>
                  <a:txBody>
                    <a:bodyPr/>
                    <a:lstStyle/>
                    <a:p>
                      <a:pPr fontAlgn="ctr">
                        <a:buNone/>
                      </a:pPr>
                      <a:r>
                        <a:rPr lang="ja-JP" altLang="en-US" sz="900">
                          <a:solidFill>
                            <a:srgbClr val="1A1A1A"/>
                          </a:solidFill>
                          <a:effectLst/>
                          <a:latin typeface="Meiryo" panose="020B0604030504040204" pitchFamily="34" charset="-128"/>
                          <a:ea typeface="Meiryo" panose="020B0604030504040204" pitchFamily="34" charset="-128"/>
                        </a:rPr>
                        <a:t>デザイン</a:t>
                      </a:r>
                    </a:p>
                  </a:txBody>
                  <a:tcPr anchor="ctr">
                    <a:lnL w="6350" cap="flat" cmpd="sng" algn="ctr">
                      <a:solidFill>
                        <a:schemeClr val="bg1">
                          <a:lumMod val="85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2F2"/>
                    </a:solidFill>
                  </a:tcPr>
                </a:tc>
                <a:tc>
                  <a:txBody>
                    <a:bodyPr/>
                    <a:lstStyle/>
                    <a:p>
                      <a:pPr fontAlgn="ctr">
                        <a:buNone/>
                      </a:pPr>
                      <a:endParaRPr lang="en-US" sz="1200">
                        <a:effectLst/>
                        <a:latin typeface="游ゴシック" panose="020B0400000000000000" pitchFamily="34" charset="-128"/>
                        <a:ea typeface="游ゴシック" panose="020B0400000000000000" pitchFamily="34" charset="-128"/>
                      </a:endParaRPr>
                    </a:p>
                  </a:txBody>
                  <a:tcPr marL="9525" marR="9525" marT="9525"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200">
                        <a:effectLst/>
                        <a:latin typeface="游ゴシック" panose="020B0400000000000000" pitchFamily="34" charset="-128"/>
                        <a:ea typeface="游ゴシック" panose="020B0400000000000000"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200">
                        <a:effectLst/>
                        <a:latin typeface="游ゴシック" panose="020B0400000000000000" pitchFamily="34" charset="-128"/>
                        <a:ea typeface="游ゴシック" panose="020B0400000000000000" pitchFamily="34" charset="-128"/>
                      </a:endParaRPr>
                    </a:p>
                  </a:txBody>
                  <a:tcPr marL="9525" marR="9525" marT="9525"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200">
                        <a:effectLst/>
                        <a:latin typeface="游ゴシック" panose="020B0400000000000000" pitchFamily="34" charset="-128"/>
                        <a:ea typeface="游ゴシック" panose="020B0400000000000000"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200">
                        <a:effectLst/>
                        <a:latin typeface="游ゴシック" panose="020B0400000000000000" pitchFamily="34" charset="-128"/>
                        <a:ea typeface="游ゴシック" panose="020B0400000000000000"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200">
                        <a:effectLst/>
                        <a:latin typeface="游ゴシック" panose="020B0400000000000000" pitchFamily="34" charset="-128"/>
                        <a:ea typeface="游ゴシック" panose="020B0400000000000000" pitchFamily="34" charset="-128"/>
                      </a:endParaRPr>
                    </a:p>
                  </a:txBody>
                  <a:tcPr marL="9525" marR="9525" marT="9525"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200">
                        <a:effectLst/>
                        <a:latin typeface="游ゴシック" panose="020B0400000000000000" pitchFamily="34" charset="-128"/>
                        <a:ea typeface="游ゴシック" panose="020B0400000000000000"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200">
                        <a:effectLst/>
                        <a:latin typeface="游ゴシック" panose="020B0400000000000000" pitchFamily="34" charset="-128"/>
                        <a:ea typeface="游ゴシック" panose="020B0400000000000000"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200">
                        <a:effectLst/>
                        <a:latin typeface="游ゴシック" panose="020B0400000000000000" pitchFamily="34" charset="-128"/>
                        <a:ea typeface="游ゴシック" panose="020B0400000000000000" pitchFamily="34" charset="-128"/>
                      </a:endParaRPr>
                    </a:p>
                  </a:txBody>
                  <a:tcPr marL="9525" marR="9525" marT="9525"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200">
                        <a:effectLst/>
                        <a:latin typeface="游ゴシック" panose="020B0400000000000000" pitchFamily="34" charset="-128"/>
                        <a:ea typeface="游ゴシック" panose="020B0400000000000000"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200">
                        <a:effectLst/>
                        <a:latin typeface="游ゴシック" panose="020B0400000000000000" pitchFamily="34" charset="-128"/>
                        <a:ea typeface="游ゴシック" panose="020B0400000000000000"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3699209343"/>
                  </a:ext>
                </a:extLst>
              </a:tr>
              <a:tr h="366786">
                <a:tc vMerge="1">
                  <a:txBody>
                    <a:bodyPr/>
                    <a:lstStyle/>
                    <a:p>
                      <a:endParaRPr lang="en-US" altLang="ja-JP"/>
                    </a:p>
                  </a:txBody>
                  <a:tcPr marL="9524" marR="9524" marT="9524" anchor="ctr">
                    <a:lnL w="6350">
                      <a:solidFill>
                        <a:srgbClr val="000000"/>
                      </a:solidFill>
                    </a:lnL>
                    <a:lnR w="6350">
                      <a:solidFill>
                        <a:srgbClr val="000000"/>
                      </a:solidFill>
                    </a:lnR>
                    <a:lnT w="6350">
                      <a:solidFill>
                        <a:srgbClr val="D9D9D9"/>
                      </a:solidFill>
                    </a:lnT>
                    <a:lnB w="6350">
                      <a:solidFill>
                        <a:srgbClr val="000000"/>
                      </a:solidFill>
                    </a:lnB>
                    <a:solidFill>
                      <a:srgbClr val="F2F2F2"/>
                    </a:solidFill>
                  </a:tcPr>
                </a:tc>
                <a:tc>
                  <a:txBody>
                    <a:bodyPr/>
                    <a:lstStyle/>
                    <a:p>
                      <a:pPr lvl="0" algn="l">
                        <a:lnSpc>
                          <a:spcPct val="100000"/>
                        </a:lnSpc>
                        <a:spcBef>
                          <a:spcPts val="0"/>
                        </a:spcBef>
                        <a:spcAft>
                          <a:spcPts val="0"/>
                        </a:spcAft>
                        <a:buNone/>
                      </a:pPr>
                      <a:r>
                        <a:rPr lang="ja-JP" sz="900" b="0" i="0" u="none" strike="noStrike" noProof="0">
                          <a:solidFill>
                            <a:srgbClr val="1A1A1A"/>
                          </a:solidFill>
                          <a:effectLst/>
                          <a:latin typeface="Meiryo"/>
                          <a:ea typeface="Meiryo"/>
                        </a:rPr>
                        <a:t>デザインデータ引渡し</a:t>
                      </a:r>
                      <a:endParaRPr lang="ja-JP" sz="900" b="0" i="0" u="none" strike="noStrike" noProof="0">
                        <a:solidFill>
                          <a:srgbClr val="000000"/>
                        </a:solidFill>
                        <a:effectLst/>
                        <a:latin typeface="Meiryo"/>
                        <a:ea typeface="Meiryo"/>
                      </a:endParaRPr>
                    </a:p>
                  </a:txBody>
                  <a:tcPr anchor="ctr">
                    <a:lnL w="6350" cap="flat" cmpd="sng" algn="ctr">
                      <a:solidFill>
                        <a:schemeClr val="bg1">
                          <a:lumMod val="85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2F2"/>
                    </a:solidFill>
                  </a:tcPr>
                </a:tc>
                <a:tc>
                  <a:txBody>
                    <a:bodyPr/>
                    <a:lstStyle/>
                    <a:p>
                      <a:pPr fontAlgn="ctr">
                        <a:buNone/>
                      </a:pPr>
                      <a:endParaRPr lang="en-US" sz="1200">
                        <a:effectLst/>
                        <a:latin typeface="游ゴシック" panose="020B0400000000000000" pitchFamily="34" charset="-128"/>
                        <a:ea typeface="游ゴシック" panose="020B0400000000000000" pitchFamily="34" charset="-128"/>
                      </a:endParaRPr>
                    </a:p>
                  </a:txBody>
                  <a:tcPr marL="9525" marR="9525" marT="9525"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200">
                        <a:effectLst/>
                        <a:latin typeface="游ゴシック" panose="020B0400000000000000" pitchFamily="34" charset="-128"/>
                        <a:ea typeface="游ゴシック" panose="020B0400000000000000"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200">
                        <a:effectLst/>
                        <a:latin typeface="游ゴシック" panose="020B0400000000000000" pitchFamily="34" charset="-128"/>
                        <a:ea typeface="游ゴシック" panose="020B0400000000000000" pitchFamily="34" charset="-128"/>
                      </a:endParaRPr>
                    </a:p>
                  </a:txBody>
                  <a:tcPr marL="9525" marR="9525" marT="9525"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200">
                        <a:effectLst/>
                        <a:latin typeface="游ゴシック" panose="020B0400000000000000" pitchFamily="34" charset="-128"/>
                        <a:ea typeface="游ゴシック" panose="020B0400000000000000"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200">
                        <a:effectLst/>
                        <a:latin typeface="游ゴシック" panose="020B0400000000000000" pitchFamily="34" charset="-128"/>
                        <a:ea typeface="游ゴシック" panose="020B0400000000000000"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200">
                        <a:effectLst/>
                        <a:latin typeface="游ゴシック" panose="020B0400000000000000" pitchFamily="34" charset="-128"/>
                        <a:ea typeface="游ゴシック" panose="020B0400000000000000" pitchFamily="34" charset="-128"/>
                      </a:endParaRPr>
                    </a:p>
                  </a:txBody>
                  <a:tcPr marL="9525" marR="9525" marT="9525"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200">
                        <a:effectLst/>
                        <a:latin typeface="游ゴシック" panose="020B0400000000000000" pitchFamily="34" charset="-128"/>
                        <a:ea typeface="游ゴシック" panose="020B0400000000000000"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200">
                        <a:effectLst/>
                        <a:latin typeface="游ゴシック" panose="020B0400000000000000" pitchFamily="34" charset="-128"/>
                        <a:ea typeface="游ゴシック" panose="020B0400000000000000"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200">
                        <a:effectLst/>
                        <a:latin typeface="游ゴシック" panose="020B0400000000000000" pitchFamily="34" charset="-128"/>
                        <a:ea typeface="游ゴシック" panose="020B0400000000000000" pitchFamily="34" charset="-128"/>
                      </a:endParaRPr>
                    </a:p>
                  </a:txBody>
                  <a:tcPr marL="9525" marR="9525" marT="9525"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200">
                        <a:effectLst/>
                        <a:latin typeface="游ゴシック" panose="020B0400000000000000" pitchFamily="34" charset="-128"/>
                        <a:ea typeface="游ゴシック" panose="020B0400000000000000"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fontAlgn="ctr">
                        <a:buNone/>
                      </a:pPr>
                      <a:endParaRPr lang="en-US" sz="1200">
                        <a:effectLst/>
                        <a:latin typeface="游ゴシック" panose="020B0400000000000000" pitchFamily="34" charset="-128"/>
                        <a:ea typeface="游ゴシック" panose="020B0400000000000000" pitchFamily="34" charset="-128"/>
                      </a:endParaRPr>
                    </a:p>
                  </a:txBody>
                  <a:tcPr marL="9525" marR="9525" marT="9525" anchor="ctr">
                    <a:lnL w="12700" cap="flat" cmpd="sng" algn="ctr">
                      <a:solidFill>
                        <a:schemeClr val="bg2">
                          <a:lumMod val="9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1676634368"/>
                  </a:ext>
                </a:extLst>
              </a:tr>
              <a:tr h="341490">
                <a:tc>
                  <a:txBody>
                    <a:bodyPr/>
                    <a:lstStyle/>
                    <a:p>
                      <a:pPr lvl="0">
                        <a:buNone/>
                      </a:pPr>
                      <a:r>
                        <a:rPr lang="ja-JP" altLang="en-US" sz="900" b="0" i="0" u="none" strike="noStrike" noProof="0">
                          <a:solidFill>
                            <a:srgbClr val="1A1A1A"/>
                          </a:solidFill>
                          <a:effectLst/>
                          <a:latin typeface="Meiryo"/>
                          <a:ea typeface="Meiryo"/>
                        </a:rPr>
                        <a:t>改善提案</a:t>
                      </a:r>
                    </a:p>
                  </a:txBody>
                  <a:tcPr anchor="ctr">
                    <a:lnL w="12700" cap="flat" cmpd="sng" algn="ctr">
                      <a:solidFill>
                        <a:schemeClr val="bg1">
                          <a:lumMod val="50000"/>
                        </a:schemeClr>
                      </a:solidFill>
                      <a:prstDash val="solid"/>
                      <a:round/>
                      <a:headEnd type="none" w="med" len="med"/>
                      <a:tailEnd type="none" w="med" len="med"/>
                    </a:lnL>
                    <a:lnR w="6350">
                      <a:solidFill>
                        <a:schemeClr val="bg1">
                          <a:lumMod val="85000"/>
                        </a:schemeClr>
                      </a:solidFill>
                    </a:lnR>
                    <a:lnT w="6350">
                      <a:solidFill>
                        <a:schemeClr val="bg1">
                          <a:lumMod val="85000"/>
                        </a:schemeClr>
                      </a:solidFill>
                    </a:lnT>
                    <a:lnB w="12700" cap="flat" cmpd="sng" algn="ctr">
                      <a:solidFill>
                        <a:schemeClr val="bg1">
                          <a:lumMod val="50000"/>
                        </a:schemeClr>
                      </a:solidFill>
                      <a:prstDash val="solid"/>
                      <a:round/>
                      <a:headEnd type="none" w="med" len="med"/>
                      <a:tailEnd type="none" w="med" len="med"/>
                    </a:lnB>
                    <a:solidFill>
                      <a:srgbClr val="F2F2F2"/>
                    </a:solidFill>
                  </a:tcPr>
                </a:tc>
                <a:tc>
                  <a:txBody>
                    <a:bodyPr/>
                    <a:lstStyle/>
                    <a:p>
                      <a:pPr lvl="0">
                        <a:buNone/>
                      </a:pPr>
                      <a:r>
                        <a:rPr lang="ja-JP" altLang="en-US" sz="900">
                          <a:solidFill>
                            <a:srgbClr val="1A1A1A"/>
                          </a:solidFill>
                          <a:effectLst/>
                          <a:latin typeface="Meiryo"/>
                          <a:ea typeface="Meiryo"/>
                        </a:rPr>
                        <a:t>ご提案報告</a:t>
                      </a:r>
                    </a:p>
                  </a:txBody>
                  <a:tcPr anchor="ctr">
                    <a:lnL w="6350">
                      <a:solidFill>
                        <a:schemeClr val="bg1">
                          <a:lumMod val="85000"/>
                        </a:schemeClr>
                      </a:solidFill>
                    </a:lnL>
                    <a:lnR w="12700" cap="flat" cmpd="sng" algn="ctr">
                      <a:solidFill>
                        <a:schemeClr val="tx1">
                          <a:lumMod val="50000"/>
                          <a:lumOff val="50000"/>
                        </a:schemeClr>
                      </a:solidFill>
                      <a:prstDash val="solid"/>
                      <a:round/>
                      <a:headEnd type="none" w="med" len="med"/>
                      <a:tailEnd type="none" w="med" len="med"/>
                    </a:lnR>
                    <a:lnT w="6350">
                      <a:solidFill>
                        <a:schemeClr val="bg1">
                          <a:lumMod val="85000"/>
                        </a:schemeClr>
                      </a:solidFill>
                    </a:lnT>
                    <a:lnB w="12700" cap="flat" cmpd="sng" algn="ctr">
                      <a:solidFill>
                        <a:schemeClr val="bg1">
                          <a:lumMod val="50000"/>
                        </a:schemeClr>
                      </a:solidFill>
                      <a:prstDash val="solid"/>
                      <a:round/>
                      <a:headEnd type="none" w="med" len="med"/>
                      <a:tailEnd type="none" w="med" len="med"/>
                    </a:lnB>
                    <a:solidFill>
                      <a:srgbClr val="F2F2F2"/>
                    </a:solidFill>
                  </a:tcPr>
                </a:tc>
                <a:tc>
                  <a:txBody>
                    <a:bodyPr/>
                    <a:lstStyle/>
                    <a:p>
                      <a:pPr lvl="0">
                        <a:buNone/>
                      </a:pPr>
                      <a:endParaRPr lang="en-US" sz="1200" dirty="0">
                        <a:effectLst/>
                        <a:latin typeface="游ゴシック"/>
                        <a:ea typeface="游ゴシック"/>
                      </a:endParaRPr>
                    </a:p>
                  </a:txBody>
                  <a:tcPr marL="9524" marR="9524" marT="9524"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lvl="0">
                        <a:buNone/>
                      </a:pPr>
                      <a:endParaRPr lang="en-US" sz="1200" dirty="0">
                        <a:effectLst/>
                        <a:latin typeface="游ゴシック"/>
                        <a:ea typeface="游ゴシック"/>
                      </a:endParaRPr>
                    </a:p>
                  </a:txBody>
                  <a:tcPr marL="9524" marR="9524" marT="9524" anchor="ctr">
                    <a:lnL w="12700" cap="flat" cmpd="sng" algn="ctr">
                      <a:solidFill>
                        <a:schemeClr val="bg2">
                          <a:lumMod val="9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lvl="0">
                        <a:buNone/>
                      </a:pPr>
                      <a:endParaRPr lang="en-US" sz="1200">
                        <a:effectLst/>
                        <a:latin typeface="游ゴシック"/>
                        <a:ea typeface="游ゴシック"/>
                      </a:endParaRPr>
                    </a:p>
                  </a:txBody>
                  <a:tcPr marL="9524" marR="9524" marT="9524"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lvl="0">
                        <a:buNone/>
                      </a:pPr>
                      <a:endParaRPr lang="en-US" sz="1200">
                        <a:effectLst/>
                        <a:latin typeface="游ゴシック"/>
                        <a:ea typeface="游ゴシック"/>
                      </a:endParaRPr>
                    </a:p>
                  </a:txBody>
                  <a:tcPr marL="9524" marR="9524" marT="9524"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lvl="0">
                        <a:buNone/>
                      </a:pPr>
                      <a:endParaRPr lang="en-US" sz="1200">
                        <a:effectLst/>
                        <a:latin typeface="游ゴシック"/>
                        <a:ea typeface="游ゴシック"/>
                      </a:endParaRPr>
                    </a:p>
                  </a:txBody>
                  <a:tcPr marL="9524" marR="9524" marT="9524" anchor="ctr">
                    <a:lnL w="12700" cap="flat" cmpd="sng" algn="ctr">
                      <a:solidFill>
                        <a:schemeClr val="bg2">
                          <a:lumMod val="9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lvl="0">
                        <a:buNone/>
                      </a:pPr>
                      <a:endParaRPr lang="en-US" sz="1200">
                        <a:effectLst/>
                        <a:latin typeface="游ゴシック"/>
                        <a:ea typeface="游ゴシック"/>
                      </a:endParaRPr>
                    </a:p>
                  </a:txBody>
                  <a:tcPr marL="9524" marR="9524" marT="9524"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lvl="0">
                        <a:buNone/>
                      </a:pPr>
                      <a:endParaRPr lang="en-US" sz="1200">
                        <a:effectLst/>
                        <a:latin typeface="游ゴシック"/>
                        <a:ea typeface="游ゴシック"/>
                      </a:endParaRPr>
                    </a:p>
                  </a:txBody>
                  <a:tcPr marL="9524" marR="9524" marT="9524"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lvl="0">
                        <a:buNone/>
                      </a:pPr>
                      <a:endParaRPr lang="en-US" sz="1200">
                        <a:effectLst/>
                        <a:latin typeface="游ゴシック"/>
                        <a:ea typeface="游ゴシック"/>
                      </a:endParaRPr>
                    </a:p>
                  </a:txBody>
                  <a:tcPr marL="9524" marR="9524" marT="9524" anchor="ctr">
                    <a:lnL w="12700" cap="flat" cmpd="sng" algn="ctr">
                      <a:solidFill>
                        <a:schemeClr val="bg2">
                          <a:lumMod val="9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lvl="0">
                        <a:buNone/>
                      </a:pPr>
                      <a:endParaRPr lang="en-US" sz="1200">
                        <a:effectLst/>
                        <a:latin typeface="游ゴシック"/>
                        <a:ea typeface="游ゴシック"/>
                      </a:endParaRPr>
                    </a:p>
                  </a:txBody>
                  <a:tcPr marL="9524" marR="9524" marT="9524"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lvl="0">
                        <a:buNone/>
                      </a:pPr>
                      <a:endParaRPr lang="en-US" sz="1200">
                        <a:effectLst/>
                        <a:latin typeface="游ゴシック"/>
                        <a:ea typeface="游ゴシック"/>
                      </a:endParaRPr>
                    </a:p>
                  </a:txBody>
                  <a:tcPr marL="9524" marR="9524" marT="9524"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lvl="0">
                        <a:buNone/>
                      </a:pPr>
                      <a:endParaRPr lang="en-US" sz="1200" dirty="0">
                        <a:effectLst/>
                        <a:latin typeface="游ゴシック"/>
                        <a:ea typeface="游ゴシック"/>
                      </a:endParaRPr>
                    </a:p>
                  </a:txBody>
                  <a:tcPr marL="9524" marR="9524" marT="9524" anchor="ctr">
                    <a:lnL w="12700" cap="flat" cmpd="sng" algn="ctr">
                      <a:solidFill>
                        <a:schemeClr val="bg2">
                          <a:lumMod val="9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46027390"/>
                  </a:ext>
                </a:extLst>
              </a:tr>
            </a:tbl>
          </a:graphicData>
        </a:graphic>
      </p:graphicFrame>
      <p:sp>
        <p:nvSpPr>
          <p:cNvPr id="10" name="Arrow: Pentagon 9">
            <a:extLst>
              <a:ext uri="{FF2B5EF4-FFF2-40B4-BE49-F238E27FC236}">
                <a16:creationId xmlns:a16="http://schemas.microsoft.com/office/drawing/2014/main" id="{39955310-0F78-0386-6DF4-7DE4B3723713}"/>
              </a:ext>
            </a:extLst>
          </p:cNvPr>
          <p:cNvSpPr/>
          <p:nvPr/>
        </p:nvSpPr>
        <p:spPr>
          <a:xfrm>
            <a:off x="2937895" y="1998660"/>
            <a:ext cx="775220" cy="158424"/>
          </a:xfrm>
          <a:prstGeom prst="homePlate">
            <a:avLst/>
          </a:prstGeom>
          <a:solidFill>
            <a:srgbClr val="658F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Pentagon 15">
            <a:extLst>
              <a:ext uri="{FF2B5EF4-FFF2-40B4-BE49-F238E27FC236}">
                <a16:creationId xmlns:a16="http://schemas.microsoft.com/office/drawing/2014/main" id="{737846A8-FCAA-7C33-53E1-C542E8D9AE27}"/>
              </a:ext>
            </a:extLst>
          </p:cNvPr>
          <p:cNvSpPr/>
          <p:nvPr/>
        </p:nvSpPr>
        <p:spPr>
          <a:xfrm>
            <a:off x="3738707" y="2295391"/>
            <a:ext cx="716606" cy="168734"/>
          </a:xfrm>
          <a:prstGeom prst="homePlate">
            <a:avLst/>
          </a:prstGeom>
          <a:solidFill>
            <a:srgbClr val="658F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Pentagon 20">
            <a:extLst>
              <a:ext uri="{FF2B5EF4-FFF2-40B4-BE49-F238E27FC236}">
                <a16:creationId xmlns:a16="http://schemas.microsoft.com/office/drawing/2014/main" id="{3535D5BD-327E-B245-53A7-E586483787D3}"/>
              </a:ext>
            </a:extLst>
          </p:cNvPr>
          <p:cNvSpPr/>
          <p:nvPr/>
        </p:nvSpPr>
        <p:spPr>
          <a:xfrm>
            <a:off x="5722919" y="2904625"/>
            <a:ext cx="1108974" cy="168734"/>
          </a:xfrm>
          <a:prstGeom prst="homePlate">
            <a:avLst/>
          </a:prstGeom>
          <a:solidFill>
            <a:srgbClr val="658F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Pentagon 23">
            <a:extLst>
              <a:ext uri="{FF2B5EF4-FFF2-40B4-BE49-F238E27FC236}">
                <a16:creationId xmlns:a16="http://schemas.microsoft.com/office/drawing/2014/main" id="{DACD056E-8862-2572-04E3-F9921EE4DE68}"/>
              </a:ext>
            </a:extLst>
          </p:cNvPr>
          <p:cNvSpPr/>
          <p:nvPr/>
        </p:nvSpPr>
        <p:spPr>
          <a:xfrm>
            <a:off x="6627795" y="3298803"/>
            <a:ext cx="188333" cy="149028"/>
          </a:xfrm>
          <a:prstGeom prst="homePlate">
            <a:avLst/>
          </a:prstGeom>
          <a:solidFill>
            <a:srgbClr val="658F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Pentagon 20">
            <a:extLst>
              <a:ext uri="{FF2B5EF4-FFF2-40B4-BE49-F238E27FC236}">
                <a16:creationId xmlns:a16="http://schemas.microsoft.com/office/drawing/2014/main" id="{232C66ED-94FF-6EF8-5E18-F0EE457D26E4}"/>
              </a:ext>
            </a:extLst>
          </p:cNvPr>
          <p:cNvSpPr/>
          <p:nvPr/>
        </p:nvSpPr>
        <p:spPr>
          <a:xfrm>
            <a:off x="4526529" y="2603786"/>
            <a:ext cx="1108974" cy="168734"/>
          </a:xfrm>
          <a:prstGeom prst="homePlate">
            <a:avLst/>
          </a:prstGeom>
          <a:solidFill>
            <a:srgbClr val="658F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tar: 5 Points 16">
            <a:extLst>
              <a:ext uri="{FF2B5EF4-FFF2-40B4-BE49-F238E27FC236}">
                <a16:creationId xmlns:a16="http://schemas.microsoft.com/office/drawing/2014/main" id="{BA5EBD38-EFEC-D482-A618-6A38E43CFB73}"/>
              </a:ext>
            </a:extLst>
          </p:cNvPr>
          <p:cNvSpPr/>
          <p:nvPr/>
        </p:nvSpPr>
        <p:spPr>
          <a:xfrm>
            <a:off x="4296529" y="5596879"/>
            <a:ext cx="199159" cy="190500"/>
          </a:xfrm>
          <a:prstGeom prst="star5">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tar: 5 Points 17">
            <a:extLst>
              <a:ext uri="{FF2B5EF4-FFF2-40B4-BE49-F238E27FC236}">
                <a16:creationId xmlns:a16="http://schemas.microsoft.com/office/drawing/2014/main" id="{E05C6EFA-D54E-7240-A8DE-117D0F56C307}"/>
              </a:ext>
            </a:extLst>
          </p:cNvPr>
          <p:cNvSpPr/>
          <p:nvPr/>
        </p:nvSpPr>
        <p:spPr>
          <a:xfrm>
            <a:off x="5094702" y="5545781"/>
            <a:ext cx="199159" cy="190500"/>
          </a:xfrm>
          <a:prstGeom prst="star5">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tar: 5 Points 18">
            <a:extLst>
              <a:ext uri="{FF2B5EF4-FFF2-40B4-BE49-F238E27FC236}">
                <a16:creationId xmlns:a16="http://schemas.microsoft.com/office/drawing/2014/main" id="{8655B3A0-63F7-30CB-7AD5-9A1A7D3BF6E6}"/>
              </a:ext>
            </a:extLst>
          </p:cNvPr>
          <p:cNvSpPr/>
          <p:nvPr/>
        </p:nvSpPr>
        <p:spPr>
          <a:xfrm>
            <a:off x="7429103" y="5548588"/>
            <a:ext cx="199159" cy="190500"/>
          </a:xfrm>
          <a:prstGeom prst="star5">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peech Bubble: Rectangle 19">
            <a:extLst>
              <a:ext uri="{FF2B5EF4-FFF2-40B4-BE49-F238E27FC236}">
                <a16:creationId xmlns:a16="http://schemas.microsoft.com/office/drawing/2014/main" id="{9841AC8D-24FF-6ECD-D97D-A2F088E43049}"/>
              </a:ext>
            </a:extLst>
          </p:cNvPr>
          <p:cNvSpPr/>
          <p:nvPr/>
        </p:nvSpPr>
        <p:spPr>
          <a:xfrm>
            <a:off x="2862943" y="5144900"/>
            <a:ext cx="1292232" cy="326571"/>
          </a:xfrm>
          <a:prstGeom prst="wedgeRectCallout">
            <a:avLst>
              <a:gd name="adj1" fmla="val -1263"/>
              <a:gd name="adj2" fmla="val 85593"/>
            </a:avLst>
          </a:prstGeom>
          <a:solidFill>
            <a:srgbClr val="0B32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000">
                <a:ea typeface="ＭＳ Ｐゴシック"/>
                <a:cs typeface="Calibri"/>
              </a:rPr>
              <a:t>サイト構造に対してのご提案</a:t>
            </a:r>
          </a:p>
        </p:txBody>
      </p:sp>
      <p:sp>
        <p:nvSpPr>
          <p:cNvPr id="22" name="Speech Bubble: Rectangle 21">
            <a:extLst>
              <a:ext uri="{FF2B5EF4-FFF2-40B4-BE49-F238E27FC236}">
                <a16:creationId xmlns:a16="http://schemas.microsoft.com/office/drawing/2014/main" id="{9E4F7F33-32AC-5519-4B6F-AFB1199AE919}"/>
              </a:ext>
            </a:extLst>
          </p:cNvPr>
          <p:cNvSpPr/>
          <p:nvPr/>
        </p:nvSpPr>
        <p:spPr>
          <a:xfrm>
            <a:off x="4526529" y="5167793"/>
            <a:ext cx="1402931" cy="326571"/>
          </a:xfrm>
          <a:prstGeom prst="wedgeRectCallout">
            <a:avLst>
              <a:gd name="adj1" fmla="val -8717"/>
              <a:gd name="adj2" fmla="val 82706"/>
            </a:avLst>
          </a:prstGeom>
          <a:solidFill>
            <a:srgbClr val="0B32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a:ea typeface="ＭＳ Ｐゴシック"/>
                <a:cs typeface="Calibri"/>
              </a:rPr>
              <a:t>TOP</a:t>
            </a:r>
            <a:r>
              <a:rPr lang="ja-JP" altLang="en-US" sz="1000">
                <a:ea typeface="ＭＳ Ｐゴシック"/>
                <a:cs typeface="Calibri"/>
              </a:rPr>
              <a:t>ページに</a:t>
            </a:r>
            <a:endParaRPr lang="en-US" altLang="ja-JP" sz="1000">
              <a:ea typeface="ＭＳ Ｐゴシック"/>
              <a:cs typeface="Calibri"/>
            </a:endParaRPr>
          </a:p>
          <a:p>
            <a:pPr algn="ctr"/>
            <a:r>
              <a:rPr lang="ja-JP" altLang="en-US" sz="1000">
                <a:ea typeface="ＭＳ Ｐゴシック"/>
                <a:cs typeface="Calibri"/>
              </a:rPr>
              <a:t>対してのご提案</a:t>
            </a:r>
          </a:p>
        </p:txBody>
      </p:sp>
      <p:sp>
        <p:nvSpPr>
          <p:cNvPr id="25" name="Speech Bubble: Rectangle 24">
            <a:extLst>
              <a:ext uri="{FF2B5EF4-FFF2-40B4-BE49-F238E27FC236}">
                <a16:creationId xmlns:a16="http://schemas.microsoft.com/office/drawing/2014/main" id="{7461937D-C870-32EE-82DD-47D5CC0120A0}"/>
              </a:ext>
            </a:extLst>
          </p:cNvPr>
          <p:cNvSpPr/>
          <p:nvPr/>
        </p:nvSpPr>
        <p:spPr>
          <a:xfrm>
            <a:off x="6874066" y="5141898"/>
            <a:ext cx="1679344" cy="326571"/>
          </a:xfrm>
          <a:prstGeom prst="wedgeRectCallout">
            <a:avLst>
              <a:gd name="adj1" fmla="val -20971"/>
              <a:gd name="adj2" fmla="val 84494"/>
            </a:avLst>
          </a:prstGeom>
          <a:solidFill>
            <a:srgbClr val="0B32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a:ea typeface="ＭＳ Ｐゴシック"/>
                <a:cs typeface="Calibri"/>
              </a:rPr>
              <a:t>IR/</a:t>
            </a:r>
            <a:r>
              <a:rPr lang="ja-JP" altLang="en-US" sz="1000">
                <a:ea typeface="ＭＳ Ｐゴシック"/>
                <a:cs typeface="Calibri"/>
              </a:rPr>
              <a:t>会社情報に</a:t>
            </a:r>
            <a:endParaRPr lang="en-US" altLang="ja-JP" sz="1000">
              <a:ea typeface="ＭＳ Ｐゴシック"/>
              <a:cs typeface="Calibri"/>
            </a:endParaRPr>
          </a:p>
          <a:p>
            <a:pPr algn="ctr"/>
            <a:r>
              <a:rPr lang="ja-JP" altLang="en-US" sz="1000">
                <a:ea typeface="ＭＳ Ｐゴシック"/>
                <a:cs typeface="Calibri"/>
              </a:rPr>
              <a:t>対してのご提案</a:t>
            </a:r>
          </a:p>
        </p:txBody>
      </p:sp>
      <p:sp>
        <p:nvSpPr>
          <p:cNvPr id="34" name="Star: 5 Points 18">
            <a:extLst>
              <a:ext uri="{FF2B5EF4-FFF2-40B4-BE49-F238E27FC236}">
                <a16:creationId xmlns:a16="http://schemas.microsoft.com/office/drawing/2014/main" id="{126CBD64-B686-19EC-4B0A-38A0B012821B}"/>
              </a:ext>
            </a:extLst>
          </p:cNvPr>
          <p:cNvSpPr/>
          <p:nvPr/>
        </p:nvSpPr>
        <p:spPr>
          <a:xfrm>
            <a:off x="9748755" y="5574855"/>
            <a:ext cx="240155" cy="190500"/>
          </a:xfrm>
          <a:prstGeom prst="star5">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peech Bubble: Rectangle 24">
            <a:extLst>
              <a:ext uri="{FF2B5EF4-FFF2-40B4-BE49-F238E27FC236}">
                <a16:creationId xmlns:a16="http://schemas.microsoft.com/office/drawing/2014/main" id="{3B6F0906-9FFD-C368-B05B-13D254B7FE08}"/>
              </a:ext>
            </a:extLst>
          </p:cNvPr>
          <p:cNvSpPr/>
          <p:nvPr/>
        </p:nvSpPr>
        <p:spPr>
          <a:xfrm>
            <a:off x="9248647" y="5127793"/>
            <a:ext cx="1620458" cy="326571"/>
          </a:xfrm>
          <a:prstGeom prst="wedgeRectCallout">
            <a:avLst>
              <a:gd name="adj1" fmla="val -17430"/>
              <a:gd name="adj2" fmla="val 84181"/>
            </a:avLst>
          </a:prstGeom>
          <a:solidFill>
            <a:srgbClr val="0B32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000">
                <a:ea typeface="ＭＳ Ｐゴシック"/>
                <a:cs typeface="Calibri"/>
              </a:rPr>
              <a:t>サステナ</a:t>
            </a:r>
            <a:r>
              <a:rPr lang="en-US" altLang="ja-JP" sz="1000">
                <a:ea typeface="ＭＳ Ｐゴシック"/>
                <a:cs typeface="Calibri"/>
              </a:rPr>
              <a:t>/</a:t>
            </a:r>
            <a:r>
              <a:rPr lang="ja-JP" altLang="en-US" sz="1000">
                <a:ea typeface="ＭＳ Ｐゴシック"/>
                <a:cs typeface="Calibri"/>
              </a:rPr>
              <a:t>研究に</a:t>
            </a:r>
            <a:endParaRPr lang="en-US" altLang="ja-JP" sz="1000">
              <a:ea typeface="ＭＳ Ｐゴシック"/>
              <a:cs typeface="Calibri"/>
            </a:endParaRPr>
          </a:p>
          <a:p>
            <a:pPr algn="ctr"/>
            <a:r>
              <a:rPr lang="ja-JP" altLang="en-US" sz="1000">
                <a:ea typeface="ＭＳ Ｐゴシック"/>
                <a:cs typeface="Calibri"/>
              </a:rPr>
              <a:t>対してのご提案</a:t>
            </a:r>
          </a:p>
        </p:txBody>
      </p:sp>
      <p:sp>
        <p:nvSpPr>
          <p:cNvPr id="38" name="Arrow: Pentagon 20">
            <a:extLst>
              <a:ext uri="{FF2B5EF4-FFF2-40B4-BE49-F238E27FC236}">
                <a16:creationId xmlns:a16="http://schemas.microsoft.com/office/drawing/2014/main" id="{A9CA58BB-88D2-9A2B-5D2C-76C0C18641A9}"/>
              </a:ext>
            </a:extLst>
          </p:cNvPr>
          <p:cNvSpPr/>
          <p:nvPr/>
        </p:nvSpPr>
        <p:spPr>
          <a:xfrm>
            <a:off x="8064850" y="3884845"/>
            <a:ext cx="1108974" cy="168734"/>
          </a:xfrm>
          <a:prstGeom prst="homePlate">
            <a:avLst/>
          </a:prstGeom>
          <a:solidFill>
            <a:srgbClr val="658F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Pentagon 23">
            <a:extLst>
              <a:ext uri="{FF2B5EF4-FFF2-40B4-BE49-F238E27FC236}">
                <a16:creationId xmlns:a16="http://schemas.microsoft.com/office/drawing/2014/main" id="{58B1998E-1F4E-F9F1-D8D0-108DE2B4333D}"/>
              </a:ext>
            </a:extLst>
          </p:cNvPr>
          <p:cNvSpPr/>
          <p:nvPr/>
        </p:nvSpPr>
        <p:spPr>
          <a:xfrm>
            <a:off x="9006641" y="4217319"/>
            <a:ext cx="188333" cy="149028"/>
          </a:xfrm>
          <a:prstGeom prst="homePlate">
            <a:avLst/>
          </a:prstGeom>
          <a:solidFill>
            <a:srgbClr val="658F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Pentagon 20">
            <a:extLst>
              <a:ext uri="{FF2B5EF4-FFF2-40B4-BE49-F238E27FC236}">
                <a16:creationId xmlns:a16="http://schemas.microsoft.com/office/drawing/2014/main" id="{6729D9E5-45F7-A8E1-6A08-4AF1FBDC244D}"/>
              </a:ext>
            </a:extLst>
          </p:cNvPr>
          <p:cNvSpPr/>
          <p:nvPr/>
        </p:nvSpPr>
        <p:spPr>
          <a:xfrm>
            <a:off x="6874798" y="3576874"/>
            <a:ext cx="1108974" cy="168734"/>
          </a:xfrm>
          <a:prstGeom prst="homePlate">
            <a:avLst/>
          </a:prstGeom>
          <a:solidFill>
            <a:srgbClr val="658F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Pentagon 20">
            <a:extLst>
              <a:ext uri="{FF2B5EF4-FFF2-40B4-BE49-F238E27FC236}">
                <a16:creationId xmlns:a16="http://schemas.microsoft.com/office/drawing/2014/main" id="{0062373E-0F7A-E6D8-D1F2-E7CE3057BB3D}"/>
              </a:ext>
            </a:extLst>
          </p:cNvPr>
          <p:cNvSpPr/>
          <p:nvPr/>
        </p:nvSpPr>
        <p:spPr>
          <a:xfrm>
            <a:off x="10438699" y="4935213"/>
            <a:ext cx="1108974" cy="168734"/>
          </a:xfrm>
          <a:prstGeom prst="homePlate">
            <a:avLst/>
          </a:prstGeom>
          <a:solidFill>
            <a:srgbClr val="658F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Pentagon 23">
            <a:extLst>
              <a:ext uri="{FF2B5EF4-FFF2-40B4-BE49-F238E27FC236}">
                <a16:creationId xmlns:a16="http://schemas.microsoft.com/office/drawing/2014/main" id="{23FB4DA4-A8BA-F820-B9BC-54941046AFB0}"/>
              </a:ext>
            </a:extLst>
          </p:cNvPr>
          <p:cNvSpPr/>
          <p:nvPr/>
        </p:nvSpPr>
        <p:spPr>
          <a:xfrm>
            <a:off x="11368767" y="5257549"/>
            <a:ext cx="188333" cy="149028"/>
          </a:xfrm>
          <a:prstGeom prst="homePlate">
            <a:avLst/>
          </a:prstGeom>
          <a:solidFill>
            <a:srgbClr val="658F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row: Pentagon 20">
            <a:extLst>
              <a:ext uri="{FF2B5EF4-FFF2-40B4-BE49-F238E27FC236}">
                <a16:creationId xmlns:a16="http://schemas.microsoft.com/office/drawing/2014/main" id="{34AFC67F-7FD5-BADF-9019-8E14FC9962AE}"/>
              </a:ext>
            </a:extLst>
          </p:cNvPr>
          <p:cNvSpPr/>
          <p:nvPr/>
        </p:nvSpPr>
        <p:spPr>
          <a:xfrm>
            <a:off x="9213478" y="4603796"/>
            <a:ext cx="1108974" cy="168734"/>
          </a:xfrm>
          <a:prstGeom prst="homePlate">
            <a:avLst/>
          </a:prstGeom>
          <a:solidFill>
            <a:srgbClr val="658F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8437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61D5A-8515-48D8-299B-CA593648EB11}"/>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A474F776-DE4A-9A07-1B89-1C618F0F6A69}"/>
              </a:ext>
            </a:extLst>
          </p:cNvPr>
          <p:cNvSpPr txBox="1"/>
          <p:nvPr/>
        </p:nvSpPr>
        <p:spPr>
          <a:xfrm>
            <a:off x="617023" y="3148923"/>
            <a:ext cx="487313" cy="560153"/>
          </a:xfrm>
          <a:prstGeom prst="rect">
            <a:avLst/>
          </a:prstGeom>
          <a:noFill/>
        </p:spPr>
        <p:txBody>
          <a:bodyPr wrap="none" lIns="0" tIns="0" rIns="0" bIns="0" rtlCol="0" anchor="t">
            <a:spAutoFit/>
          </a:bodyPr>
          <a:lstStyle/>
          <a:p>
            <a:pPr>
              <a:lnSpc>
                <a:spcPct val="140000"/>
              </a:lnSpc>
            </a:pPr>
            <a:r>
              <a:rPr lang="en-US" altLang="ja-JP" sz="2800" b="1" dirty="0">
                <a:solidFill>
                  <a:schemeClr val="bg1"/>
                </a:solidFill>
                <a:latin typeface="Meiryo"/>
                <a:ea typeface="Meiryo"/>
              </a:rPr>
              <a:t>07</a:t>
            </a:r>
            <a:endParaRPr kumimoji="1" lang="ja-JP" altLang="en-US" sz="2800" b="1" i="0">
              <a:solidFill>
                <a:schemeClr val="bg1"/>
              </a:solidFill>
              <a:latin typeface="Meiryo" panose="020B0604030504040204" pitchFamily="34" charset="-128"/>
              <a:ea typeface="Meiryo" panose="020B0604030504040204" pitchFamily="34" charset="-128"/>
            </a:endParaRPr>
          </a:p>
        </p:txBody>
      </p:sp>
      <p:sp>
        <p:nvSpPr>
          <p:cNvPr id="6" name="スライド番号プレースホルダー 5">
            <a:extLst>
              <a:ext uri="{FF2B5EF4-FFF2-40B4-BE49-F238E27FC236}">
                <a16:creationId xmlns:a16="http://schemas.microsoft.com/office/drawing/2014/main" id="{9F213C16-B792-C002-565A-A4370D8A2864}"/>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34</a:t>
            </a:fld>
            <a:endParaRPr lang="ja-JP" altLang="en-US"/>
          </a:p>
        </p:txBody>
      </p:sp>
      <p:sp>
        <p:nvSpPr>
          <p:cNvPr id="5" name="テキスト ボックス 2">
            <a:extLst>
              <a:ext uri="{FF2B5EF4-FFF2-40B4-BE49-F238E27FC236}">
                <a16:creationId xmlns:a16="http://schemas.microsoft.com/office/drawing/2014/main" id="{11C7C163-6827-7164-AF05-4098C76FA229}"/>
              </a:ext>
            </a:extLst>
          </p:cNvPr>
          <p:cNvSpPr txBox="1"/>
          <p:nvPr/>
        </p:nvSpPr>
        <p:spPr>
          <a:xfrm>
            <a:off x="3216033" y="3108938"/>
            <a:ext cx="1641475" cy="603242"/>
          </a:xfrm>
          <a:prstGeom prst="rect">
            <a:avLst/>
          </a:prstGeom>
          <a:noFill/>
        </p:spPr>
        <p:txBody>
          <a:bodyPr wrap="none" lIns="0" tIns="0" rIns="0" bIns="0" rtlCol="0" anchor="t">
            <a:spAutoFit/>
          </a:bodyPr>
          <a:lstStyle>
            <a:defPPr>
              <a:defRPr lang="ja-JP"/>
            </a:defPPr>
            <a:lvl1pPr marL="0" algn="l" defTabSz="914146" rtl="0" eaLnBrk="1" latinLnBrk="0" hangingPunct="1">
              <a:defRPr kumimoji="1" sz="1800" kern="1200">
                <a:solidFill>
                  <a:schemeClr val="tx1"/>
                </a:solidFill>
                <a:latin typeface="+mn-lt"/>
                <a:ea typeface="+mn-ea"/>
                <a:cs typeface="+mn-cs"/>
              </a:defRPr>
            </a:lvl1pPr>
            <a:lvl2pPr marL="457074" algn="l" defTabSz="914146" rtl="0" eaLnBrk="1" latinLnBrk="0" hangingPunct="1">
              <a:defRPr kumimoji="1" sz="1800" kern="1200">
                <a:solidFill>
                  <a:schemeClr val="tx1"/>
                </a:solidFill>
                <a:latin typeface="+mn-lt"/>
                <a:ea typeface="+mn-ea"/>
                <a:cs typeface="+mn-cs"/>
              </a:defRPr>
            </a:lvl2pPr>
            <a:lvl3pPr marL="914146" algn="l" defTabSz="914146" rtl="0" eaLnBrk="1" latinLnBrk="0" hangingPunct="1">
              <a:defRPr kumimoji="1" sz="1800" kern="1200">
                <a:solidFill>
                  <a:schemeClr val="tx1"/>
                </a:solidFill>
                <a:latin typeface="+mn-lt"/>
                <a:ea typeface="+mn-ea"/>
                <a:cs typeface="+mn-cs"/>
              </a:defRPr>
            </a:lvl3pPr>
            <a:lvl4pPr marL="1371221" algn="l" defTabSz="914146" rtl="0" eaLnBrk="1" latinLnBrk="0" hangingPunct="1">
              <a:defRPr kumimoji="1" sz="1800" kern="1200">
                <a:solidFill>
                  <a:schemeClr val="tx1"/>
                </a:solidFill>
                <a:latin typeface="+mn-lt"/>
                <a:ea typeface="+mn-ea"/>
                <a:cs typeface="+mn-cs"/>
              </a:defRPr>
            </a:lvl4pPr>
            <a:lvl5pPr marL="1828295" algn="l" defTabSz="914146" rtl="0" eaLnBrk="1" latinLnBrk="0" hangingPunct="1">
              <a:defRPr kumimoji="1" sz="1800" kern="1200">
                <a:solidFill>
                  <a:schemeClr val="tx1"/>
                </a:solidFill>
                <a:latin typeface="+mn-lt"/>
                <a:ea typeface="+mn-ea"/>
                <a:cs typeface="+mn-cs"/>
              </a:defRPr>
            </a:lvl5pPr>
            <a:lvl6pPr marL="2285369" algn="l" defTabSz="914146" rtl="0" eaLnBrk="1" latinLnBrk="0" hangingPunct="1">
              <a:defRPr kumimoji="1" sz="1800" kern="1200">
                <a:solidFill>
                  <a:schemeClr val="tx1"/>
                </a:solidFill>
                <a:latin typeface="+mn-lt"/>
                <a:ea typeface="+mn-ea"/>
                <a:cs typeface="+mn-cs"/>
              </a:defRPr>
            </a:lvl6pPr>
            <a:lvl7pPr marL="2742442" algn="l" defTabSz="914146" rtl="0" eaLnBrk="1" latinLnBrk="0" hangingPunct="1">
              <a:defRPr kumimoji="1" sz="1800" kern="1200">
                <a:solidFill>
                  <a:schemeClr val="tx1"/>
                </a:solidFill>
                <a:latin typeface="+mn-lt"/>
                <a:ea typeface="+mn-ea"/>
                <a:cs typeface="+mn-cs"/>
              </a:defRPr>
            </a:lvl7pPr>
            <a:lvl8pPr marL="3199516" algn="l" defTabSz="914146" rtl="0" eaLnBrk="1" latinLnBrk="0" hangingPunct="1">
              <a:defRPr kumimoji="1" sz="1800" kern="1200">
                <a:solidFill>
                  <a:schemeClr val="tx1"/>
                </a:solidFill>
                <a:latin typeface="+mn-lt"/>
                <a:ea typeface="+mn-ea"/>
                <a:cs typeface="+mn-cs"/>
              </a:defRPr>
            </a:lvl8pPr>
            <a:lvl9pPr marL="3656590" algn="l" defTabSz="914146" rtl="0" eaLnBrk="1" latinLnBrk="0" hangingPunct="1">
              <a:defRPr kumimoji="1" sz="1800" kern="1200">
                <a:solidFill>
                  <a:schemeClr val="tx1"/>
                </a:solidFill>
                <a:latin typeface="+mn-lt"/>
                <a:ea typeface="+mn-ea"/>
                <a:cs typeface="+mn-cs"/>
              </a:defRPr>
            </a:lvl9pPr>
          </a:lstStyle>
          <a:p>
            <a:pPr>
              <a:lnSpc>
                <a:spcPct val="130000"/>
              </a:lnSpc>
            </a:pPr>
            <a:r>
              <a:rPr lang="ja-JP" altLang="en-US" sz="3200" b="1">
                <a:solidFill>
                  <a:srgbClr val="1A1A1A"/>
                </a:solidFill>
                <a:latin typeface="Meiryo"/>
                <a:ea typeface="Meiryo"/>
                <a:cs typeface="Calibri"/>
              </a:rPr>
              <a:t>お見積り</a:t>
            </a:r>
          </a:p>
        </p:txBody>
      </p:sp>
    </p:spTree>
    <p:extLst>
      <p:ext uri="{BB962C8B-B14F-4D97-AF65-F5344CB8AC3E}">
        <p14:creationId xmlns:p14="http://schemas.microsoft.com/office/powerpoint/2010/main" val="16963816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61A01-0E49-83A7-E7D9-96FB8B063F3F}"/>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84E6D643-4331-2F02-B6ED-8880AF866FF9}"/>
              </a:ext>
            </a:extLst>
          </p:cNvPr>
          <p:cNvSpPr txBox="1"/>
          <p:nvPr/>
        </p:nvSpPr>
        <p:spPr>
          <a:xfrm>
            <a:off x="539557" y="146078"/>
            <a:ext cx="1122102" cy="263918"/>
          </a:xfrm>
          <a:prstGeom prst="rect">
            <a:avLst/>
          </a:prstGeom>
          <a:noFill/>
        </p:spPr>
        <p:txBody>
          <a:bodyPr wrap="none" lIns="0" tIns="0" rIns="0" bIns="0" rtlCol="0" anchor="t">
            <a:spAutoFit/>
          </a:bodyPr>
          <a:lstStyle/>
          <a:p>
            <a:pPr>
              <a:lnSpc>
                <a:spcPct val="130000"/>
              </a:lnSpc>
              <a:tabLst>
                <a:tab pos="540000" algn="l"/>
                <a:tab pos="720000" algn="l"/>
              </a:tabLst>
            </a:pPr>
            <a:r>
              <a:rPr lang="en-US" altLang="ja-JP" sz="1400" dirty="0">
                <a:solidFill>
                  <a:schemeClr val="bg1"/>
                </a:solidFill>
                <a:latin typeface="Meiryo"/>
                <a:ea typeface="Meiryo"/>
              </a:rPr>
              <a:t>07</a:t>
            </a:r>
            <a:r>
              <a:rPr lang="ja-JP" altLang="en-US" sz="1400">
                <a:solidFill>
                  <a:schemeClr val="bg1"/>
                </a:solidFill>
                <a:latin typeface="Meiryo"/>
                <a:ea typeface="Meiryo"/>
              </a:rPr>
              <a:t>　お見積り</a:t>
            </a:r>
          </a:p>
        </p:txBody>
      </p:sp>
      <p:sp>
        <p:nvSpPr>
          <p:cNvPr id="3" name="テキスト ボックス 2">
            <a:extLst>
              <a:ext uri="{FF2B5EF4-FFF2-40B4-BE49-F238E27FC236}">
                <a16:creationId xmlns:a16="http://schemas.microsoft.com/office/drawing/2014/main" id="{85AC5998-FB48-BCCB-45F3-018F8C5E2460}"/>
              </a:ext>
            </a:extLst>
          </p:cNvPr>
          <p:cNvSpPr txBox="1"/>
          <p:nvPr/>
        </p:nvSpPr>
        <p:spPr>
          <a:xfrm>
            <a:off x="1053381" y="845112"/>
            <a:ext cx="1025922" cy="377026"/>
          </a:xfrm>
          <a:prstGeom prst="rect">
            <a:avLst/>
          </a:prstGeom>
          <a:noFill/>
        </p:spPr>
        <p:txBody>
          <a:bodyPr wrap="none" lIns="0" tIns="0" rIns="0" bIns="0" rtlCol="0" anchor="t" anchorCtr="0">
            <a:spAutoFit/>
          </a:bodyPr>
          <a:lstStyle/>
          <a:p>
            <a:pPr marL="0">
              <a:lnSpc>
                <a:spcPct val="130000"/>
              </a:lnSpc>
              <a:spcBef>
                <a:spcPts val="100"/>
              </a:spcBef>
              <a:spcAft>
                <a:spcPts val="0"/>
              </a:spcAft>
            </a:pPr>
            <a:r>
              <a:rPr lang="ja-JP" altLang="en-US" sz="2000" b="1">
                <a:solidFill>
                  <a:srgbClr val="0B3274"/>
                </a:solidFill>
                <a:latin typeface="Meiryo"/>
                <a:ea typeface="Meiryo"/>
              </a:rPr>
              <a:t>お見積り</a:t>
            </a:r>
            <a:endParaRPr lang="ja-JP" altLang="en-US" sz="2000" b="1" i="0">
              <a:solidFill>
                <a:srgbClr val="0B3274"/>
              </a:solidFill>
              <a:effectLst/>
              <a:latin typeface="Meiryo" panose="020B0604030504040204" pitchFamily="34" charset="-128"/>
              <a:ea typeface="Meiryo" panose="020B0604030504040204" pitchFamily="34" charset="-128"/>
            </a:endParaRPr>
          </a:p>
        </p:txBody>
      </p:sp>
      <p:sp>
        <p:nvSpPr>
          <p:cNvPr id="6" name="スライド番号プレースホルダー 5">
            <a:extLst>
              <a:ext uri="{FF2B5EF4-FFF2-40B4-BE49-F238E27FC236}">
                <a16:creationId xmlns:a16="http://schemas.microsoft.com/office/drawing/2014/main" id="{3A1F4D70-3C37-09E9-2BBB-2F68410934A6}"/>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35</a:t>
            </a:fld>
            <a:endParaRPr lang="ja-JP" altLang="en-US"/>
          </a:p>
        </p:txBody>
      </p:sp>
      <p:sp>
        <p:nvSpPr>
          <p:cNvPr id="14" name="テキスト ボックス 13">
            <a:extLst>
              <a:ext uri="{FF2B5EF4-FFF2-40B4-BE49-F238E27FC236}">
                <a16:creationId xmlns:a16="http://schemas.microsoft.com/office/drawing/2014/main" id="{1B7808CF-0E28-FC57-F739-3810ED8C59C3}"/>
              </a:ext>
            </a:extLst>
          </p:cNvPr>
          <p:cNvSpPr txBox="1"/>
          <p:nvPr/>
        </p:nvSpPr>
        <p:spPr>
          <a:xfrm>
            <a:off x="904627" y="5456302"/>
            <a:ext cx="8605818" cy="539670"/>
          </a:xfrm>
          <a:prstGeom prst="rect">
            <a:avLst/>
          </a:prstGeom>
          <a:noFill/>
        </p:spPr>
        <p:txBody>
          <a:bodyPr wrap="square" lIns="0" tIns="14400" rIns="0" bIns="14400" rtlCol="0" anchor="t" anchorCtr="0">
            <a:spAutoFit/>
          </a:bodyPr>
          <a:lstStyle/>
          <a:p>
            <a:pPr>
              <a:lnSpc>
                <a:spcPct val="130000"/>
              </a:lnSpc>
              <a:spcBef>
                <a:spcPts val="800"/>
              </a:spcBef>
            </a:pPr>
            <a:r>
              <a:rPr lang="en-US" altLang="ja-JP" sz="1050" dirty="0">
                <a:solidFill>
                  <a:srgbClr val="1A1A1A"/>
                </a:solidFill>
                <a:latin typeface="Meiryo"/>
                <a:ea typeface="Meiryo"/>
              </a:rPr>
              <a:t>※</a:t>
            </a:r>
            <a:r>
              <a:rPr lang="ja-JP" altLang="en-US" sz="1050">
                <a:solidFill>
                  <a:srgbClr val="1A1A1A"/>
                </a:solidFill>
                <a:latin typeface="Meiryo"/>
                <a:ea typeface="Meiryo"/>
              </a:rPr>
              <a:t>ご発注のタイミングや、弊社都合により、上記体制は一部変更となる可能性がございます。</a:t>
            </a:r>
            <a:endParaRPr lang="en-US" altLang="ja-JP" sz="1050" dirty="0">
              <a:solidFill>
                <a:srgbClr val="1A1A1A"/>
              </a:solidFill>
              <a:latin typeface="Meiryo"/>
              <a:ea typeface="Meiryo"/>
            </a:endParaRPr>
          </a:p>
          <a:p>
            <a:pPr>
              <a:lnSpc>
                <a:spcPct val="130000"/>
              </a:lnSpc>
              <a:spcBef>
                <a:spcPts val="800"/>
              </a:spcBef>
            </a:pPr>
            <a:r>
              <a:rPr lang="en-US" altLang="ja-JP" sz="1050" dirty="0">
                <a:solidFill>
                  <a:srgbClr val="1A1A1A"/>
                </a:solidFill>
                <a:latin typeface="Meiryo"/>
                <a:ea typeface="Meiryo"/>
              </a:rPr>
              <a:t>※Phase2</a:t>
            </a:r>
            <a:r>
              <a:rPr lang="ja-JP" altLang="en-US" sz="1050">
                <a:solidFill>
                  <a:srgbClr val="1A1A1A"/>
                </a:solidFill>
                <a:latin typeface="Meiryo"/>
                <a:ea typeface="Meiryo"/>
              </a:rPr>
              <a:t>以降の工程の正式見積については、</a:t>
            </a:r>
            <a:r>
              <a:rPr lang="en-US" altLang="ja-JP" sz="1050" dirty="0">
                <a:solidFill>
                  <a:srgbClr val="1A1A1A"/>
                </a:solidFill>
                <a:latin typeface="Meiryo"/>
                <a:ea typeface="Meiryo"/>
              </a:rPr>
              <a:t>Phase1</a:t>
            </a:r>
            <a:r>
              <a:rPr lang="ja-JP" altLang="en-US" sz="1050">
                <a:solidFill>
                  <a:srgbClr val="1A1A1A"/>
                </a:solidFill>
                <a:latin typeface="Meiryo"/>
                <a:ea typeface="Meiryo"/>
              </a:rPr>
              <a:t>リニューアル方針すり合わせ期間の再見積を持ってご提示させて頂きます。</a:t>
            </a:r>
            <a:endParaRPr lang="en-US" altLang="ja-JP" sz="1050" dirty="0">
              <a:solidFill>
                <a:srgbClr val="1A1A1A"/>
              </a:solidFill>
              <a:latin typeface="Meiryo"/>
              <a:ea typeface="Meiryo"/>
            </a:endParaRPr>
          </a:p>
        </p:txBody>
      </p:sp>
      <p:sp>
        <p:nvSpPr>
          <p:cNvPr id="15" name="テキスト ボックス 14">
            <a:extLst>
              <a:ext uri="{FF2B5EF4-FFF2-40B4-BE49-F238E27FC236}">
                <a16:creationId xmlns:a16="http://schemas.microsoft.com/office/drawing/2014/main" id="{72DDC7ED-D831-9521-A792-7C4239E05C2E}"/>
              </a:ext>
            </a:extLst>
          </p:cNvPr>
          <p:cNvSpPr txBox="1"/>
          <p:nvPr/>
        </p:nvSpPr>
        <p:spPr>
          <a:xfrm>
            <a:off x="907778" y="4312060"/>
            <a:ext cx="1080424" cy="215444"/>
          </a:xfrm>
          <a:prstGeom prst="rect">
            <a:avLst/>
          </a:prstGeom>
          <a:noFill/>
        </p:spPr>
        <p:txBody>
          <a:bodyPr wrap="none" lIns="0" tIns="0" rIns="0" bIns="0" rtlCol="0">
            <a:spAutoFit/>
          </a:bodyPr>
          <a:lstStyle/>
          <a:p>
            <a:pPr marL="180975" indent="-180975">
              <a:buSzPct val="100000"/>
              <a:buFont typeface="Wingdings" pitchFamily="2" charset="2"/>
              <a:buChar char="l"/>
            </a:pPr>
            <a:r>
              <a:rPr lang="ja-JP" altLang="en-US" sz="1400" b="1">
                <a:solidFill>
                  <a:srgbClr val="1A1A1A"/>
                </a:solidFill>
                <a:latin typeface="Meiryo" panose="020B0604030504040204" pitchFamily="34" charset="-128"/>
                <a:ea typeface="Meiryo" panose="020B0604030504040204" pitchFamily="34" charset="-128"/>
              </a:rPr>
              <a:t>ご契約形態</a:t>
            </a:r>
          </a:p>
        </p:txBody>
      </p:sp>
      <p:sp>
        <p:nvSpPr>
          <p:cNvPr id="16" name="テキスト ボックス 15">
            <a:extLst>
              <a:ext uri="{FF2B5EF4-FFF2-40B4-BE49-F238E27FC236}">
                <a16:creationId xmlns:a16="http://schemas.microsoft.com/office/drawing/2014/main" id="{EF16F0F1-9657-9934-FA0A-A39FDFA76FD7}"/>
              </a:ext>
            </a:extLst>
          </p:cNvPr>
          <p:cNvSpPr txBox="1"/>
          <p:nvPr/>
        </p:nvSpPr>
        <p:spPr>
          <a:xfrm>
            <a:off x="2335783" y="4312060"/>
            <a:ext cx="2154436" cy="215444"/>
          </a:xfrm>
          <a:prstGeom prst="rect">
            <a:avLst/>
          </a:prstGeom>
          <a:noFill/>
        </p:spPr>
        <p:txBody>
          <a:bodyPr wrap="none" lIns="0" tIns="0" rIns="0" bIns="0" rtlCol="0">
            <a:spAutoFit/>
          </a:bodyPr>
          <a:lstStyle/>
          <a:p>
            <a:r>
              <a:rPr lang="ja-JP" altLang="en-US" sz="1400">
                <a:solidFill>
                  <a:srgbClr val="1A1A1A"/>
                </a:solidFill>
                <a:latin typeface="Meiryo" panose="020B0604030504040204" pitchFamily="34" charset="-128"/>
                <a:ea typeface="Meiryo" panose="020B0604030504040204" pitchFamily="34" charset="-128"/>
              </a:rPr>
              <a:t>準委任契約（履行割合型）</a:t>
            </a:r>
          </a:p>
        </p:txBody>
      </p:sp>
      <p:sp>
        <p:nvSpPr>
          <p:cNvPr id="17" name="テキスト ボックス 16">
            <a:extLst>
              <a:ext uri="{FF2B5EF4-FFF2-40B4-BE49-F238E27FC236}">
                <a16:creationId xmlns:a16="http://schemas.microsoft.com/office/drawing/2014/main" id="{021602D8-6749-F92A-0DA1-6723FD344B3C}"/>
              </a:ext>
            </a:extLst>
          </p:cNvPr>
          <p:cNvSpPr txBox="1"/>
          <p:nvPr/>
        </p:nvSpPr>
        <p:spPr>
          <a:xfrm>
            <a:off x="907778" y="4658953"/>
            <a:ext cx="1080424" cy="215444"/>
          </a:xfrm>
          <a:prstGeom prst="rect">
            <a:avLst/>
          </a:prstGeom>
          <a:noFill/>
        </p:spPr>
        <p:txBody>
          <a:bodyPr wrap="none" lIns="0" tIns="0" rIns="0" bIns="0" rtlCol="0">
            <a:spAutoFit/>
          </a:bodyPr>
          <a:lstStyle/>
          <a:p>
            <a:pPr marL="180975" indent="-180975">
              <a:buSzPct val="100000"/>
              <a:buFont typeface="Wingdings" pitchFamily="2" charset="2"/>
              <a:buChar char="l"/>
            </a:pPr>
            <a:r>
              <a:rPr lang="ja-JP" altLang="en-US" sz="1400" b="1">
                <a:solidFill>
                  <a:srgbClr val="1A1A1A"/>
                </a:solidFill>
                <a:latin typeface="Meiryo" panose="020B0604030504040204" pitchFamily="34" charset="-128"/>
                <a:ea typeface="Meiryo" panose="020B0604030504040204" pitchFamily="34" charset="-128"/>
              </a:rPr>
              <a:t>ご契約期間</a:t>
            </a:r>
          </a:p>
        </p:txBody>
      </p:sp>
      <p:sp>
        <p:nvSpPr>
          <p:cNvPr id="18" name="テキスト ボックス 17">
            <a:extLst>
              <a:ext uri="{FF2B5EF4-FFF2-40B4-BE49-F238E27FC236}">
                <a16:creationId xmlns:a16="http://schemas.microsoft.com/office/drawing/2014/main" id="{FC58E954-08A6-14B8-BC2A-AE1998C432E8}"/>
              </a:ext>
            </a:extLst>
          </p:cNvPr>
          <p:cNvSpPr txBox="1"/>
          <p:nvPr/>
        </p:nvSpPr>
        <p:spPr>
          <a:xfrm>
            <a:off x="2335784" y="4658953"/>
            <a:ext cx="583493" cy="215444"/>
          </a:xfrm>
          <a:prstGeom prst="rect">
            <a:avLst/>
          </a:prstGeom>
          <a:noFill/>
        </p:spPr>
        <p:txBody>
          <a:bodyPr wrap="none" lIns="0" tIns="0" rIns="0" bIns="0" rtlCol="0" anchor="t">
            <a:spAutoFit/>
          </a:bodyPr>
          <a:lstStyle/>
          <a:p>
            <a:r>
              <a:rPr lang="en-US" altLang="ja-JP" sz="1400">
                <a:solidFill>
                  <a:srgbClr val="1A1A1A"/>
                </a:solidFill>
                <a:latin typeface="Meiryo"/>
                <a:ea typeface="Meiryo"/>
              </a:rPr>
              <a:t>11ヶ月</a:t>
            </a:r>
          </a:p>
        </p:txBody>
      </p:sp>
      <p:sp>
        <p:nvSpPr>
          <p:cNvPr id="20" name="テキスト ボックス 19">
            <a:extLst>
              <a:ext uri="{FF2B5EF4-FFF2-40B4-BE49-F238E27FC236}">
                <a16:creationId xmlns:a16="http://schemas.microsoft.com/office/drawing/2014/main" id="{B7973F83-3D42-A2AF-1976-971D2B6B864A}"/>
              </a:ext>
            </a:extLst>
          </p:cNvPr>
          <p:cNvSpPr txBox="1"/>
          <p:nvPr/>
        </p:nvSpPr>
        <p:spPr>
          <a:xfrm>
            <a:off x="907778" y="5005795"/>
            <a:ext cx="900888" cy="215444"/>
          </a:xfrm>
          <a:prstGeom prst="rect">
            <a:avLst/>
          </a:prstGeom>
          <a:noFill/>
        </p:spPr>
        <p:txBody>
          <a:bodyPr wrap="none" lIns="0" tIns="0" rIns="0" bIns="0" rtlCol="0">
            <a:spAutoFit/>
          </a:bodyPr>
          <a:lstStyle/>
          <a:p>
            <a:pPr marL="180975" indent="-180975">
              <a:buSzPct val="100000"/>
              <a:buFont typeface="Wingdings" pitchFamily="2" charset="2"/>
              <a:buChar char="l"/>
            </a:pPr>
            <a:r>
              <a:rPr lang="ja-JP" altLang="en-US" sz="1400" b="1">
                <a:solidFill>
                  <a:srgbClr val="1A1A1A"/>
                </a:solidFill>
                <a:latin typeface="Meiryo" panose="020B0604030504040204" pitchFamily="34" charset="-128"/>
                <a:ea typeface="Meiryo" panose="020B0604030504040204" pitchFamily="34" charset="-128"/>
              </a:rPr>
              <a:t>作業場所</a:t>
            </a:r>
          </a:p>
        </p:txBody>
      </p:sp>
      <p:sp>
        <p:nvSpPr>
          <p:cNvPr id="22" name="テキスト ボックス 21">
            <a:extLst>
              <a:ext uri="{FF2B5EF4-FFF2-40B4-BE49-F238E27FC236}">
                <a16:creationId xmlns:a16="http://schemas.microsoft.com/office/drawing/2014/main" id="{1209A063-8558-4EA4-574F-33174B34EDA8}"/>
              </a:ext>
            </a:extLst>
          </p:cNvPr>
          <p:cNvSpPr txBox="1"/>
          <p:nvPr/>
        </p:nvSpPr>
        <p:spPr>
          <a:xfrm>
            <a:off x="2335784" y="5005795"/>
            <a:ext cx="3008837" cy="215444"/>
          </a:xfrm>
          <a:prstGeom prst="rect">
            <a:avLst/>
          </a:prstGeom>
          <a:noFill/>
        </p:spPr>
        <p:txBody>
          <a:bodyPr wrap="none" lIns="0" tIns="0" rIns="0" bIns="0" rtlCol="0" anchor="t">
            <a:spAutoFit/>
          </a:bodyPr>
          <a:lstStyle/>
          <a:p>
            <a:r>
              <a:rPr lang="en-US" altLang="ja-JP" sz="1400">
                <a:solidFill>
                  <a:srgbClr val="1A1A1A"/>
                </a:solidFill>
                <a:latin typeface="Meiryo"/>
                <a:ea typeface="Meiryo"/>
              </a:rPr>
              <a:t>ARI</a:t>
            </a:r>
            <a:r>
              <a:rPr lang="ja-JP" altLang="en-US" sz="1400">
                <a:solidFill>
                  <a:srgbClr val="1A1A1A"/>
                </a:solidFill>
                <a:latin typeface="Meiryo"/>
                <a:ea typeface="Meiryo"/>
              </a:rPr>
              <a:t>社内（テレワークを含む）を想定</a:t>
            </a:r>
          </a:p>
        </p:txBody>
      </p:sp>
      <p:sp>
        <p:nvSpPr>
          <p:cNvPr id="23" name="テキスト ボックス 22">
            <a:extLst>
              <a:ext uri="{FF2B5EF4-FFF2-40B4-BE49-F238E27FC236}">
                <a16:creationId xmlns:a16="http://schemas.microsoft.com/office/drawing/2014/main" id="{219CDF9B-CFF6-080D-956B-5070C2F911BB}"/>
              </a:ext>
            </a:extLst>
          </p:cNvPr>
          <p:cNvSpPr txBox="1"/>
          <p:nvPr/>
        </p:nvSpPr>
        <p:spPr>
          <a:xfrm>
            <a:off x="8027401" y="3952493"/>
            <a:ext cx="3027949" cy="301621"/>
          </a:xfrm>
          <a:prstGeom prst="rect">
            <a:avLst/>
          </a:prstGeom>
          <a:noFill/>
        </p:spPr>
        <p:txBody>
          <a:bodyPr wrap="square" lIns="0" tIns="0" rIns="0" bIns="0" rtlCol="0" anchor="t">
            <a:spAutoFit/>
          </a:bodyPr>
          <a:lstStyle>
            <a:defPPr>
              <a:defRPr lang="ja-JP"/>
            </a:defPPr>
            <a:lvl1pPr marL="285750" indent="-285750">
              <a:lnSpc>
                <a:spcPct val="130000"/>
              </a:lnSpc>
              <a:spcAft>
                <a:spcPts val="1200"/>
              </a:spcAft>
              <a:buFont typeface="Wingdings" pitchFamily="2" charset="2"/>
              <a:buChar char="l"/>
              <a:defRPr sz="1600">
                <a:solidFill>
                  <a:srgbClr val="000000"/>
                </a:solidFill>
                <a:effectLst/>
                <a:latin typeface="Meiryo" panose="020B0604030504040204" pitchFamily="34" charset="-128"/>
                <a:ea typeface="Meiryo" panose="020B0604030504040204" pitchFamily="34" charset="-128"/>
              </a:defRPr>
            </a:lvl1pPr>
          </a:lstStyle>
          <a:p>
            <a:pPr marL="0" indent="0" algn="r">
              <a:buNone/>
            </a:pPr>
            <a:r>
              <a:rPr lang="ja-JP" altLang="en-US" u="sng">
                <a:solidFill>
                  <a:srgbClr val="1A1A1A"/>
                </a:solidFill>
                <a:latin typeface="Meiryo"/>
                <a:ea typeface="Meiryo"/>
              </a:rPr>
              <a:t>合計：</a:t>
            </a:r>
            <a:r>
              <a:rPr lang="en-US" altLang="ja-JP" u="sng">
                <a:solidFill>
                  <a:srgbClr val="1A1A1A"/>
                </a:solidFill>
                <a:latin typeface="Meiryo"/>
                <a:ea typeface="Meiryo"/>
              </a:rPr>
              <a:t>¥11,205,000</a:t>
            </a:r>
            <a:r>
              <a:rPr lang="ja-JP" altLang="en-US" u="sng">
                <a:solidFill>
                  <a:srgbClr val="1A1A1A"/>
                </a:solidFill>
                <a:latin typeface="Meiryo"/>
                <a:ea typeface="Meiryo"/>
              </a:rPr>
              <a:t>（税抜）</a:t>
            </a:r>
            <a:endParaRPr lang="en-US" altLang="ja-JP" u="sng">
              <a:solidFill>
                <a:srgbClr val="1A1A1A"/>
              </a:solidFill>
              <a:latin typeface="Meiryo"/>
              <a:ea typeface="Meiryo"/>
            </a:endParaRPr>
          </a:p>
        </p:txBody>
      </p:sp>
      <p:graphicFrame>
        <p:nvGraphicFramePr>
          <p:cNvPr id="5" name="Table 4">
            <a:extLst>
              <a:ext uri="{FF2B5EF4-FFF2-40B4-BE49-F238E27FC236}">
                <a16:creationId xmlns:a16="http://schemas.microsoft.com/office/drawing/2014/main" id="{773BA42B-ACE4-79AC-F191-85FDC363A733}"/>
              </a:ext>
            </a:extLst>
          </p:cNvPr>
          <p:cNvGraphicFramePr>
            <a:graphicFrameLocks noGrp="1"/>
          </p:cNvGraphicFramePr>
          <p:nvPr>
            <p:extLst>
              <p:ext uri="{D42A27DB-BD31-4B8C-83A1-F6EECF244321}">
                <p14:modId xmlns:p14="http://schemas.microsoft.com/office/powerpoint/2010/main" val="621358894"/>
              </p:ext>
            </p:extLst>
          </p:nvPr>
        </p:nvGraphicFramePr>
        <p:xfrm>
          <a:off x="798392" y="1552344"/>
          <a:ext cx="10318249" cy="2251710"/>
        </p:xfrm>
        <a:graphic>
          <a:graphicData uri="http://schemas.openxmlformats.org/drawingml/2006/table">
            <a:tbl>
              <a:tblPr bandRow="1">
                <a:tableStyleId>{5C22544A-7EE6-4342-B048-85BDC9FD1C3A}</a:tableStyleId>
              </a:tblPr>
              <a:tblGrid>
                <a:gridCol w="3832875">
                  <a:extLst>
                    <a:ext uri="{9D8B030D-6E8A-4147-A177-3AD203B41FA5}">
                      <a16:colId xmlns:a16="http://schemas.microsoft.com/office/drawing/2014/main" val="3342915614"/>
                    </a:ext>
                  </a:extLst>
                </a:gridCol>
                <a:gridCol w="1303866">
                  <a:extLst>
                    <a:ext uri="{9D8B030D-6E8A-4147-A177-3AD203B41FA5}">
                      <a16:colId xmlns:a16="http://schemas.microsoft.com/office/drawing/2014/main" val="2416660708"/>
                    </a:ext>
                  </a:extLst>
                </a:gridCol>
                <a:gridCol w="1701800">
                  <a:extLst>
                    <a:ext uri="{9D8B030D-6E8A-4147-A177-3AD203B41FA5}">
                      <a16:colId xmlns:a16="http://schemas.microsoft.com/office/drawing/2014/main" val="1198751209"/>
                    </a:ext>
                  </a:extLst>
                </a:gridCol>
                <a:gridCol w="1896534">
                  <a:extLst>
                    <a:ext uri="{9D8B030D-6E8A-4147-A177-3AD203B41FA5}">
                      <a16:colId xmlns:a16="http://schemas.microsoft.com/office/drawing/2014/main" val="938025677"/>
                    </a:ext>
                  </a:extLst>
                </a:gridCol>
                <a:gridCol w="1583174">
                  <a:extLst>
                    <a:ext uri="{9D8B030D-6E8A-4147-A177-3AD203B41FA5}">
                      <a16:colId xmlns:a16="http://schemas.microsoft.com/office/drawing/2014/main" val="3017622101"/>
                    </a:ext>
                  </a:extLst>
                </a:gridCol>
              </a:tblGrid>
              <a:tr h="379562">
                <a:tc>
                  <a:txBody>
                    <a:bodyPr/>
                    <a:lstStyle/>
                    <a:p>
                      <a:pPr algn="ctr" fontAlgn="base">
                        <a:lnSpc>
                          <a:spcPts val="1200"/>
                        </a:lnSpc>
                        <a:buNone/>
                      </a:pPr>
                      <a:r>
                        <a:rPr lang="ja-JP" altLang="en-US" sz="1000">
                          <a:solidFill>
                            <a:srgbClr val="FFFFFF"/>
                          </a:solidFill>
                          <a:effectLst/>
                          <a:latin typeface="メイリオ" panose="020B0604030504040204" pitchFamily="50" charset="-128"/>
                          <a:ea typeface="メイリオ" panose="020B0604030504040204" pitchFamily="50" charset="-128"/>
                        </a:rPr>
                        <a:t>工程</a:t>
                      </a:r>
                      <a:endParaRPr lang="ja-JP" altLang="en-US">
                        <a:effectLst/>
                        <a:latin typeface="メイリオ" panose="020B0604030504040204" pitchFamily="50" charset="-128"/>
                        <a:ea typeface="メイリオ" panose="020B0604030504040204" pitchFamily="50" charset="-128"/>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1B3274"/>
                    </a:solidFill>
                  </a:tcPr>
                </a:tc>
                <a:tc>
                  <a:txBody>
                    <a:bodyPr/>
                    <a:lstStyle/>
                    <a:p>
                      <a:pPr lvl="0" algn="ctr">
                        <a:lnSpc>
                          <a:spcPts val="1200"/>
                        </a:lnSpc>
                        <a:buNone/>
                      </a:pPr>
                      <a:r>
                        <a:rPr lang="ja-JP" sz="1000" b="0" i="0" u="none" strike="noStrike" noProof="0">
                          <a:solidFill>
                            <a:srgbClr val="FFFFFF"/>
                          </a:solidFill>
                          <a:effectLst/>
                          <a:latin typeface="メイリオ" panose="020B0604030504040204" pitchFamily="50" charset="-128"/>
                          <a:ea typeface="メイリオ" panose="020B0604030504040204" pitchFamily="50" charset="-128"/>
                        </a:rPr>
                        <a:t>想定期間</a:t>
                      </a:r>
                      <a:endParaRPr lang="en-US" altLang="ja-JP">
                        <a:latin typeface="メイリオ" panose="020B0604030504040204" pitchFamily="50" charset="-128"/>
                        <a:ea typeface="メイリオ" panose="020B0604030504040204" pitchFamily="50" charset="-128"/>
                      </a:endParaRPr>
                    </a:p>
                  </a:txBody>
                  <a:tcPr marL="137160" marR="137160" marT="137160" marB="13716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1B3274"/>
                    </a:solidFill>
                  </a:tcPr>
                </a:tc>
                <a:tc>
                  <a:txBody>
                    <a:bodyPr/>
                    <a:lstStyle/>
                    <a:p>
                      <a:pPr lvl="0" algn="ctr">
                        <a:lnSpc>
                          <a:spcPts val="1200"/>
                        </a:lnSpc>
                        <a:buNone/>
                      </a:pPr>
                      <a:r>
                        <a:rPr lang="ja-JP" altLang="en-US" sz="1000">
                          <a:solidFill>
                            <a:srgbClr val="FFFFFF"/>
                          </a:solidFill>
                          <a:effectLst/>
                          <a:latin typeface="メイリオ" panose="020B0604030504040204" pitchFamily="50" charset="-128"/>
                          <a:ea typeface="メイリオ" panose="020B0604030504040204" pitchFamily="50" charset="-128"/>
                        </a:rPr>
                        <a:t>契約形態</a:t>
                      </a:r>
                    </a:p>
                  </a:txBody>
                  <a:tcPr marL="137160" marR="137160" marT="137160" marB="13716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1B3274"/>
                    </a:solidFill>
                  </a:tcPr>
                </a:tc>
                <a:tc>
                  <a:txBody>
                    <a:bodyPr/>
                    <a:lstStyle/>
                    <a:p>
                      <a:pPr lvl="0" algn="ctr">
                        <a:lnSpc>
                          <a:spcPct val="100000"/>
                        </a:lnSpc>
                        <a:spcBef>
                          <a:spcPts val="0"/>
                        </a:spcBef>
                        <a:spcAft>
                          <a:spcPts val="0"/>
                        </a:spcAft>
                        <a:buNone/>
                      </a:pPr>
                      <a:r>
                        <a:rPr lang="ja-JP" altLang="en-US" sz="1000" b="0" i="0" u="none" strike="noStrike" noProof="0">
                          <a:solidFill>
                            <a:srgbClr val="FFFFFF"/>
                          </a:solidFill>
                          <a:effectLst/>
                          <a:latin typeface="メイリオ" panose="020B0604030504040204" pitchFamily="50" charset="-128"/>
                          <a:ea typeface="メイリオ" panose="020B0604030504040204" pitchFamily="50" charset="-128"/>
                        </a:rPr>
                        <a:t>見積の扱い</a:t>
                      </a:r>
                    </a:p>
                  </a:txBody>
                  <a:tcPr marL="137160" marR="137160" marT="137160" marB="13716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1B3274"/>
                    </a:solidFill>
                  </a:tcPr>
                </a:tc>
                <a:tc>
                  <a:txBody>
                    <a:bodyPr/>
                    <a:lstStyle/>
                    <a:p>
                      <a:pPr lvl="0" algn="ctr">
                        <a:lnSpc>
                          <a:spcPct val="100000"/>
                        </a:lnSpc>
                        <a:spcBef>
                          <a:spcPts val="0"/>
                        </a:spcBef>
                        <a:spcAft>
                          <a:spcPts val="0"/>
                        </a:spcAft>
                        <a:buNone/>
                      </a:pPr>
                      <a:r>
                        <a:rPr lang="ja-JP" altLang="en-US" sz="1000" b="0" i="0" u="none" strike="noStrike" noProof="0">
                          <a:solidFill>
                            <a:srgbClr val="FFFFFF"/>
                          </a:solidFill>
                          <a:effectLst/>
                          <a:latin typeface="メイリオ" panose="020B0604030504040204" pitchFamily="50" charset="-128"/>
                          <a:ea typeface="メイリオ" panose="020B0604030504040204" pitchFamily="50" charset="-128"/>
                        </a:rPr>
                        <a:t>金額</a:t>
                      </a:r>
                    </a:p>
                  </a:txBody>
                  <a:tcPr marL="137160" marR="137160" marT="137160" marB="137160" anchor="ctr">
                    <a:lnL w="9525" cap="flat" cmpd="sng" algn="ctr">
                      <a:solidFill>
                        <a:srgbClr val="D9D9D9"/>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1B3274"/>
                    </a:solidFill>
                  </a:tcPr>
                </a:tc>
                <a:extLst>
                  <a:ext uri="{0D108BD9-81ED-4DB2-BD59-A6C34878D82A}">
                    <a16:rowId xmlns:a16="http://schemas.microsoft.com/office/drawing/2014/main" val="2017761973"/>
                  </a:ext>
                </a:extLst>
              </a:tr>
              <a:tr h="438150">
                <a:tc>
                  <a:txBody>
                    <a:bodyPr/>
                    <a:lstStyle/>
                    <a:p>
                      <a:pPr fontAlgn="auto">
                        <a:lnSpc>
                          <a:spcPts val="1425"/>
                        </a:lnSpc>
                        <a:buNone/>
                      </a:pPr>
                      <a:r>
                        <a:rPr lang="en" altLang="ja-JP" sz="1200" dirty="0">
                          <a:effectLst/>
                          <a:latin typeface="Meiryo"/>
                          <a:ea typeface="Meiryo"/>
                        </a:rPr>
                        <a:t>Phase1 (</a:t>
                      </a:r>
                      <a:r>
                        <a:rPr lang="ja-JP" altLang="en-US" sz="1200">
                          <a:effectLst/>
                          <a:latin typeface="Meiryo"/>
                          <a:ea typeface="Meiryo"/>
                        </a:rPr>
                        <a:t>現行調査・リニューアル方針すり合わせ</a:t>
                      </a:r>
                      <a:r>
                        <a:rPr lang="en-US" altLang="ja-JP" sz="1200" dirty="0">
                          <a:effectLst/>
                          <a:latin typeface="Meiryo"/>
                          <a:ea typeface="Meiryo"/>
                        </a:rPr>
                        <a:t>)</a:t>
                      </a: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3F3F3"/>
                    </a:solidFill>
                  </a:tcPr>
                </a:tc>
                <a:tc>
                  <a:txBody>
                    <a:bodyPr/>
                    <a:lstStyle/>
                    <a:p>
                      <a:pPr algn="ctr" fontAlgn="auto">
                        <a:lnSpc>
                          <a:spcPts val="1425"/>
                        </a:lnSpc>
                        <a:buNone/>
                      </a:pPr>
                      <a:r>
                        <a:rPr lang="en-US" altLang="ja-JP" sz="1200">
                          <a:effectLst/>
                          <a:latin typeface="Meiryo"/>
                          <a:ea typeface="Meiryo"/>
                        </a:rPr>
                        <a:t>2</a:t>
                      </a:r>
                      <a:r>
                        <a:rPr lang="ja-JP" altLang="en-US" sz="1200">
                          <a:effectLst/>
                          <a:latin typeface="Meiryo"/>
                          <a:ea typeface="Meiryo"/>
                        </a:rPr>
                        <a:t>ヶ月</a:t>
                      </a:r>
                    </a:p>
                  </a:txBody>
                  <a:tcPr marL="137160" marR="137160" marT="137160" marB="13716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noFill/>
                  </a:tcPr>
                </a:tc>
                <a:tc>
                  <a:txBody>
                    <a:bodyPr/>
                    <a:lstStyle/>
                    <a:p>
                      <a:pPr algn="ctr" fontAlgn="base">
                        <a:lnSpc>
                          <a:spcPts val="1425"/>
                        </a:lnSpc>
                        <a:buNone/>
                      </a:pPr>
                      <a:r>
                        <a:rPr lang="en-US" altLang="ja-JP" sz="1200" err="1">
                          <a:effectLst/>
                          <a:latin typeface="Meiryo"/>
                          <a:ea typeface="Meiryo"/>
                        </a:rPr>
                        <a:t>準委任契約</a:t>
                      </a:r>
                      <a:endParaRPr lang="ja-JP" altLang="en-US" sz="1200">
                        <a:effectLst/>
                        <a:latin typeface="Meiryo"/>
                        <a:ea typeface="Meiryo"/>
                      </a:endParaRPr>
                    </a:p>
                  </a:txBody>
                  <a:tcPr marL="137160" marR="137160" marT="137160" marB="13716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noFill/>
                  </a:tcPr>
                </a:tc>
                <a:tc>
                  <a:txBody>
                    <a:bodyPr/>
                    <a:lstStyle/>
                    <a:p>
                      <a:pPr algn="ctr" fontAlgn="base">
                        <a:lnSpc>
                          <a:spcPts val="1425"/>
                        </a:lnSpc>
                        <a:buNone/>
                      </a:pPr>
                      <a:r>
                        <a:rPr lang="ja-JP" altLang="en-US" sz="1200">
                          <a:effectLst/>
                          <a:latin typeface="Meiryo"/>
                          <a:ea typeface="Meiryo"/>
                        </a:rPr>
                        <a:t>正式見積</a:t>
                      </a:r>
                    </a:p>
                  </a:txBody>
                  <a:tcPr marL="137160" marR="137160" marT="137160" marB="13716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noFill/>
                  </a:tcPr>
                </a:tc>
                <a:tc>
                  <a:txBody>
                    <a:bodyPr/>
                    <a:lstStyle/>
                    <a:p>
                      <a:pPr algn="r" fontAlgn="base">
                        <a:lnSpc>
                          <a:spcPts val="1425"/>
                        </a:lnSpc>
                        <a:buNone/>
                      </a:pPr>
                      <a:r>
                        <a:rPr lang="en-US" altLang="ja-JP" sz="1200">
                          <a:effectLst/>
                          <a:latin typeface="Meiryo"/>
                          <a:ea typeface="Meiryo"/>
                        </a:rPr>
                        <a:t>¥2,010,000</a:t>
                      </a:r>
                      <a:endParaRPr lang="ja-JP" altLang="en-US" sz="1200">
                        <a:effectLst/>
                        <a:latin typeface="Meiryo"/>
                        <a:ea typeface="Meiryo"/>
                      </a:endParaRPr>
                    </a:p>
                  </a:txBody>
                  <a:tcPr marL="137160" marR="137160" marT="137160" marB="137160" anchor="ctr">
                    <a:lnL w="9525" cap="flat" cmpd="sng" algn="ctr">
                      <a:solidFill>
                        <a:srgbClr val="D9D9D9"/>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1312312217"/>
                  </a:ext>
                </a:extLst>
              </a:tr>
              <a:tr h="438150">
                <a:tc>
                  <a:txBody>
                    <a:bodyPr/>
                    <a:lstStyle/>
                    <a:p>
                      <a:pPr fontAlgn="auto">
                        <a:lnSpc>
                          <a:spcPts val="1425"/>
                        </a:lnSpc>
                        <a:buNone/>
                      </a:pPr>
                      <a:r>
                        <a:rPr lang="en" altLang="ja-JP" sz="1200">
                          <a:effectLst/>
                          <a:latin typeface="Meiryo"/>
                          <a:ea typeface="Meiryo"/>
                        </a:rPr>
                        <a:t>Phase2 (</a:t>
                      </a:r>
                      <a:r>
                        <a:rPr lang="ja-JP" altLang="en-US" sz="1200">
                          <a:effectLst/>
                          <a:latin typeface="Meiryo"/>
                          <a:ea typeface="Meiryo"/>
                        </a:rPr>
                        <a:t>トップページ</a:t>
                      </a:r>
                      <a:r>
                        <a:rPr lang="en-US" altLang="ja-JP" sz="1200">
                          <a:effectLst/>
                          <a:latin typeface="Meiryo"/>
                          <a:ea typeface="Meiryo"/>
                        </a:rPr>
                        <a:t>/</a:t>
                      </a:r>
                      <a:r>
                        <a:rPr lang="en" altLang="ja-JP" sz="1200">
                          <a:effectLst/>
                          <a:latin typeface="Meiryo"/>
                          <a:ea typeface="Meiryo"/>
                        </a:rPr>
                        <a:t>G</a:t>
                      </a:r>
                      <a:r>
                        <a:rPr lang="ja-JP" altLang="en-US" sz="1200">
                          <a:effectLst/>
                          <a:latin typeface="Meiryo"/>
                          <a:ea typeface="Meiryo"/>
                        </a:rPr>
                        <a:t>ナビの表示・トンマナ</a:t>
                      </a:r>
                      <a:r>
                        <a:rPr lang="en-US" altLang="ja-JP" sz="1200">
                          <a:effectLst/>
                          <a:latin typeface="Meiryo"/>
                          <a:ea typeface="Meiryo"/>
                        </a:rPr>
                        <a:t>)</a:t>
                      </a: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3F3F3"/>
                    </a:solidFill>
                  </a:tcPr>
                </a:tc>
                <a:tc>
                  <a:txBody>
                    <a:bodyPr/>
                    <a:lstStyle/>
                    <a:p>
                      <a:pPr algn="ctr" fontAlgn="auto">
                        <a:lnSpc>
                          <a:spcPts val="1425"/>
                        </a:lnSpc>
                        <a:buNone/>
                      </a:pPr>
                      <a:r>
                        <a:rPr lang="en-US" altLang="ja-JP" sz="1200">
                          <a:effectLst/>
                          <a:latin typeface="Meiryo"/>
                          <a:ea typeface="Meiryo"/>
                        </a:rPr>
                        <a:t>3</a:t>
                      </a:r>
                      <a:r>
                        <a:rPr lang="ja-JP" altLang="en-US" sz="1200">
                          <a:effectLst/>
                          <a:latin typeface="Meiryo"/>
                          <a:ea typeface="Meiryo"/>
                        </a:rPr>
                        <a:t>ヶ月</a:t>
                      </a:r>
                    </a:p>
                  </a:txBody>
                  <a:tcPr marL="137160" marR="137160" marT="137160" marB="13716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noFill/>
                  </a:tcPr>
                </a:tc>
                <a:tc>
                  <a:txBody>
                    <a:bodyPr/>
                    <a:lstStyle/>
                    <a:p>
                      <a:pPr lvl="0" algn="ctr">
                        <a:lnSpc>
                          <a:spcPct val="100000"/>
                        </a:lnSpc>
                        <a:spcBef>
                          <a:spcPts val="0"/>
                        </a:spcBef>
                        <a:spcAft>
                          <a:spcPts val="0"/>
                        </a:spcAft>
                        <a:buNone/>
                      </a:pPr>
                      <a:r>
                        <a:rPr lang="en-US" sz="1200" b="0" i="0" u="none" strike="noStrike" noProof="0" err="1">
                          <a:solidFill>
                            <a:srgbClr val="000000"/>
                          </a:solidFill>
                          <a:effectLst/>
                          <a:latin typeface="Meiryo"/>
                        </a:rPr>
                        <a:t>準委任契約</a:t>
                      </a:r>
                      <a:endParaRPr lang="ja-JP" sz="1200" b="0" i="0" u="none" strike="noStrike" noProof="0">
                        <a:solidFill>
                          <a:srgbClr val="000000"/>
                        </a:solidFill>
                        <a:effectLst/>
                        <a:latin typeface="Meiryo"/>
                        <a:ea typeface="Meiryo"/>
                      </a:endParaRPr>
                    </a:p>
                  </a:txBody>
                  <a:tcPr marL="137160" marR="137160" marT="137160" marB="13716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noFill/>
                  </a:tcPr>
                </a:tc>
                <a:tc>
                  <a:txBody>
                    <a:bodyPr/>
                    <a:lstStyle/>
                    <a:p>
                      <a:pPr algn="ctr" fontAlgn="base">
                        <a:lnSpc>
                          <a:spcPts val="1425"/>
                        </a:lnSpc>
                        <a:buNone/>
                      </a:pPr>
                      <a:r>
                        <a:rPr lang="ja-JP" altLang="en-US" sz="1200">
                          <a:effectLst/>
                          <a:latin typeface="Meiryo"/>
                          <a:ea typeface="Meiryo"/>
                        </a:rPr>
                        <a:t>概算見積</a:t>
                      </a:r>
                      <a:endParaRPr lang="en-US" altLang="ja-JP" sz="1200">
                        <a:effectLst/>
                        <a:latin typeface="Meiryo"/>
                        <a:ea typeface="Meiryo"/>
                      </a:endParaRPr>
                    </a:p>
                  </a:txBody>
                  <a:tcPr marL="137160" marR="137160" marT="137160" marB="13716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noFill/>
                  </a:tcPr>
                </a:tc>
                <a:tc>
                  <a:txBody>
                    <a:bodyPr/>
                    <a:lstStyle/>
                    <a:p>
                      <a:pPr algn="r" fontAlgn="base">
                        <a:lnSpc>
                          <a:spcPts val="1425"/>
                        </a:lnSpc>
                        <a:buNone/>
                      </a:pPr>
                      <a:r>
                        <a:rPr lang="en-US" altLang="ja-JP" sz="1200">
                          <a:effectLst/>
                          <a:latin typeface="Meiryo"/>
                          <a:ea typeface="Meiryo"/>
                        </a:rPr>
                        <a:t>¥2,205,000</a:t>
                      </a:r>
                      <a:endParaRPr lang="ja-JP" altLang="en-US" sz="1200">
                        <a:effectLst/>
                        <a:latin typeface="Meiryo"/>
                        <a:ea typeface="Meiryo"/>
                      </a:endParaRPr>
                    </a:p>
                  </a:txBody>
                  <a:tcPr marL="137160" marR="137160" marT="137160" marB="137160" anchor="ctr">
                    <a:lnL w="9525" cap="flat" cmpd="sng" algn="ctr">
                      <a:solidFill>
                        <a:srgbClr val="D9D9D9"/>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1444742033"/>
                  </a:ext>
                </a:extLst>
              </a:tr>
              <a:tr h="438150">
                <a:tc>
                  <a:txBody>
                    <a:bodyPr/>
                    <a:lstStyle/>
                    <a:p>
                      <a:pPr fontAlgn="auto">
                        <a:lnSpc>
                          <a:spcPts val="1425"/>
                        </a:lnSpc>
                        <a:buNone/>
                      </a:pPr>
                      <a:r>
                        <a:rPr lang="en" altLang="ja-JP" sz="1200">
                          <a:effectLst/>
                          <a:latin typeface="Meiryo"/>
                          <a:ea typeface="Meiryo"/>
                        </a:rPr>
                        <a:t>Phase3 (IR</a:t>
                      </a:r>
                      <a:r>
                        <a:rPr lang="ja-JP" altLang="en" sz="1200">
                          <a:effectLst/>
                          <a:latin typeface="Meiryo"/>
                          <a:ea typeface="Meiryo"/>
                        </a:rPr>
                        <a:t>／</a:t>
                      </a:r>
                      <a:r>
                        <a:rPr lang="ja-JP" altLang="en-US" sz="1200">
                          <a:effectLst/>
                          <a:latin typeface="Meiryo"/>
                          <a:ea typeface="Meiryo"/>
                        </a:rPr>
                        <a:t>会社情報改修</a:t>
                      </a:r>
                      <a:r>
                        <a:rPr lang="en-US" altLang="ja-JP" sz="1200">
                          <a:effectLst/>
                          <a:latin typeface="Meiryo"/>
                          <a:ea typeface="Meiryo"/>
                        </a:rPr>
                        <a:t>/</a:t>
                      </a:r>
                      <a:r>
                        <a:rPr lang="en" altLang="ja-JP" sz="1200">
                          <a:effectLst/>
                          <a:latin typeface="Meiryo"/>
                          <a:ea typeface="Meiryo"/>
                        </a:rPr>
                        <a:t>G</a:t>
                      </a:r>
                      <a:r>
                        <a:rPr lang="ja-JP" altLang="en-US" sz="1200">
                          <a:effectLst/>
                          <a:latin typeface="Meiryo"/>
                          <a:ea typeface="Meiryo"/>
                        </a:rPr>
                        <a:t>ナビ構成</a:t>
                      </a:r>
                      <a:r>
                        <a:rPr lang="en-US" altLang="ja-JP" sz="1200">
                          <a:effectLst/>
                          <a:latin typeface="Meiryo"/>
                          <a:ea typeface="Meiryo"/>
                        </a:rPr>
                        <a:t>)</a:t>
                      </a: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3F3F3"/>
                    </a:solidFill>
                  </a:tcPr>
                </a:tc>
                <a:tc>
                  <a:txBody>
                    <a:bodyPr/>
                    <a:lstStyle/>
                    <a:p>
                      <a:pPr algn="ctr" fontAlgn="auto">
                        <a:lnSpc>
                          <a:spcPts val="1425"/>
                        </a:lnSpc>
                        <a:buNone/>
                      </a:pPr>
                      <a:r>
                        <a:rPr lang="en-US" altLang="ja-JP" sz="1200">
                          <a:effectLst/>
                          <a:latin typeface="Meiryo"/>
                          <a:ea typeface="Meiryo"/>
                        </a:rPr>
                        <a:t>3</a:t>
                      </a:r>
                      <a:r>
                        <a:rPr lang="ja-JP" altLang="en-US" sz="1200">
                          <a:effectLst/>
                          <a:latin typeface="Meiryo"/>
                          <a:ea typeface="Meiryo"/>
                        </a:rPr>
                        <a:t>ヶ月</a:t>
                      </a:r>
                    </a:p>
                  </a:txBody>
                  <a:tcPr marL="137160" marR="137160" marT="137160" marB="13716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noFill/>
                  </a:tcPr>
                </a:tc>
                <a:tc>
                  <a:txBody>
                    <a:bodyPr/>
                    <a:lstStyle/>
                    <a:p>
                      <a:pPr lvl="0" algn="ctr">
                        <a:lnSpc>
                          <a:spcPct val="100000"/>
                        </a:lnSpc>
                        <a:spcBef>
                          <a:spcPts val="0"/>
                        </a:spcBef>
                        <a:spcAft>
                          <a:spcPts val="0"/>
                        </a:spcAft>
                        <a:buNone/>
                      </a:pPr>
                      <a:r>
                        <a:rPr lang="en-US" sz="1200" b="0" i="0" u="none" strike="noStrike" noProof="0" err="1">
                          <a:solidFill>
                            <a:srgbClr val="000000"/>
                          </a:solidFill>
                          <a:effectLst/>
                          <a:latin typeface="Meiryo"/>
                        </a:rPr>
                        <a:t>準委任契約</a:t>
                      </a:r>
                      <a:endParaRPr lang="ja-JP" sz="1200" b="0" i="0" u="none" strike="noStrike" noProof="0">
                        <a:solidFill>
                          <a:srgbClr val="000000"/>
                        </a:solidFill>
                        <a:effectLst/>
                        <a:latin typeface="Meiryo"/>
                        <a:ea typeface="Meiryo"/>
                      </a:endParaRPr>
                    </a:p>
                  </a:txBody>
                  <a:tcPr marL="137160" marR="137160" marT="137160" marB="13716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noFill/>
                  </a:tcPr>
                </a:tc>
                <a:tc>
                  <a:txBody>
                    <a:bodyPr/>
                    <a:lstStyle/>
                    <a:p>
                      <a:pPr marL="0" marR="0" lvl="0" indent="0" algn="ctr" defTabSz="914380" rtl="0" eaLnBrk="1" fontAlgn="base" latinLnBrk="0" hangingPunct="1">
                        <a:lnSpc>
                          <a:spcPts val="1425"/>
                        </a:lnSpc>
                        <a:spcBef>
                          <a:spcPts val="0"/>
                        </a:spcBef>
                        <a:spcAft>
                          <a:spcPts val="0"/>
                        </a:spcAft>
                        <a:buClrTx/>
                        <a:buSzTx/>
                        <a:buFontTx/>
                        <a:buNone/>
                        <a:tabLst/>
                        <a:defRPr/>
                      </a:pPr>
                      <a:r>
                        <a:rPr lang="ja-JP" altLang="en-US" sz="1200">
                          <a:effectLst/>
                          <a:latin typeface="Meiryo"/>
                          <a:ea typeface="Meiryo"/>
                        </a:rPr>
                        <a:t>概算見積</a:t>
                      </a:r>
                      <a:endParaRPr lang="en-US" altLang="ja-JP" sz="1200">
                        <a:effectLst/>
                        <a:latin typeface="Meiryo"/>
                        <a:ea typeface="Meiryo"/>
                      </a:endParaRPr>
                    </a:p>
                  </a:txBody>
                  <a:tcPr marL="137160" marR="137160" marT="137160" marB="13716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noFill/>
                  </a:tcPr>
                </a:tc>
                <a:tc>
                  <a:txBody>
                    <a:bodyPr/>
                    <a:lstStyle/>
                    <a:p>
                      <a:pPr algn="r" fontAlgn="base">
                        <a:lnSpc>
                          <a:spcPts val="1425"/>
                        </a:lnSpc>
                        <a:buNone/>
                      </a:pPr>
                      <a:r>
                        <a:rPr lang="en-US" altLang="ja-JP" sz="1200">
                          <a:effectLst/>
                          <a:latin typeface="Meiryo"/>
                          <a:ea typeface="Meiryo"/>
                        </a:rPr>
                        <a:t>¥3,255,000</a:t>
                      </a:r>
                      <a:endParaRPr lang="ja-JP" altLang="en-US" sz="1200">
                        <a:effectLst/>
                        <a:latin typeface="Meiryo"/>
                        <a:ea typeface="Meiryo"/>
                      </a:endParaRPr>
                    </a:p>
                  </a:txBody>
                  <a:tcPr marL="137160" marR="137160" marT="137160" marB="137160" anchor="ctr">
                    <a:lnL w="9525" cap="flat" cmpd="sng" algn="ctr">
                      <a:solidFill>
                        <a:srgbClr val="D9D9D9"/>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3210230654"/>
                  </a:ext>
                </a:extLst>
              </a:tr>
              <a:tr h="438149">
                <a:tc>
                  <a:txBody>
                    <a:bodyPr/>
                    <a:lstStyle/>
                    <a:p>
                      <a:pPr lvl="0">
                        <a:lnSpc>
                          <a:spcPts val="1425"/>
                        </a:lnSpc>
                        <a:buNone/>
                      </a:pPr>
                      <a:r>
                        <a:rPr lang="en" altLang="ja-JP" sz="1200">
                          <a:effectLst/>
                          <a:latin typeface="Meiryo"/>
                          <a:ea typeface="Meiryo"/>
                        </a:rPr>
                        <a:t>Phase4 (</a:t>
                      </a:r>
                      <a:r>
                        <a:rPr lang="ja-JP" altLang="en-US" sz="1200">
                          <a:effectLst/>
                          <a:latin typeface="Meiryo"/>
                          <a:ea typeface="Meiryo"/>
                        </a:rPr>
                        <a:t>サステナビリティ／研究開発改修</a:t>
                      </a:r>
                      <a:r>
                        <a:rPr lang="en-US" altLang="ja-JP" sz="1200">
                          <a:effectLst/>
                          <a:latin typeface="Meiryo"/>
                          <a:ea typeface="Meiryo"/>
                        </a:rPr>
                        <a:t>)</a:t>
                      </a:r>
                    </a:p>
                  </a:txBody>
                  <a:tcPr marL="137160" marR="137160" marT="137160" marB="137160" anchor="ctr">
                    <a:lnL w="9524">
                      <a:solidFill>
                        <a:srgbClr val="000000"/>
                      </a:solidFill>
                    </a:lnL>
                    <a:lnR w="9524">
                      <a:solidFill>
                        <a:srgbClr val="D9D9D9"/>
                      </a:solidFill>
                    </a:lnR>
                    <a:lnT w="9525" cap="flat" cmpd="sng" algn="ctr">
                      <a:solidFill>
                        <a:srgbClr val="D9D9D9"/>
                      </a:solidFill>
                      <a:prstDash val="solid"/>
                      <a:round/>
                      <a:headEnd type="none" w="med" len="med"/>
                      <a:tailEnd type="none" w="med" len="med"/>
                    </a:lnT>
                    <a:lnB w="9524">
                      <a:solidFill>
                        <a:srgbClr val="D9D9D9"/>
                      </a:solidFill>
                    </a:lnB>
                    <a:solidFill>
                      <a:srgbClr val="F3F3F3"/>
                    </a:solidFill>
                  </a:tcPr>
                </a:tc>
                <a:tc>
                  <a:txBody>
                    <a:bodyPr/>
                    <a:lstStyle/>
                    <a:p>
                      <a:pPr marL="0" marR="0" lvl="0" indent="0" algn="ctr" defTabSz="914380" rtl="0" eaLnBrk="1" fontAlgn="auto" latinLnBrk="0" hangingPunct="1">
                        <a:lnSpc>
                          <a:spcPts val="1425"/>
                        </a:lnSpc>
                        <a:spcBef>
                          <a:spcPts val="0"/>
                        </a:spcBef>
                        <a:spcAft>
                          <a:spcPts val="0"/>
                        </a:spcAft>
                        <a:buClrTx/>
                        <a:buSzTx/>
                        <a:buFontTx/>
                        <a:buNone/>
                        <a:tabLst/>
                        <a:defRPr/>
                      </a:pPr>
                      <a:r>
                        <a:rPr lang="en-US" altLang="ja-JP" sz="1200">
                          <a:effectLst/>
                          <a:latin typeface="Meiryo"/>
                          <a:ea typeface="Meiryo"/>
                        </a:rPr>
                        <a:t>3</a:t>
                      </a:r>
                      <a:r>
                        <a:rPr lang="ja-JP" altLang="en-US" sz="1200">
                          <a:effectLst/>
                          <a:latin typeface="Meiryo"/>
                          <a:ea typeface="Meiryo"/>
                        </a:rPr>
                        <a:t>ヶ月</a:t>
                      </a:r>
                    </a:p>
                  </a:txBody>
                  <a:tcPr marL="137160" marR="137160" marT="137160" marB="137160" anchor="ctr">
                    <a:lnL w="9524">
                      <a:solidFill>
                        <a:srgbClr val="D9D9D9"/>
                      </a:solidFill>
                    </a:lnL>
                    <a:lnR w="9524">
                      <a:solidFill>
                        <a:srgbClr val="D9D9D9"/>
                      </a:solidFill>
                    </a:lnR>
                    <a:lnT w="9525" cap="flat" cmpd="sng" algn="ctr">
                      <a:solidFill>
                        <a:srgbClr val="D9D9D9"/>
                      </a:solidFill>
                      <a:prstDash val="solid"/>
                      <a:round/>
                      <a:headEnd type="none" w="med" len="med"/>
                      <a:tailEnd type="none" w="med" len="med"/>
                    </a:lnT>
                    <a:lnB w="9524">
                      <a:solidFill>
                        <a:srgbClr val="D9D9D9"/>
                      </a:solidFill>
                    </a:lnB>
                    <a:noFill/>
                  </a:tcPr>
                </a:tc>
                <a:tc>
                  <a:txBody>
                    <a:bodyPr/>
                    <a:lstStyle/>
                    <a:p>
                      <a:pPr lvl="0" algn="ctr">
                        <a:lnSpc>
                          <a:spcPct val="100000"/>
                        </a:lnSpc>
                        <a:spcBef>
                          <a:spcPts val="0"/>
                        </a:spcBef>
                        <a:spcAft>
                          <a:spcPts val="0"/>
                        </a:spcAft>
                        <a:buNone/>
                      </a:pPr>
                      <a:r>
                        <a:rPr lang="en-US" altLang="ja-JP" sz="1200" b="0" i="0" u="none" strike="noStrike" noProof="0" err="1">
                          <a:solidFill>
                            <a:srgbClr val="000000"/>
                          </a:solidFill>
                          <a:effectLst/>
                          <a:latin typeface="メイリオ" panose="020B0604030504040204" pitchFamily="50" charset="-128"/>
                          <a:ea typeface="メイリオ" panose="020B0604030504040204" pitchFamily="50" charset="-128"/>
                        </a:rPr>
                        <a:t>準委任契約</a:t>
                      </a:r>
                      <a:endParaRPr lang="ja-JP" altLang="ja-JP" sz="1200" b="0" i="0" u="none" strike="noStrike" noProof="0">
                        <a:solidFill>
                          <a:srgbClr val="000000"/>
                        </a:solidFill>
                        <a:effectLst/>
                        <a:latin typeface="メイリオ" panose="020B0604030504040204" pitchFamily="50" charset="-128"/>
                        <a:ea typeface="メイリオ" panose="020B0604030504040204" pitchFamily="50" charset="-128"/>
                      </a:endParaRPr>
                    </a:p>
                  </a:txBody>
                  <a:tcPr marL="137160" marR="137160" marT="137160" marB="137160" anchor="ctr">
                    <a:lnL w="9524">
                      <a:solidFill>
                        <a:srgbClr val="D9D9D9"/>
                      </a:solidFill>
                    </a:lnL>
                    <a:lnR w="9524">
                      <a:solidFill>
                        <a:srgbClr val="D9D9D9"/>
                      </a:solidFill>
                    </a:lnR>
                    <a:lnT w="9525" cap="flat" cmpd="sng" algn="ctr">
                      <a:solidFill>
                        <a:srgbClr val="D9D9D9"/>
                      </a:solidFill>
                      <a:prstDash val="solid"/>
                      <a:round/>
                      <a:headEnd type="none" w="med" len="med"/>
                      <a:tailEnd type="none" w="med" len="med"/>
                    </a:lnT>
                    <a:lnB w="9524">
                      <a:solidFill>
                        <a:srgbClr val="D9D9D9"/>
                      </a:solidFill>
                    </a:lnB>
                    <a:noFill/>
                  </a:tcPr>
                </a:tc>
                <a:tc>
                  <a:txBody>
                    <a:bodyPr/>
                    <a:lstStyle/>
                    <a:p>
                      <a:pPr marL="0" marR="0" lvl="0" indent="0" algn="ctr" defTabSz="914380" rtl="0" eaLnBrk="1" fontAlgn="auto" latinLnBrk="0" hangingPunct="1">
                        <a:lnSpc>
                          <a:spcPts val="1425"/>
                        </a:lnSpc>
                        <a:spcBef>
                          <a:spcPts val="0"/>
                        </a:spcBef>
                        <a:spcAft>
                          <a:spcPts val="0"/>
                        </a:spcAft>
                        <a:buClrTx/>
                        <a:buSzTx/>
                        <a:buFontTx/>
                        <a:buNone/>
                        <a:tabLst/>
                        <a:defRPr/>
                      </a:pPr>
                      <a:r>
                        <a:rPr lang="ja-JP" altLang="en-US" sz="1200">
                          <a:effectLst/>
                          <a:latin typeface="Meiryo"/>
                          <a:ea typeface="Meiryo"/>
                        </a:rPr>
                        <a:t>概算見積</a:t>
                      </a:r>
                      <a:endParaRPr lang="en-US" altLang="ja-JP" sz="1200">
                        <a:effectLst/>
                        <a:latin typeface="Meiryo"/>
                        <a:ea typeface="Meiryo"/>
                      </a:endParaRPr>
                    </a:p>
                  </a:txBody>
                  <a:tcPr marL="137160" marR="137160" marT="137160" marB="137160" anchor="ctr">
                    <a:lnL w="9524">
                      <a:solidFill>
                        <a:srgbClr val="D9D9D9"/>
                      </a:solidFill>
                    </a:lnL>
                    <a:lnR w="9524"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4">
                      <a:solidFill>
                        <a:srgbClr val="D9D9D9"/>
                      </a:solidFill>
                    </a:lnB>
                    <a:noFill/>
                  </a:tcPr>
                </a:tc>
                <a:tc>
                  <a:txBody>
                    <a:bodyPr/>
                    <a:lstStyle/>
                    <a:p>
                      <a:pPr marL="0" marR="0" lvl="0" indent="0" algn="r" defTabSz="914380" rtl="0" eaLnBrk="1" fontAlgn="auto" latinLnBrk="0" hangingPunct="1">
                        <a:lnSpc>
                          <a:spcPts val="1425"/>
                        </a:lnSpc>
                        <a:spcBef>
                          <a:spcPts val="0"/>
                        </a:spcBef>
                        <a:spcAft>
                          <a:spcPts val="0"/>
                        </a:spcAft>
                        <a:buClrTx/>
                        <a:buSzTx/>
                        <a:buFontTx/>
                        <a:buNone/>
                        <a:tabLst/>
                        <a:defRPr/>
                      </a:pPr>
                      <a:r>
                        <a:rPr lang="en-US" altLang="ja-JP" sz="1200" b="0" i="0" u="none" strike="noStrike" dirty="0">
                          <a:solidFill>
                            <a:srgbClr val="000000"/>
                          </a:solidFill>
                          <a:effectLst/>
                          <a:latin typeface="Meiryo" panose="020B0604030504040204" pitchFamily="34" charset="-128"/>
                          <a:ea typeface="Meiryo" panose="020B0604030504040204" pitchFamily="34" charset="-128"/>
                        </a:rPr>
                        <a:t>¥3,735,000</a:t>
                      </a:r>
                      <a:endParaRPr lang="en-US" altLang="ja-JP" sz="1200" dirty="0">
                        <a:effectLst/>
                        <a:latin typeface="Meiryo"/>
                        <a:ea typeface="Meiryo"/>
                      </a:endParaRPr>
                    </a:p>
                  </a:txBody>
                  <a:tcPr marL="137160" marR="137160" marT="137160" marB="137160" anchor="ctr">
                    <a:lnL w="9524">
                      <a:solidFill>
                        <a:srgbClr val="D9D9D9"/>
                      </a:solidFill>
                    </a:lnL>
                    <a:lnR w="9524">
                      <a:solidFill>
                        <a:srgbClr val="000000"/>
                      </a:solidFill>
                    </a:lnR>
                    <a:lnT w="9525" cap="flat" cmpd="sng" algn="ctr">
                      <a:solidFill>
                        <a:srgbClr val="D9D9D9"/>
                      </a:solidFill>
                      <a:prstDash val="solid"/>
                      <a:round/>
                      <a:headEnd type="none" w="med" len="med"/>
                      <a:tailEnd type="none" w="med" len="med"/>
                    </a:lnT>
                    <a:lnB w="9524">
                      <a:solidFill>
                        <a:srgbClr val="D9D9D9"/>
                      </a:solidFill>
                    </a:lnB>
                    <a:noFill/>
                  </a:tcPr>
                </a:tc>
                <a:extLst>
                  <a:ext uri="{0D108BD9-81ED-4DB2-BD59-A6C34878D82A}">
                    <a16:rowId xmlns:a16="http://schemas.microsoft.com/office/drawing/2014/main" val="704454634"/>
                  </a:ext>
                </a:extLst>
              </a:tr>
            </a:tbl>
          </a:graphicData>
        </a:graphic>
      </p:graphicFrame>
      <p:sp>
        <p:nvSpPr>
          <p:cNvPr id="7" name="テキスト ボックス 6">
            <a:extLst>
              <a:ext uri="{FF2B5EF4-FFF2-40B4-BE49-F238E27FC236}">
                <a16:creationId xmlns:a16="http://schemas.microsoft.com/office/drawing/2014/main" id="{46518B26-9B6F-22BD-E2C0-0F396BD61584}"/>
              </a:ext>
            </a:extLst>
          </p:cNvPr>
          <p:cNvSpPr txBox="1"/>
          <p:nvPr/>
        </p:nvSpPr>
        <p:spPr>
          <a:xfrm>
            <a:off x="2681555" y="6092575"/>
            <a:ext cx="184731" cy="369332"/>
          </a:xfrm>
          <a:prstGeom prst="rect">
            <a:avLst/>
          </a:prstGeom>
          <a:noFill/>
        </p:spPr>
        <p:txBody>
          <a:bodyPr wrap="none" rtlCol="0">
            <a:spAutoFit/>
          </a:bodyPr>
          <a:lstStyle/>
          <a:p>
            <a:endParaRPr kumimoji="1" lang="ja-JP" altLang="en-US"/>
          </a:p>
        </p:txBody>
      </p:sp>
    </p:spTree>
    <p:extLst>
      <p:ext uri="{BB962C8B-B14F-4D97-AF65-F5344CB8AC3E}">
        <p14:creationId xmlns:p14="http://schemas.microsoft.com/office/powerpoint/2010/main" val="18370177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99F75-E31A-EF4D-BF82-9A899922C753}"/>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8DC98CE7-33D5-4661-3D94-FE2207F4DF66}"/>
              </a:ext>
            </a:extLst>
          </p:cNvPr>
          <p:cNvSpPr txBox="1"/>
          <p:nvPr/>
        </p:nvSpPr>
        <p:spPr>
          <a:xfrm>
            <a:off x="539557" y="146078"/>
            <a:ext cx="1122102" cy="263918"/>
          </a:xfrm>
          <a:prstGeom prst="rect">
            <a:avLst/>
          </a:prstGeom>
          <a:noFill/>
        </p:spPr>
        <p:txBody>
          <a:bodyPr wrap="none" lIns="0" tIns="0" rIns="0" bIns="0" rtlCol="0" anchor="t">
            <a:spAutoFit/>
          </a:bodyPr>
          <a:lstStyle/>
          <a:p>
            <a:pPr>
              <a:lnSpc>
                <a:spcPct val="130000"/>
              </a:lnSpc>
              <a:tabLst>
                <a:tab pos="540000" algn="l"/>
              </a:tabLst>
            </a:pPr>
            <a:r>
              <a:rPr lang="en-US" altLang="ja-JP" sz="1400" dirty="0">
                <a:solidFill>
                  <a:schemeClr val="bg1"/>
                </a:solidFill>
                <a:latin typeface="Meiryo"/>
                <a:ea typeface="Meiryo"/>
              </a:rPr>
              <a:t>07</a:t>
            </a:r>
            <a:r>
              <a:rPr lang="ja-JP" altLang="en-US" sz="1400">
                <a:solidFill>
                  <a:schemeClr val="bg1"/>
                </a:solidFill>
                <a:latin typeface="Meiryo"/>
                <a:ea typeface="Meiryo"/>
              </a:rPr>
              <a:t>　お見積り</a:t>
            </a:r>
            <a:endParaRPr kumimoji="1" lang="ja-JP" altLang="en-US" sz="1400" b="0" i="0">
              <a:solidFill>
                <a:schemeClr val="bg1"/>
              </a:solidFill>
              <a:latin typeface="Meiryo"/>
              <a:ea typeface="Meiryo"/>
            </a:endParaRPr>
          </a:p>
        </p:txBody>
      </p:sp>
      <p:sp>
        <p:nvSpPr>
          <p:cNvPr id="3" name="テキスト ボックス 2">
            <a:extLst>
              <a:ext uri="{FF2B5EF4-FFF2-40B4-BE49-F238E27FC236}">
                <a16:creationId xmlns:a16="http://schemas.microsoft.com/office/drawing/2014/main" id="{D4E27959-2EAF-771B-776A-52D40C9B577C}"/>
              </a:ext>
            </a:extLst>
          </p:cNvPr>
          <p:cNvSpPr txBox="1"/>
          <p:nvPr/>
        </p:nvSpPr>
        <p:spPr>
          <a:xfrm>
            <a:off x="1053382" y="845112"/>
            <a:ext cx="2037417" cy="377026"/>
          </a:xfrm>
          <a:prstGeom prst="rect">
            <a:avLst/>
          </a:prstGeom>
          <a:noFill/>
        </p:spPr>
        <p:txBody>
          <a:bodyPr wrap="none" lIns="0" tIns="0" rIns="0" bIns="0" rtlCol="0" anchor="t" anchorCtr="0">
            <a:spAutoFit/>
          </a:bodyPr>
          <a:lstStyle/>
          <a:p>
            <a:pPr marL="0">
              <a:lnSpc>
                <a:spcPct val="130000"/>
              </a:lnSpc>
              <a:spcBef>
                <a:spcPts val="100"/>
              </a:spcBef>
              <a:spcAft>
                <a:spcPts val="0"/>
              </a:spcAft>
            </a:pPr>
            <a:r>
              <a:rPr lang="ja-JP" altLang="en-US" sz="2000" b="1">
                <a:solidFill>
                  <a:srgbClr val="0B3274"/>
                </a:solidFill>
                <a:latin typeface="Meiryo" panose="020B0604030504040204" pitchFamily="34" charset="-128"/>
                <a:ea typeface="Meiryo" panose="020B0604030504040204" pitchFamily="34" charset="-128"/>
              </a:rPr>
              <a:t>前提条件（</a:t>
            </a:r>
            <a:r>
              <a:rPr lang="en-US" altLang="ja-JP" sz="2000" b="1">
                <a:solidFill>
                  <a:srgbClr val="0B3274"/>
                </a:solidFill>
                <a:latin typeface="Meiryo" panose="020B0604030504040204" pitchFamily="34" charset="-128"/>
                <a:ea typeface="Meiryo" panose="020B0604030504040204" pitchFamily="34" charset="-128"/>
              </a:rPr>
              <a:t>1/3</a:t>
            </a:r>
            <a:r>
              <a:rPr lang="ja-JP" altLang="en-US" sz="2000" b="1">
                <a:solidFill>
                  <a:srgbClr val="0B3274"/>
                </a:solidFill>
                <a:latin typeface="Meiryo" panose="020B0604030504040204" pitchFamily="34" charset="-128"/>
                <a:ea typeface="Meiryo" panose="020B0604030504040204" pitchFamily="34" charset="-128"/>
              </a:rPr>
              <a:t>）</a:t>
            </a:r>
            <a:endParaRPr lang="en-US" altLang="ja-JP" sz="2000" b="1" i="0">
              <a:solidFill>
                <a:srgbClr val="0B3274"/>
              </a:solidFill>
              <a:effectLst/>
              <a:latin typeface="Meiryo" panose="020B0604030504040204" pitchFamily="34" charset="-128"/>
              <a:ea typeface="Meiryo" panose="020B0604030504040204" pitchFamily="34" charset="-128"/>
            </a:endParaRPr>
          </a:p>
        </p:txBody>
      </p:sp>
      <p:sp>
        <p:nvSpPr>
          <p:cNvPr id="6" name="スライド番号プレースホルダー 5">
            <a:extLst>
              <a:ext uri="{FF2B5EF4-FFF2-40B4-BE49-F238E27FC236}">
                <a16:creationId xmlns:a16="http://schemas.microsoft.com/office/drawing/2014/main" id="{05DF4588-B683-DB1F-3F91-C41914DBCDB8}"/>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36</a:t>
            </a:fld>
            <a:endParaRPr lang="ja-JP" altLang="en-US"/>
          </a:p>
        </p:txBody>
      </p:sp>
      <p:sp>
        <p:nvSpPr>
          <p:cNvPr id="7" name="テキスト ボックス 6">
            <a:extLst>
              <a:ext uri="{FF2B5EF4-FFF2-40B4-BE49-F238E27FC236}">
                <a16:creationId xmlns:a16="http://schemas.microsoft.com/office/drawing/2014/main" id="{82B03AE7-8718-B226-A57F-CECE4C378C1F}"/>
              </a:ext>
            </a:extLst>
          </p:cNvPr>
          <p:cNvSpPr txBox="1"/>
          <p:nvPr/>
        </p:nvSpPr>
        <p:spPr>
          <a:xfrm>
            <a:off x="907778" y="1538841"/>
            <a:ext cx="10858124" cy="4803238"/>
          </a:xfrm>
          <a:prstGeom prst="rect">
            <a:avLst/>
          </a:prstGeom>
          <a:noFill/>
        </p:spPr>
        <p:txBody>
          <a:bodyPr wrap="square" lIns="0" tIns="0" rIns="0" bIns="0" rtlCol="0" anchor="t">
            <a:spAutoFit/>
          </a:bodyPr>
          <a:lstStyle/>
          <a:p>
            <a:pPr>
              <a:lnSpc>
                <a:spcPct val="150000"/>
              </a:lnSpc>
            </a:pPr>
            <a:r>
              <a:rPr lang="ja-JP" altLang="en-US" sz="1100" b="1">
                <a:solidFill>
                  <a:srgbClr val="1A1A1A"/>
                </a:solidFill>
                <a:latin typeface="Meiryo"/>
                <a:ea typeface="Meiryo"/>
              </a:rPr>
              <a:t>基本事項</a:t>
            </a:r>
            <a:endParaRPr lang="en-US" altLang="ja-JP" sz="1100" b="1" dirty="0">
              <a:solidFill>
                <a:srgbClr val="1A1A1A"/>
              </a:solidFill>
              <a:latin typeface="Meiryo"/>
              <a:ea typeface="Meiryo"/>
            </a:endParaRPr>
          </a:p>
          <a:p>
            <a:pPr marL="171450" indent="-171450">
              <a:lnSpc>
                <a:spcPct val="150000"/>
              </a:lnSpc>
              <a:buFont typeface="Arial" panose="020B0604020202020204" pitchFamily="34" charset="0"/>
              <a:buChar char="•"/>
            </a:pPr>
            <a:r>
              <a:rPr lang="ja-JP" altLang="en-US" sz="1100">
                <a:solidFill>
                  <a:srgbClr val="1A1A1A"/>
                </a:solidFill>
                <a:latin typeface="Meiryo"/>
                <a:ea typeface="Meiryo"/>
              </a:rPr>
              <a:t>契約形態：準委任契約（履行割合型）</a:t>
            </a:r>
          </a:p>
          <a:p>
            <a:pPr marL="171450" indent="-171450">
              <a:lnSpc>
                <a:spcPct val="150000"/>
              </a:lnSpc>
              <a:buFont typeface="Arial" panose="020B0604020202020204" pitchFamily="34" charset="0"/>
              <a:buChar char="•"/>
            </a:pPr>
            <a:r>
              <a:rPr lang="ja-JP" altLang="en-US" sz="1100">
                <a:solidFill>
                  <a:srgbClr val="1A1A1A"/>
                </a:solidFill>
                <a:latin typeface="Meiryo"/>
                <a:ea typeface="Meiryo"/>
              </a:rPr>
              <a:t>納入期限：毎月末日</a:t>
            </a:r>
          </a:p>
          <a:p>
            <a:pPr marL="171450" indent="-171450">
              <a:lnSpc>
                <a:spcPct val="150000"/>
              </a:lnSpc>
              <a:buFont typeface="Arial" panose="020B0604020202020204" pitchFamily="34" charset="0"/>
              <a:buChar char="•"/>
            </a:pPr>
            <a:r>
              <a:rPr lang="ja-JP" altLang="en-US" sz="1100">
                <a:solidFill>
                  <a:srgbClr val="1A1A1A"/>
                </a:solidFill>
                <a:latin typeface="Meiryo"/>
                <a:ea typeface="Meiryo"/>
              </a:rPr>
              <a:t>納入場所：貴社指定場所</a:t>
            </a:r>
          </a:p>
          <a:p>
            <a:pPr marL="171450" indent="-171450">
              <a:lnSpc>
                <a:spcPct val="150000"/>
              </a:lnSpc>
              <a:buFont typeface="Arial" panose="020B0604020202020204" pitchFamily="34" charset="0"/>
              <a:buChar char="•"/>
            </a:pPr>
            <a:r>
              <a:rPr lang="ja-JP" altLang="en-US" sz="1100">
                <a:solidFill>
                  <a:srgbClr val="1A1A1A"/>
                </a:solidFill>
                <a:latin typeface="Meiryo"/>
                <a:ea typeface="Meiryo"/>
              </a:rPr>
              <a:t>御支払条件：毎月末日締、翌月末日支払</a:t>
            </a:r>
          </a:p>
          <a:p>
            <a:pPr marL="171450" indent="-171450">
              <a:lnSpc>
                <a:spcPct val="150000"/>
              </a:lnSpc>
              <a:buFont typeface="Arial" panose="020B0604020202020204" pitchFamily="34" charset="0"/>
              <a:buChar char="•"/>
            </a:pPr>
            <a:r>
              <a:rPr lang="ja-JP" altLang="en-US" sz="1100">
                <a:solidFill>
                  <a:srgbClr val="1A1A1A"/>
                </a:solidFill>
                <a:latin typeface="Meiryo"/>
                <a:ea typeface="Meiryo"/>
              </a:rPr>
              <a:t>御見積有効期限：</a:t>
            </a:r>
            <a:r>
              <a:rPr lang="en-US" altLang="ja-JP" sz="1100" dirty="0">
                <a:solidFill>
                  <a:srgbClr val="1A1A1A"/>
                </a:solidFill>
                <a:latin typeface="Meiryo"/>
                <a:ea typeface="Meiryo"/>
              </a:rPr>
              <a:t>2026</a:t>
            </a:r>
            <a:r>
              <a:rPr lang="ja-JP" altLang="en-US" sz="1100">
                <a:solidFill>
                  <a:srgbClr val="1A1A1A"/>
                </a:solidFill>
                <a:latin typeface="Meiryo"/>
                <a:ea typeface="Meiryo"/>
              </a:rPr>
              <a:t>年</a:t>
            </a:r>
            <a:r>
              <a:rPr lang="en-US" altLang="ja-JP" sz="1100" dirty="0">
                <a:solidFill>
                  <a:srgbClr val="1A1A1A"/>
                </a:solidFill>
                <a:latin typeface="Meiryo"/>
                <a:ea typeface="Meiryo"/>
              </a:rPr>
              <a:t>1</a:t>
            </a:r>
            <a:r>
              <a:rPr lang="ja-JP" altLang="en-US" sz="1100">
                <a:solidFill>
                  <a:srgbClr val="1A1A1A"/>
                </a:solidFill>
                <a:latin typeface="Meiryo"/>
                <a:ea typeface="Meiryo"/>
              </a:rPr>
              <a:t>月</a:t>
            </a:r>
            <a:r>
              <a:rPr lang="en-US" altLang="ja-JP" sz="1100" dirty="0">
                <a:solidFill>
                  <a:srgbClr val="1A1A1A"/>
                </a:solidFill>
                <a:latin typeface="Meiryo"/>
                <a:ea typeface="Meiryo"/>
              </a:rPr>
              <a:t>31</a:t>
            </a:r>
            <a:r>
              <a:rPr lang="ja-JP" altLang="en-US" sz="1100">
                <a:solidFill>
                  <a:srgbClr val="1A1A1A"/>
                </a:solidFill>
                <a:latin typeface="Meiryo"/>
                <a:ea typeface="Meiryo"/>
              </a:rPr>
              <a:t>日</a:t>
            </a:r>
          </a:p>
          <a:p>
            <a:pPr marL="171450" indent="-171450">
              <a:lnSpc>
                <a:spcPct val="150000"/>
              </a:lnSpc>
              <a:buFont typeface="Arial" panose="020B0604020202020204" pitchFamily="34" charset="0"/>
              <a:buChar char="•"/>
            </a:pPr>
            <a:r>
              <a:rPr lang="ja-JP" altLang="en-US" sz="1100">
                <a:solidFill>
                  <a:srgbClr val="1A1A1A"/>
                </a:solidFill>
                <a:latin typeface="Meiryo"/>
                <a:ea typeface="Meiryo"/>
              </a:rPr>
              <a:t>作業内容：リニューアル方針すり合わせ（現行調査・リニューアル方針定義）</a:t>
            </a:r>
          </a:p>
          <a:p>
            <a:pPr marL="171450" indent="-171450">
              <a:lnSpc>
                <a:spcPct val="150000"/>
              </a:lnSpc>
              <a:buFont typeface="Arial" panose="020B0604020202020204" pitchFamily="34" charset="0"/>
              <a:buChar char="•"/>
            </a:pPr>
            <a:r>
              <a:rPr lang="ja-JP" altLang="en-US" sz="1100">
                <a:solidFill>
                  <a:srgbClr val="1A1A1A"/>
                </a:solidFill>
                <a:latin typeface="Meiryo"/>
                <a:ea typeface="Meiryo"/>
              </a:rPr>
              <a:t>毎月末の「作業報告書」の納入を以て、ご請求させていただきます。</a:t>
            </a:r>
          </a:p>
          <a:p>
            <a:pPr marL="171450" indent="-171450">
              <a:lnSpc>
                <a:spcPct val="150000"/>
              </a:lnSpc>
              <a:buFont typeface="Arial" panose="020B0604020202020204" pitchFamily="34" charset="0"/>
              <a:buChar char="•"/>
            </a:pPr>
            <a:r>
              <a:rPr lang="ja-JP" altLang="en-US" sz="1100">
                <a:solidFill>
                  <a:srgbClr val="1A1A1A"/>
                </a:solidFill>
                <a:latin typeface="Meiryo"/>
                <a:ea typeface="Meiryo"/>
              </a:rPr>
              <a:t>月標準時間は、</a:t>
            </a:r>
            <a:r>
              <a:rPr lang="en-US" altLang="ja-JP" sz="1100" dirty="0">
                <a:solidFill>
                  <a:srgbClr val="1A1A1A"/>
                </a:solidFill>
                <a:latin typeface="Meiryo"/>
                <a:ea typeface="Meiryo"/>
              </a:rPr>
              <a:t>1</a:t>
            </a:r>
            <a:r>
              <a:rPr lang="ja-JP" altLang="en-US" sz="1100">
                <a:solidFill>
                  <a:srgbClr val="1A1A1A"/>
                </a:solidFill>
                <a:latin typeface="Meiryo"/>
                <a:ea typeface="Meiryo"/>
              </a:rPr>
              <a:t>人月あたり</a:t>
            </a:r>
            <a:r>
              <a:rPr lang="en-US" altLang="ja-JP" sz="1100" dirty="0">
                <a:solidFill>
                  <a:srgbClr val="1A1A1A"/>
                </a:solidFill>
                <a:latin typeface="Meiryo"/>
                <a:ea typeface="Meiryo"/>
              </a:rPr>
              <a:t>160</a:t>
            </a:r>
            <a:r>
              <a:rPr lang="ja-JP" altLang="en-US" sz="1100">
                <a:solidFill>
                  <a:srgbClr val="1A1A1A"/>
                </a:solidFill>
                <a:latin typeface="Meiryo"/>
                <a:ea typeface="Meiryo"/>
              </a:rPr>
              <a:t>時間（</a:t>
            </a:r>
            <a:r>
              <a:rPr lang="en-US" altLang="ja-JP" sz="1100" dirty="0">
                <a:solidFill>
                  <a:srgbClr val="1A1A1A"/>
                </a:solidFill>
                <a:latin typeface="Meiryo"/>
                <a:ea typeface="Meiryo"/>
              </a:rPr>
              <a:t>0.5</a:t>
            </a:r>
            <a:r>
              <a:rPr lang="ja-JP" altLang="en-US" sz="1100">
                <a:solidFill>
                  <a:srgbClr val="1A1A1A"/>
                </a:solidFill>
                <a:latin typeface="Meiryo"/>
                <a:ea typeface="Meiryo"/>
              </a:rPr>
              <a:t>人月は</a:t>
            </a:r>
            <a:r>
              <a:rPr lang="en-US" altLang="ja-JP" sz="1100" dirty="0">
                <a:solidFill>
                  <a:srgbClr val="1A1A1A"/>
                </a:solidFill>
                <a:latin typeface="Meiryo"/>
                <a:ea typeface="Meiryo"/>
              </a:rPr>
              <a:t>80</a:t>
            </a:r>
            <a:r>
              <a:rPr lang="ja-JP" altLang="en-US" sz="1100">
                <a:solidFill>
                  <a:srgbClr val="1A1A1A"/>
                </a:solidFill>
                <a:latin typeface="Meiryo"/>
                <a:ea typeface="Meiryo"/>
              </a:rPr>
              <a:t>時間のように人月に応じて算出）とさせていただきます。</a:t>
            </a:r>
            <a:br>
              <a:rPr lang="ja-JP" altLang="en-US" sz="1100">
                <a:solidFill>
                  <a:srgbClr val="1A1A1A"/>
                </a:solidFill>
                <a:latin typeface="Meiryo"/>
                <a:ea typeface="Meiryo"/>
              </a:rPr>
            </a:br>
            <a:r>
              <a:rPr lang="ja-JP" altLang="en-US" sz="1100">
                <a:solidFill>
                  <a:srgbClr val="1A1A1A"/>
                </a:solidFill>
                <a:latin typeface="Meiryo"/>
                <a:ea typeface="Meiryo"/>
              </a:rPr>
              <a:t>上限を超過する場合は双方で協議させていただき、追加のご発注がある場合に限り超過して作業させていただきます。</a:t>
            </a:r>
          </a:p>
          <a:p>
            <a:pPr marL="171450" indent="-171450">
              <a:lnSpc>
                <a:spcPct val="150000"/>
              </a:lnSpc>
              <a:buFont typeface="Arial" panose="020B0604020202020204" pitchFamily="34" charset="0"/>
              <a:buChar char="•"/>
            </a:pPr>
            <a:r>
              <a:rPr lang="ja-JP" altLang="en-US" sz="1100">
                <a:solidFill>
                  <a:srgbClr val="1A1A1A"/>
                </a:solidFill>
                <a:latin typeface="Meiryo"/>
                <a:ea typeface="Meiryo"/>
              </a:rPr>
              <a:t>準委任契約（履行割合型）のため、瑕疵責任（契約不適合）に関する条件については対象外となります。</a:t>
            </a:r>
          </a:p>
          <a:p>
            <a:pPr marL="171450" indent="-171450">
              <a:lnSpc>
                <a:spcPct val="150000"/>
              </a:lnSpc>
              <a:buFont typeface="Arial" panose="020B0604020202020204" pitchFamily="34" charset="0"/>
              <a:buChar char="•"/>
            </a:pPr>
            <a:r>
              <a:rPr lang="ja-JP" altLang="en-US" sz="1100">
                <a:solidFill>
                  <a:srgbClr val="1A1A1A"/>
                </a:solidFill>
                <a:latin typeface="Meiryo"/>
                <a:ea typeface="Meiryo"/>
              </a:rPr>
              <a:t>準委任契約（履行割合型）のため、作業に付帯して予定する成果物は、完成を保証するものではありません。</a:t>
            </a:r>
          </a:p>
          <a:p>
            <a:pPr marL="171450" indent="-171450">
              <a:lnSpc>
                <a:spcPct val="150000"/>
              </a:lnSpc>
              <a:buFont typeface="Arial" panose="020B0604020202020204" pitchFamily="34" charset="0"/>
              <a:buChar char="•"/>
            </a:pPr>
            <a:r>
              <a:rPr lang="ja-JP" altLang="en-US" sz="1100">
                <a:solidFill>
                  <a:srgbClr val="1A1A1A"/>
                </a:solidFill>
                <a:latin typeface="Meiryo"/>
                <a:ea typeface="Meiryo"/>
              </a:rPr>
              <a:t>共通的なシステム構築であるため、今後弊社で別システムを構築する際、今回用いた設計手法、</a:t>
            </a:r>
            <a:br>
              <a:rPr lang="en-US" altLang="ja-JP" sz="1100" dirty="0">
                <a:solidFill>
                  <a:srgbClr val="1A1A1A"/>
                </a:solidFill>
                <a:latin typeface="Meiryo"/>
                <a:ea typeface="Meiryo"/>
              </a:rPr>
            </a:br>
            <a:r>
              <a:rPr lang="ja-JP" altLang="en-US" sz="1100">
                <a:solidFill>
                  <a:srgbClr val="1A1A1A"/>
                </a:solidFill>
                <a:latin typeface="Meiryo"/>
                <a:ea typeface="Meiryo"/>
              </a:rPr>
              <a:t>およびシステム構築手法については使用しても異議を問わない事に合意していただくこととします。</a:t>
            </a:r>
          </a:p>
          <a:p>
            <a:pPr marL="171450" indent="-171450">
              <a:lnSpc>
                <a:spcPct val="150000"/>
              </a:lnSpc>
              <a:buFont typeface="Arial" panose="020B0604020202020204" pitchFamily="34" charset="0"/>
              <a:buChar char="•"/>
            </a:pPr>
            <a:r>
              <a:rPr lang="ja-JP" altLang="en-US" sz="1100">
                <a:solidFill>
                  <a:srgbClr val="1A1A1A"/>
                </a:solidFill>
                <a:latin typeface="Meiryo"/>
                <a:ea typeface="Meiryo"/>
              </a:rPr>
              <a:t>賠償となった場合については、ご発注金額を上限とします。</a:t>
            </a:r>
            <a:endParaRPr lang="en-US" altLang="ja-JP" sz="1100" dirty="0">
              <a:solidFill>
                <a:srgbClr val="1A1A1A"/>
              </a:solidFill>
              <a:latin typeface="Meiryo"/>
              <a:ea typeface="Meiryo"/>
            </a:endParaRPr>
          </a:p>
          <a:p>
            <a:pPr marL="171450" indent="-171450">
              <a:lnSpc>
                <a:spcPct val="150000"/>
              </a:lnSpc>
              <a:buFont typeface="Arial" panose="020B0604020202020204" pitchFamily="34" charset="0"/>
              <a:buChar char="•"/>
            </a:pPr>
            <a:r>
              <a:rPr lang="ja-JP" altLang="en-US" sz="1100">
                <a:solidFill>
                  <a:srgbClr val="1A1A1A"/>
                </a:solidFill>
                <a:latin typeface="Meiryo"/>
                <a:ea typeface="Meiryo"/>
              </a:rPr>
              <a:t>当該プロジェクト開始および期間がお客様理由により延期になる場合は別途お見積とさせて頂きます。</a:t>
            </a:r>
          </a:p>
          <a:p>
            <a:pPr marL="171450" indent="-171450">
              <a:lnSpc>
                <a:spcPct val="150000"/>
              </a:lnSpc>
              <a:buFont typeface="Arial" panose="020B0604020202020204" pitchFamily="34" charset="0"/>
              <a:buChar char="•"/>
            </a:pPr>
            <a:r>
              <a:rPr lang="ja-JP" altLang="en-US" sz="1100">
                <a:solidFill>
                  <a:srgbClr val="1A1A1A"/>
                </a:solidFill>
                <a:latin typeface="Meiryo"/>
                <a:ea typeface="Meiryo"/>
              </a:rPr>
              <a:t>制作物提出タイミングの無理な圧縮等により冗長な費用が生じた場合には別途お見積とさせて頂きます。</a:t>
            </a:r>
          </a:p>
          <a:p>
            <a:pPr marL="171450" indent="-171450">
              <a:lnSpc>
                <a:spcPct val="150000"/>
              </a:lnSpc>
              <a:buFont typeface="Arial" panose="020B0604020202020204" pitchFamily="34" charset="0"/>
              <a:buChar char="•"/>
            </a:pPr>
            <a:r>
              <a:rPr lang="ja-JP" altLang="en-US" sz="1100">
                <a:solidFill>
                  <a:srgbClr val="1A1A1A"/>
                </a:solidFill>
                <a:latin typeface="Meiryo"/>
                <a:ea typeface="Meiryo"/>
              </a:rPr>
              <a:t>作業開始の</a:t>
            </a:r>
            <a:r>
              <a:rPr lang="en-US" altLang="ja-JP" sz="1100" dirty="0">
                <a:solidFill>
                  <a:srgbClr val="1A1A1A"/>
                </a:solidFill>
                <a:latin typeface="Meiryo"/>
                <a:ea typeface="Meiryo"/>
              </a:rPr>
              <a:t>1</a:t>
            </a:r>
            <a:r>
              <a:rPr lang="ja-JP" altLang="en-US" sz="1100">
                <a:solidFill>
                  <a:srgbClr val="1A1A1A"/>
                </a:solidFill>
                <a:latin typeface="Meiryo"/>
                <a:ea typeface="Meiryo"/>
              </a:rPr>
              <a:t>ヶ月前にご発注の意思をご連絡願います。ご連絡のタイミングにより、本案件をお受け出来ない可能性がございます。</a:t>
            </a:r>
            <a:endParaRPr lang="en-US" altLang="ja-JP" sz="1100" dirty="0">
              <a:solidFill>
                <a:srgbClr val="1A1A1A"/>
              </a:solidFill>
              <a:latin typeface="Meiryo"/>
              <a:ea typeface="Meiryo"/>
            </a:endParaRPr>
          </a:p>
          <a:p>
            <a:pPr marL="171450" indent="-171450">
              <a:lnSpc>
                <a:spcPct val="150000"/>
              </a:lnSpc>
              <a:buFont typeface="Arial" panose="020B0604020202020204" pitchFamily="34" charset="0"/>
              <a:buChar char="•"/>
            </a:pPr>
            <a:r>
              <a:rPr lang="ja-JP" altLang="en-US" sz="1100">
                <a:solidFill>
                  <a:srgbClr val="1A1A1A"/>
                </a:solidFill>
                <a:latin typeface="Meiryo"/>
                <a:ea typeface="Meiryo"/>
              </a:rPr>
              <a:t>実装作業は現行制作会社様がご担当されることを前提とさせていただきます。</a:t>
            </a:r>
          </a:p>
        </p:txBody>
      </p:sp>
    </p:spTree>
    <p:extLst>
      <p:ext uri="{BB962C8B-B14F-4D97-AF65-F5344CB8AC3E}">
        <p14:creationId xmlns:p14="http://schemas.microsoft.com/office/powerpoint/2010/main" val="5685440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132B9B-2F14-9B16-5C2B-B9A5745D155E}"/>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994612B-38EB-1234-E022-BED48C977664}"/>
              </a:ext>
            </a:extLst>
          </p:cNvPr>
          <p:cNvSpPr txBox="1"/>
          <p:nvPr/>
        </p:nvSpPr>
        <p:spPr>
          <a:xfrm>
            <a:off x="539557" y="146078"/>
            <a:ext cx="1122102" cy="263918"/>
          </a:xfrm>
          <a:prstGeom prst="rect">
            <a:avLst/>
          </a:prstGeom>
          <a:noFill/>
        </p:spPr>
        <p:txBody>
          <a:bodyPr wrap="none" lIns="0" tIns="0" rIns="0" bIns="0" rtlCol="0" anchor="t">
            <a:spAutoFit/>
          </a:bodyPr>
          <a:lstStyle/>
          <a:p>
            <a:pPr>
              <a:lnSpc>
                <a:spcPct val="130000"/>
              </a:lnSpc>
              <a:tabLst>
                <a:tab pos="540000" algn="l"/>
              </a:tabLst>
            </a:pPr>
            <a:r>
              <a:rPr lang="en-US" altLang="ja-JP" sz="1400" dirty="0">
                <a:solidFill>
                  <a:schemeClr val="bg1"/>
                </a:solidFill>
                <a:latin typeface="Meiryo"/>
                <a:ea typeface="Meiryo"/>
              </a:rPr>
              <a:t>07</a:t>
            </a:r>
            <a:r>
              <a:rPr lang="ja-JP" altLang="en-US" sz="1400">
                <a:solidFill>
                  <a:schemeClr val="bg1"/>
                </a:solidFill>
                <a:latin typeface="Meiryo"/>
                <a:ea typeface="Meiryo"/>
              </a:rPr>
              <a:t>　お見積り</a:t>
            </a:r>
            <a:endParaRPr kumimoji="1" lang="ja-JP" altLang="en-US" sz="1400" b="0" i="0">
              <a:solidFill>
                <a:schemeClr val="bg1"/>
              </a:solidFill>
              <a:latin typeface="Meiryo"/>
              <a:ea typeface="Meiryo"/>
            </a:endParaRPr>
          </a:p>
        </p:txBody>
      </p:sp>
      <p:sp>
        <p:nvSpPr>
          <p:cNvPr id="3" name="テキスト ボックス 2">
            <a:extLst>
              <a:ext uri="{FF2B5EF4-FFF2-40B4-BE49-F238E27FC236}">
                <a16:creationId xmlns:a16="http://schemas.microsoft.com/office/drawing/2014/main" id="{3B9CCCDB-AE98-17F5-5045-1E35649C6029}"/>
              </a:ext>
            </a:extLst>
          </p:cNvPr>
          <p:cNvSpPr txBox="1"/>
          <p:nvPr/>
        </p:nvSpPr>
        <p:spPr>
          <a:xfrm>
            <a:off x="1053382" y="845112"/>
            <a:ext cx="2041072" cy="377026"/>
          </a:xfrm>
          <a:prstGeom prst="rect">
            <a:avLst/>
          </a:prstGeom>
          <a:noFill/>
        </p:spPr>
        <p:txBody>
          <a:bodyPr wrap="none" lIns="0" tIns="0" rIns="0" bIns="0" rtlCol="0" anchor="t" anchorCtr="0">
            <a:spAutoFit/>
          </a:bodyPr>
          <a:lstStyle/>
          <a:p>
            <a:pPr marL="0">
              <a:lnSpc>
                <a:spcPct val="130000"/>
              </a:lnSpc>
              <a:spcBef>
                <a:spcPts val="100"/>
              </a:spcBef>
              <a:spcAft>
                <a:spcPts val="0"/>
              </a:spcAft>
            </a:pPr>
            <a:r>
              <a:rPr lang="ja-JP" altLang="en-US" sz="2000" b="1">
                <a:solidFill>
                  <a:srgbClr val="0B3274"/>
                </a:solidFill>
                <a:latin typeface="Meiryo" panose="020B0604030504040204" pitchFamily="34" charset="-128"/>
                <a:ea typeface="Meiryo" panose="020B0604030504040204" pitchFamily="34" charset="-128"/>
              </a:rPr>
              <a:t>前提条件（</a:t>
            </a:r>
            <a:r>
              <a:rPr lang="en-US" altLang="ja-JP" sz="2000" b="1">
                <a:solidFill>
                  <a:srgbClr val="0B3274"/>
                </a:solidFill>
                <a:latin typeface="Meiryo" panose="020B0604030504040204" pitchFamily="34" charset="-128"/>
                <a:ea typeface="Meiryo" panose="020B0604030504040204" pitchFamily="34" charset="-128"/>
              </a:rPr>
              <a:t>2/3</a:t>
            </a:r>
            <a:r>
              <a:rPr lang="ja-JP" altLang="en-US" sz="2000" b="1">
                <a:solidFill>
                  <a:srgbClr val="0B3274"/>
                </a:solidFill>
                <a:latin typeface="Meiryo" panose="020B0604030504040204" pitchFamily="34" charset="-128"/>
                <a:ea typeface="Meiryo" panose="020B0604030504040204" pitchFamily="34" charset="-128"/>
              </a:rPr>
              <a:t>）</a:t>
            </a:r>
            <a:endParaRPr lang="en-US" altLang="ja-JP" sz="2000" b="1" i="0">
              <a:solidFill>
                <a:srgbClr val="0B3274"/>
              </a:solidFill>
              <a:effectLst/>
              <a:latin typeface="Meiryo" panose="020B0604030504040204" pitchFamily="34" charset="-128"/>
              <a:ea typeface="Meiryo" panose="020B0604030504040204" pitchFamily="34" charset="-128"/>
            </a:endParaRPr>
          </a:p>
        </p:txBody>
      </p:sp>
      <p:sp>
        <p:nvSpPr>
          <p:cNvPr id="6" name="スライド番号プレースホルダー 5">
            <a:extLst>
              <a:ext uri="{FF2B5EF4-FFF2-40B4-BE49-F238E27FC236}">
                <a16:creationId xmlns:a16="http://schemas.microsoft.com/office/drawing/2014/main" id="{099C4B0F-90D2-7D5A-9302-705424BF3408}"/>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37</a:t>
            </a:fld>
            <a:endParaRPr lang="ja-JP" altLang="en-US"/>
          </a:p>
        </p:txBody>
      </p:sp>
      <p:sp>
        <p:nvSpPr>
          <p:cNvPr id="7" name="テキスト ボックス 6">
            <a:extLst>
              <a:ext uri="{FF2B5EF4-FFF2-40B4-BE49-F238E27FC236}">
                <a16:creationId xmlns:a16="http://schemas.microsoft.com/office/drawing/2014/main" id="{06A6490E-8E73-915C-8B05-AADCE6ED12D3}"/>
              </a:ext>
            </a:extLst>
          </p:cNvPr>
          <p:cNvSpPr txBox="1"/>
          <p:nvPr/>
        </p:nvSpPr>
        <p:spPr>
          <a:xfrm>
            <a:off x="907778" y="1567595"/>
            <a:ext cx="10858124" cy="3023905"/>
          </a:xfrm>
          <a:prstGeom prst="rect">
            <a:avLst/>
          </a:prstGeom>
          <a:noFill/>
        </p:spPr>
        <p:txBody>
          <a:bodyPr wrap="square" lIns="0" tIns="0" rIns="0" bIns="0" rtlCol="0" anchor="t">
            <a:spAutoFit/>
          </a:bodyPr>
          <a:lstStyle/>
          <a:p>
            <a:pPr>
              <a:lnSpc>
                <a:spcPct val="150000"/>
              </a:lnSpc>
            </a:pPr>
            <a:r>
              <a:rPr lang="ja-JP" altLang="en-US" sz="1200" b="1">
                <a:solidFill>
                  <a:srgbClr val="1A1A1A"/>
                </a:solidFill>
                <a:latin typeface="Meiryo"/>
                <a:ea typeface="Meiryo"/>
              </a:rPr>
              <a:t>勤怠作業・作業環境</a:t>
            </a:r>
            <a:endParaRPr lang="en-US" altLang="ja-JP" sz="1200" b="1" dirty="0">
              <a:solidFill>
                <a:srgbClr val="1A1A1A"/>
              </a:solidFill>
              <a:latin typeface="Meiryo"/>
              <a:ea typeface="Meiryo"/>
            </a:endParaRPr>
          </a:p>
          <a:p>
            <a:pPr marL="171450" indent="-171450">
              <a:lnSpc>
                <a:spcPct val="150000"/>
              </a:lnSpc>
              <a:buFont typeface="Arial" panose="020B0604020202020204" pitchFamily="34" charset="0"/>
              <a:buChar char="•"/>
            </a:pPr>
            <a:r>
              <a:rPr lang="ja-JP" altLang="en-US" sz="1200">
                <a:solidFill>
                  <a:srgbClr val="1A1A1A"/>
                </a:solidFill>
                <a:latin typeface="Meiryo"/>
                <a:ea typeface="Meiryo"/>
              </a:rPr>
              <a:t>就業時間について、原則は弊社標準の就業時間（</a:t>
            </a:r>
            <a:r>
              <a:rPr lang="en-US" altLang="ja-JP" sz="1200" dirty="0">
                <a:solidFill>
                  <a:srgbClr val="1A1A1A"/>
                </a:solidFill>
                <a:latin typeface="Meiryo"/>
                <a:ea typeface="Meiryo"/>
              </a:rPr>
              <a:t>9:00</a:t>
            </a:r>
            <a:r>
              <a:rPr lang="ja-JP" altLang="en-US" sz="1200">
                <a:solidFill>
                  <a:srgbClr val="1A1A1A"/>
                </a:solidFill>
                <a:latin typeface="Meiryo"/>
                <a:ea typeface="Meiryo"/>
              </a:rPr>
              <a:t>～</a:t>
            </a:r>
            <a:r>
              <a:rPr lang="en-US" altLang="ja-JP" sz="1200" dirty="0">
                <a:solidFill>
                  <a:srgbClr val="1A1A1A"/>
                </a:solidFill>
                <a:latin typeface="Meiryo"/>
                <a:ea typeface="Meiryo"/>
              </a:rPr>
              <a:t>18:00</a:t>
            </a:r>
            <a:r>
              <a:rPr lang="ja-JP" altLang="en-US" sz="1200">
                <a:solidFill>
                  <a:srgbClr val="1A1A1A"/>
                </a:solidFill>
                <a:latin typeface="Meiryo"/>
                <a:ea typeface="Meiryo"/>
              </a:rPr>
              <a:t>）とします。</a:t>
            </a:r>
            <a:br>
              <a:rPr lang="ja-JP" altLang="en-US" sz="1200">
                <a:solidFill>
                  <a:srgbClr val="1A1A1A"/>
                </a:solidFill>
                <a:latin typeface="Meiryo"/>
                <a:ea typeface="Meiryo"/>
              </a:rPr>
            </a:br>
            <a:r>
              <a:rPr lang="ja-JP" altLang="en-US" sz="1200">
                <a:solidFill>
                  <a:srgbClr val="1A1A1A"/>
                </a:solidFill>
                <a:latin typeface="Meiryo"/>
                <a:ea typeface="Meiryo"/>
              </a:rPr>
              <a:t>プロジェクト状況により弊社標準の就業時間外で対応が必要な場合は、出勤時間調整等、別途協議させていただくものとします。</a:t>
            </a:r>
          </a:p>
          <a:p>
            <a:pPr marL="171450" indent="-171450">
              <a:lnSpc>
                <a:spcPct val="150000"/>
              </a:lnSpc>
              <a:buFont typeface="Arial" panose="020B0604020202020204" pitchFamily="34" charset="0"/>
              <a:buChar char="•"/>
            </a:pPr>
            <a:r>
              <a:rPr lang="ja-JP" altLang="en-US" sz="1200">
                <a:solidFill>
                  <a:srgbClr val="1A1A1A"/>
                </a:solidFill>
                <a:latin typeface="Meiryo"/>
                <a:ea typeface="Meiryo"/>
              </a:rPr>
              <a:t>弊社指定休日、および年末年始等における作業は基本的に想定しておりませんが、</a:t>
            </a:r>
            <a:br>
              <a:rPr lang="en-US" altLang="ja-JP" sz="1200" dirty="0">
                <a:solidFill>
                  <a:srgbClr val="1A1A1A"/>
                </a:solidFill>
                <a:latin typeface="Meiryo"/>
                <a:ea typeface="Meiryo"/>
              </a:rPr>
            </a:br>
            <a:r>
              <a:rPr lang="ja-JP" altLang="en-US" sz="1200">
                <a:solidFill>
                  <a:srgbClr val="1A1A1A"/>
                </a:solidFill>
                <a:latin typeface="Meiryo"/>
                <a:ea typeface="Meiryo"/>
              </a:rPr>
              <a:t>やむを得ず必要になる場合は、事前調整（</a:t>
            </a:r>
            <a:r>
              <a:rPr lang="en-US" altLang="ja-JP" sz="1200" dirty="0">
                <a:solidFill>
                  <a:srgbClr val="1A1A1A"/>
                </a:solidFill>
                <a:latin typeface="Meiryo"/>
                <a:ea typeface="Meiryo"/>
              </a:rPr>
              <a:t>2</a:t>
            </a:r>
            <a:r>
              <a:rPr lang="ja-JP" altLang="en-US" sz="1200">
                <a:solidFill>
                  <a:srgbClr val="1A1A1A"/>
                </a:solidFill>
                <a:latin typeface="Meiryo"/>
                <a:ea typeface="Meiryo"/>
              </a:rPr>
              <a:t>週間前）の上、範囲内とします。</a:t>
            </a:r>
          </a:p>
          <a:p>
            <a:pPr marL="171450" indent="-171450">
              <a:lnSpc>
                <a:spcPct val="150000"/>
              </a:lnSpc>
              <a:buFont typeface="Arial" panose="020B0604020202020204" pitchFamily="34" charset="0"/>
              <a:buChar char="•"/>
            </a:pPr>
            <a:r>
              <a:rPr lang="ja-JP" altLang="en-US" sz="1200">
                <a:solidFill>
                  <a:srgbClr val="1A1A1A"/>
                </a:solidFill>
                <a:latin typeface="Meiryo"/>
                <a:ea typeface="Meiryo"/>
              </a:rPr>
              <a:t>作業場所は、貴社事業所、および弊社社内（テレワーク含む）で実施します。</a:t>
            </a:r>
          </a:p>
          <a:p>
            <a:pPr marL="171450" indent="-171450">
              <a:lnSpc>
                <a:spcPct val="150000"/>
              </a:lnSpc>
              <a:buFont typeface="Arial" panose="020B0604020202020204" pitchFamily="34" charset="0"/>
              <a:buChar char="•"/>
            </a:pPr>
            <a:r>
              <a:rPr lang="ja-JP" altLang="en-US" sz="1200">
                <a:solidFill>
                  <a:srgbClr val="1A1A1A"/>
                </a:solidFill>
                <a:latin typeface="Meiryo"/>
                <a:ea typeface="Meiryo"/>
              </a:rPr>
              <a:t>会議体は、前述した会議体を想定しております。なお、前述の会議は対面またはオンラインで会議を実施し、</a:t>
            </a:r>
            <a:br>
              <a:rPr lang="ja-JP" altLang="en-US" sz="1200">
                <a:solidFill>
                  <a:srgbClr val="1A1A1A"/>
                </a:solidFill>
                <a:latin typeface="Meiryo"/>
                <a:ea typeface="Meiryo"/>
              </a:rPr>
            </a:br>
            <a:r>
              <a:rPr lang="ja-JP" altLang="en-US" sz="1200">
                <a:solidFill>
                  <a:srgbClr val="1A1A1A"/>
                </a:solidFill>
                <a:latin typeface="Meiryo"/>
                <a:ea typeface="Meiryo"/>
              </a:rPr>
              <a:t>新型コロナウィルス感染の状況などをふまえて実施方法を決定できるものとします。貴社におけるオンライン会議の設備、環境の準備をお願いします。</a:t>
            </a:r>
          </a:p>
          <a:p>
            <a:pPr marL="171450" indent="-171450">
              <a:lnSpc>
                <a:spcPct val="150000"/>
              </a:lnSpc>
              <a:buFont typeface="Arial" panose="020B0604020202020204" pitchFamily="34" charset="0"/>
              <a:buChar char="•"/>
            </a:pPr>
            <a:r>
              <a:rPr lang="ja-JP" altLang="en-US" sz="1200">
                <a:solidFill>
                  <a:srgbClr val="1A1A1A"/>
                </a:solidFill>
                <a:latin typeface="Meiryo"/>
                <a:ea typeface="Meiryo"/>
              </a:rPr>
              <a:t>貴社のご都合により、作業場所が上記以外の場所となる場合は、交通費、および関係する経費を別途御請求させていただきます。</a:t>
            </a:r>
          </a:p>
          <a:p>
            <a:pPr marL="171450" indent="-171450">
              <a:lnSpc>
                <a:spcPct val="150000"/>
              </a:lnSpc>
              <a:buFont typeface="Arial" panose="020B0604020202020204" pitchFamily="34" charset="0"/>
              <a:buChar char="•"/>
            </a:pPr>
            <a:r>
              <a:rPr lang="ja-JP" altLang="en-US" sz="1200">
                <a:solidFill>
                  <a:srgbClr val="1A1A1A"/>
                </a:solidFill>
                <a:latin typeface="Meiryo"/>
                <a:ea typeface="Meiryo"/>
              </a:rPr>
              <a:t>貴社事業所にて作業を行う必要が生じた場合、作業机、作業端末、ネットワーク、電源等につきましては、貴社より無償で貸与いただけることとします。</a:t>
            </a:r>
          </a:p>
          <a:p>
            <a:pPr marL="171450" indent="-171450">
              <a:lnSpc>
                <a:spcPct val="150000"/>
              </a:lnSpc>
              <a:buFont typeface="Arial" panose="020B0604020202020204" pitchFamily="34" charset="0"/>
              <a:buChar char="•"/>
            </a:pPr>
            <a:r>
              <a:rPr lang="ja-JP" altLang="en-US" sz="1200">
                <a:solidFill>
                  <a:srgbClr val="1A1A1A"/>
                </a:solidFill>
                <a:latin typeface="Meiryo"/>
                <a:ea typeface="Meiryo"/>
              </a:rPr>
              <a:t>海外拠点での構築作業はスコープ外とさせていただきます。</a:t>
            </a:r>
          </a:p>
        </p:txBody>
      </p:sp>
      <p:sp>
        <p:nvSpPr>
          <p:cNvPr id="4" name="テキスト ボックス 6">
            <a:extLst>
              <a:ext uri="{FF2B5EF4-FFF2-40B4-BE49-F238E27FC236}">
                <a16:creationId xmlns:a16="http://schemas.microsoft.com/office/drawing/2014/main" id="{E636406A-43C4-68E6-D61D-B23EAB06EECA}"/>
              </a:ext>
            </a:extLst>
          </p:cNvPr>
          <p:cNvSpPr txBox="1"/>
          <p:nvPr/>
        </p:nvSpPr>
        <p:spPr>
          <a:xfrm>
            <a:off x="907777" y="4802500"/>
            <a:ext cx="10858124" cy="807913"/>
          </a:xfrm>
          <a:prstGeom prst="rect">
            <a:avLst/>
          </a:prstGeom>
          <a:noFill/>
        </p:spPr>
        <p:txBody>
          <a:bodyPr wrap="square" lIns="0" tIns="0" rIns="0" bIns="0" rtlCol="0" anchor="t">
            <a:spAutoFit/>
          </a:bodyPr>
          <a:lstStyle/>
          <a:p>
            <a:pPr>
              <a:lnSpc>
                <a:spcPct val="150000"/>
              </a:lnSpc>
            </a:pPr>
            <a:r>
              <a:rPr lang="ja-JP" altLang="en-US" sz="1200" b="1">
                <a:solidFill>
                  <a:srgbClr val="1A1A1A"/>
                </a:solidFill>
                <a:latin typeface="Meiryo"/>
                <a:ea typeface="Meiryo"/>
              </a:rPr>
              <a:t>コミュニケーション</a:t>
            </a:r>
          </a:p>
          <a:p>
            <a:pPr marL="171450" indent="-171450">
              <a:lnSpc>
                <a:spcPct val="150000"/>
              </a:lnSpc>
              <a:buFont typeface="Arial"/>
              <a:buChar char="•"/>
            </a:pPr>
            <a:r>
              <a:rPr lang="ja-JP" sz="1200">
                <a:solidFill>
                  <a:srgbClr val="1A1A1A"/>
                </a:solidFill>
                <a:latin typeface="Meiryo"/>
                <a:ea typeface="Meiryo"/>
                <a:cs typeface="+mn-lt"/>
              </a:rPr>
              <a:t>本プロジェクトにおける主なコミュニケーションは、チャットツール</a:t>
            </a:r>
            <a:r>
              <a:rPr lang="ja-JP" altLang="en-US" sz="1200">
                <a:solidFill>
                  <a:srgbClr val="1A1A1A"/>
                </a:solidFill>
                <a:latin typeface="Meiryo"/>
                <a:ea typeface="Meiryo"/>
                <a:cs typeface="+mn-lt"/>
              </a:rPr>
              <a:t>（</a:t>
            </a:r>
            <a:r>
              <a:rPr lang="en-US" altLang="ja-JP" sz="1200">
                <a:solidFill>
                  <a:srgbClr val="1A1A1A"/>
                </a:solidFill>
                <a:latin typeface="Meiryo"/>
                <a:ea typeface="Meiryo"/>
                <a:cs typeface="+mn-lt"/>
              </a:rPr>
              <a:t>Slack</a:t>
            </a:r>
            <a:r>
              <a:rPr lang="ja-JP" altLang="en-US" sz="1200">
                <a:solidFill>
                  <a:srgbClr val="1A1A1A"/>
                </a:solidFill>
                <a:latin typeface="Meiryo"/>
                <a:ea typeface="Meiryo"/>
                <a:cs typeface="+mn-lt"/>
              </a:rPr>
              <a:t>）および</a:t>
            </a:r>
            <a:r>
              <a:rPr lang="ja-JP" sz="1200">
                <a:solidFill>
                  <a:srgbClr val="1A1A1A"/>
                </a:solidFill>
                <a:latin typeface="Meiryo"/>
                <a:ea typeface="Meiryo"/>
                <a:cs typeface="+mn-lt"/>
              </a:rPr>
              <a:t>メールを想定しております。</a:t>
            </a:r>
            <a:endParaRPr lang="ja-JP" sz="1200">
              <a:latin typeface="Meiryo"/>
              <a:ea typeface="Meiryo"/>
              <a:cs typeface="+mn-lt"/>
            </a:endParaRPr>
          </a:p>
          <a:p>
            <a:pPr marL="171450" indent="-171450">
              <a:lnSpc>
                <a:spcPct val="150000"/>
              </a:lnSpc>
              <a:buFont typeface="Arial"/>
              <a:buChar char="•"/>
            </a:pPr>
            <a:r>
              <a:rPr lang="ja-JP" sz="1200">
                <a:solidFill>
                  <a:srgbClr val="1A1A1A"/>
                </a:solidFill>
                <a:latin typeface="Meiryo"/>
                <a:ea typeface="Meiryo"/>
                <a:cs typeface="+mn-lt"/>
              </a:rPr>
              <a:t>進捗確認および課題共有のため、</a:t>
            </a:r>
            <a:r>
              <a:rPr lang="ja-JP" altLang="en-US" sz="1200">
                <a:solidFill>
                  <a:srgbClr val="1A1A1A"/>
                </a:solidFill>
                <a:latin typeface="Meiryo"/>
                <a:ea typeface="Meiryo"/>
                <a:cs typeface="+mn-lt"/>
              </a:rPr>
              <a:t>オンラインでの</a:t>
            </a:r>
            <a:r>
              <a:rPr lang="ja-JP" sz="1200">
                <a:solidFill>
                  <a:srgbClr val="1A1A1A"/>
                </a:solidFill>
                <a:latin typeface="Meiryo"/>
                <a:ea typeface="Meiryo"/>
                <a:cs typeface="+mn-lt"/>
              </a:rPr>
              <a:t>週次定例会議を週1回、各1時間程度の実施を想定しております。</a:t>
            </a:r>
            <a:endParaRPr lang="ja-JP" sz="1200">
              <a:latin typeface="Meiryo"/>
              <a:ea typeface="Meiryo"/>
              <a:cs typeface="+mn-lt"/>
            </a:endParaRPr>
          </a:p>
        </p:txBody>
      </p:sp>
    </p:spTree>
    <p:extLst>
      <p:ext uri="{BB962C8B-B14F-4D97-AF65-F5344CB8AC3E}">
        <p14:creationId xmlns:p14="http://schemas.microsoft.com/office/powerpoint/2010/main" val="19846804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86D3A9-B18A-6B80-B861-016D9956ABA7}"/>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1860809-B807-7B69-9D3F-87B805F889AD}"/>
              </a:ext>
            </a:extLst>
          </p:cNvPr>
          <p:cNvSpPr txBox="1"/>
          <p:nvPr/>
        </p:nvSpPr>
        <p:spPr>
          <a:xfrm>
            <a:off x="539557" y="146078"/>
            <a:ext cx="1122102" cy="263918"/>
          </a:xfrm>
          <a:prstGeom prst="rect">
            <a:avLst/>
          </a:prstGeom>
          <a:noFill/>
        </p:spPr>
        <p:txBody>
          <a:bodyPr wrap="none" lIns="0" tIns="0" rIns="0" bIns="0" rtlCol="0" anchor="t">
            <a:spAutoFit/>
          </a:bodyPr>
          <a:lstStyle/>
          <a:p>
            <a:pPr>
              <a:lnSpc>
                <a:spcPct val="130000"/>
              </a:lnSpc>
              <a:tabLst>
                <a:tab pos="540000" algn="l"/>
              </a:tabLst>
            </a:pPr>
            <a:r>
              <a:rPr lang="en-US" altLang="ja-JP" sz="1400" dirty="0">
                <a:solidFill>
                  <a:schemeClr val="bg1"/>
                </a:solidFill>
                <a:latin typeface="Meiryo"/>
                <a:ea typeface="Meiryo"/>
              </a:rPr>
              <a:t>07</a:t>
            </a:r>
            <a:r>
              <a:rPr lang="ja-JP" altLang="en-US" sz="1400">
                <a:solidFill>
                  <a:schemeClr val="bg1"/>
                </a:solidFill>
                <a:latin typeface="Meiryo"/>
                <a:ea typeface="Meiryo"/>
              </a:rPr>
              <a:t>　お見積り</a:t>
            </a:r>
            <a:endParaRPr kumimoji="1" lang="ja-JP" altLang="en-US" sz="1400" b="0" i="0">
              <a:solidFill>
                <a:schemeClr val="bg1"/>
              </a:solidFill>
              <a:latin typeface="Meiryo"/>
              <a:ea typeface="Meiryo"/>
            </a:endParaRPr>
          </a:p>
        </p:txBody>
      </p:sp>
      <p:sp>
        <p:nvSpPr>
          <p:cNvPr id="3" name="テキスト ボックス 2">
            <a:extLst>
              <a:ext uri="{FF2B5EF4-FFF2-40B4-BE49-F238E27FC236}">
                <a16:creationId xmlns:a16="http://schemas.microsoft.com/office/drawing/2014/main" id="{8D895837-7B6C-FBBF-EEA1-DC698F61F29E}"/>
              </a:ext>
            </a:extLst>
          </p:cNvPr>
          <p:cNvSpPr txBox="1"/>
          <p:nvPr/>
        </p:nvSpPr>
        <p:spPr>
          <a:xfrm>
            <a:off x="1053382" y="845112"/>
            <a:ext cx="2037417" cy="377026"/>
          </a:xfrm>
          <a:prstGeom prst="rect">
            <a:avLst/>
          </a:prstGeom>
          <a:noFill/>
        </p:spPr>
        <p:txBody>
          <a:bodyPr wrap="none" lIns="0" tIns="0" rIns="0" bIns="0" rtlCol="0" anchor="t" anchorCtr="0">
            <a:spAutoFit/>
          </a:bodyPr>
          <a:lstStyle/>
          <a:p>
            <a:pPr marL="0">
              <a:lnSpc>
                <a:spcPct val="130000"/>
              </a:lnSpc>
              <a:spcBef>
                <a:spcPts val="100"/>
              </a:spcBef>
              <a:spcAft>
                <a:spcPts val="0"/>
              </a:spcAft>
            </a:pPr>
            <a:r>
              <a:rPr lang="ja-JP" altLang="en-US" sz="2000" b="1">
                <a:solidFill>
                  <a:srgbClr val="0B3274"/>
                </a:solidFill>
                <a:latin typeface="Meiryo" panose="020B0604030504040204" pitchFamily="34" charset="-128"/>
                <a:ea typeface="Meiryo" panose="020B0604030504040204" pitchFamily="34" charset="-128"/>
              </a:rPr>
              <a:t>前提条件（</a:t>
            </a:r>
            <a:r>
              <a:rPr lang="en-US" altLang="ja-JP" sz="2000" b="1">
                <a:solidFill>
                  <a:srgbClr val="0B3274"/>
                </a:solidFill>
                <a:latin typeface="Meiryo" panose="020B0604030504040204" pitchFamily="34" charset="-128"/>
                <a:ea typeface="Meiryo" panose="020B0604030504040204" pitchFamily="34" charset="-128"/>
              </a:rPr>
              <a:t>3/3</a:t>
            </a:r>
            <a:r>
              <a:rPr lang="ja-JP" altLang="en-US" sz="2000" b="1">
                <a:solidFill>
                  <a:srgbClr val="0B3274"/>
                </a:solidFill>
                <a:latin typeface="Meiryo" panose="020B0604030504040204" pitchFamily="34" charset="-128"/>
                <a:ea typeface="Meiryo" panose="020B0604030504040204" pitchFamily="34" charset="-128"/>
              </a:rPr>
              <a:t>）</a:t>
            </a:r>
            <a:endParaRPr lang="en-US" altLang="ja-JP" sz="2000" b="1" i="0">
              <a:solidFill>
                <a:srgbClr val="0B3274"/>
              </a:solidFill>
              <a:effectLst/>
              <a:latin typeface="Meiryo" panose="020B0604030504040204" pitchFamily="34" charset="-128"/>
              <a:ea typeface="Meiryo" panose="020B0604030504040204" pitchFamily="34" charset="-128"/>
            </a:endParaRPr>
          </a:p>
        </p:txBody>
      </p:sp>
      <p:sp>
        <p:nvSpPr>
          <p:cNvPr id="6" name="スライド番号プレースホルダー 5">
            <a:extLst>
              <a:ext uri="{FF2B5EF4-FFF2-40B4-BE49-F238E27FC236}">
                <a16:creationId xmlns:a16="http://schemas.microsoft.com/office/drawing/2014/main" id="{0878A3EE-3233-2A05-9566-9CA8A7322F00}"/>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38</a:t>
            </a:fld>
            <a:endParaRPr lang="ja-JP" altLang="en-US"/>
          </a:p>
        </p:txBody>
      </p:sp>
      <p:sp>
        <p:nvSpPr>
          <p:cNvPr id="7" name="テキスト ボックス 6">
            <a:extLst>
              <a:ext uri="{FF2B5EF4-FFF2-40B4-BE49-F238E27FC236}">
                <a16:creationId xmlns:a16="http://schemas.microsoft.com/office/drawing/2014/main" id="{7FD75452-233B-702E-2162-4EE9FD01966B}"/>
              </a:ext>
            </a:extLst>
          </p:cNvPr>
          <p:cNvSpPr txBox="1"/>
          <p:nvPr/>
        </p:nvSpPr>
        <p:spPr>
          <a:xfrm>
            <a:off x="907778" y="1553218"/>
            <a:ext cx="10858124" cy="3023905"/>
          </a:xfrm>
          <a:prstGeom prst="rect">
            <a:avLst/>
          </a:prstGeom>
          <a:noFill/>
        </p:spPr>
        <p:txBody>
          <a:bodyPr wrap="square" lIns="0" tIns="0" rIns="0" bIns="0" rtlCol="0" anchor="t">
            <a:spAutoFit/>
          </a:bodyPr>
          <a:lstStyle/>
          <a:p>
            <a:pPr>
              <a:lnSpc>
                <a:spcPct val="150000"/>
              </a:lnSpc>
            </a:pPr>
            <a:r>
              <a:rPr lang="ja-JP" altLang="en-US" sz="1200" b="1">
                <a:solidFill>
                  <a:srgbClr val="1A1A1A"/>
                </a:solidFill>
                <a:latin typeface="Meiryo"/>
                <a:ea typeface="Meiryo"/>
              </a:rPr>
              <a:t>追加見積もりに関する条件</a:t>
            </a:r>
            <a:endParaRPr lang="en-US" altLang="ja-JP" sz="1200" b="1" dirty="0">
              <a:solidFill>
                <a:srgbClr val="1A1A1A"/>
              </a:solidFill>
              <a:latin typeface="Meiryo"/>
              <a:ea typeface="Meiryo"/>
            </a:endParaRPr>
          </a:p>
          <a:p>
            <a:pPr marL="171450" indent="-171450">
              <a:lnSpc>
                <a:spcPct val="150000"/>
              </a:lnSpc>
              <a:buFont typeface="Arial" panose="020B0604020202020204" pitchFamily="34" charset="0"/>
              <a:buChar char="•"/>
            </a:pPr>
            <a:r>
              <a:rPr lang="ja-JP" altLang="en-US" sz="1200">
                <a:solidFill>
                  <a:srgbClr val="1A1A1A"/>
                </a:solidFill>
                <a:latin typeface="Meiryo"/>
                <a:ea typeface="Meiryo"/>
              </a:rPr>
              <a:t>貴社（弊社以外のパートナーを含む）、またはお客様の回答遅延等、弊社起因に依らない工程遅延、</a:t>
            </a:r>
            <a:br>
              <a:rPr lang="ja-JP" altLang="en-US" sz="1200">
                <a:latin typeface="Meiryo"/>
                <a:ea typeface="Meiryo"/>
              </a:rPr>
            </a:br>
            <a:r>
              <a:rPr lang="ja-JP" altLang="en-US" sz="1200">
                <a:solidFill>
                  <a:srgbClr val="1A1A1A"/>
                </a:solidFill>
                <a:latin typeface="Meiryo"/>
                <a:ea typeface="Meiryo"/>
              </a:rPr>
              <a:t>工数超過および対面での打ち合わせの想定回数超過（時間の超過を含む）が発生した場合は、超過した分を追加見積りの対象とさせて頂きます。</a:t>
            </a:r>
          </a:p>
          <a:p>
            <a:pPr marL="171450" indent="-171450">
              <a:lnSpc>
                <a:spcPct val="150000"/>
              </a:lnSpc>
              <a:buFont typeface="Arial" panose="020B0604020202020204" pitchFamily="34" charset="0"/>
              <a:buChar char="•"/>
            </a:pPr>
            <a:r>
              <a:rPr lang="ja-JP" altLang="en-US" sz="1200">
                <a:solidFill>
                  <a:srgbClr val="1A1A1A"/>
                </a:solidFill>
                <a:latin typeface="Meiryo"/>
                <a:ea typeface="Meiryo"/>
              </a:rPr>
              <a:t>新型コロナウィルス感染拡大等による影響が発生し、契約の履行遅延、履行のための費用増加、またはそのおそれがある場合に、</a:t>
            </a:r>
            <a:br>
              <a:rPr lang="ja-JP" altLang="en-US" sz="1200">
                <a:latin typeface="Meiryo"/>
                <a:ea typeface="Meiryo"/>
              </a:rPr>
            </a:br>
            <a:r>
              <a:rPr lang="ja-JP" altLang="en-US" sz="1200">
                <a:solidFill>
                  <a:srgbClr val="1A1A1A"/>
                </a:solidFill>
                <a:latin typeface="Meiryo"/>
                <a:ea typeface="Meiryo"/>
              </a:rPr>
              <a:t>弊社は計画変更して追加見積りの対象とさせていただきます。</a:t>
            </a:r>
          </a:p>
          <a:p>
            <a:pPr marL="171450" indent="-171450">
              <a:lnSpc>
                <a:spcPct val="150000"/>
              </a:lnSpc>
              <a:buFont typeface="Arial" panose="020B0604020202020204" pitchFamily="34" charset="0"/>
              <a:buChar char="•"/>
            </a:pPr>
            <a:r>
              <a:rPr lang="ja-JP" altLang="en-US" sz="1200">
                <a:solidFill>
                  <a:srgbClr val="1A1A1A"/>
                </a:solidFill>
                <a:latin typeface="Meiryo"/>
                <a:ea typeface="Meiryo"/>
              </a:rPr>
              <a:t>本提案書に記載のない作業が追加となる場合は、追加見積りの対象とさせていただきます。</a:t>
            </a:r>
            <a:endParaRPr lang="en-US" altLang="ja-JP" sz="1200" dirty="0">
              <a:solidFill>
                <a:srgbClr val="1A1A1A"/>
              </a:solidFill>
              <a:latin typeface="Meiryo"/>
              <a:ea typeface="Meiryo"/>
            </a:endParaRPr>
          </a:p>
          <a:p>
            <a:pPr marL="171450" indent="-171450">
              <a:lnSpc>
                <a:spcPct val="150000"/>
              </a:lnSpc>
              <a:buFont typeface="Arial" panose="020B0604020202020204" pitchFamily="34" charset="0"/>
              <a:buChar char="•"/>
            </a:pPr>
            <a:r>
              <a:rPr lang="en-US" altLang="ja-JP" sz="1200" dirty="0">
                <a:solidFill>
                  <a:srgbClr val="1A1A1A"/>
                </a:solidFill>
                <a:latin typeface="Meiryo"/>
                <a:ea typeface="Meiryo"/>
              </a:rPr>
              <a:t>Phase2</a:t>
            </a:r>
            <a:r>
              <a:rPr lang="ja-JP" altLang="en-US" sz="1200">
                <a:solidFill>
                  <a:srgbClr val="1A1A1A"/>
                </a:solidFill>
                <a:latin typeface="Meiryo"/>
                <a:ea typeface="Meiryo"/>
              </a:rPr>
              <a:t>以降の工程の正式見積については、</a:t>
            </a:r>
            <a:r>
              <a:rPr lang="en-US" altLang="ja-JP" sz="1200" dirty="0">
                <a:solidFill>
                  <a:srgbClr val="1A1A1A"/>
                </a:solidFill>
                <a:latin typeface="Meiryo"/>
                <a:ea typeface="Meiryo"/>
              </a:rPr>
              <a:t>Phase1</a:t>
            </a:r>
            <a:r>
              <a:rPr lang="ja-JP" altLang="en-US" sz="1200">
                <a:solidFill>
                  <a:srgbClr val="1A1A1A"/>
                </a:solidFill>
                <a:latin typeface="Meiryo"/>
                <a:ea typeface="Meiryo"/>
              </a:rPr>
              <a:t>リニューアル方針すり合わせ期間の再見積を持ってご提示させて頂きます。</a:t>
            </a:r>
            <a:endParaRPr lang="en-US" altLang="ja-JP" sz="1200" dirty="0">
              <a:solidFill>
                <a:srgbClr val="1A1A1A"/>
              </a:solidFill>
              <a:latin typeface="Meiryo"/>
              <a:ea typeface="Meiryo"/>
            </a:endParaRPr>
          </a:p>
          <a:p>
            <a:pPr marL="171450" indent="-171450">
              <a:lnSpc>
                <a:spcPct val="150000"/>
              </a:lnSpc>
              <a:buFont typeface="Arial" panose="020B0604020202020204" pitchFamily="34" charset="0"/>
              <a:buChar char="•"/>
            </a:pPr>
            <a:r>
              <a:rPr lang="en" altLang="ja-JP" sz="1200" dirty="0">
                <a:solidFill>
                  <a:srgbClr val="1A1A1A"/>
                </a:solidFill>
                <a:latin typeface="Meiryo"/>
                <a:ea typeface="Meiryo"/>
                <a:cs typeface="+mn-lt"/>
              </a:rPr>
              <a:t>Phase1</a:t>
            </a:r>
            <a:r>
              <a:rPr lang="ja-JP" altLang="en-US" sz="1200">
                <a:solidFill>
                  <a:srgbClr val="1A1A1A"/>
                </a:solidFill>
                <a:latin typeface="Meiryo"/>
                <a:ea typeface="Meiryo"/>
                <a:cs typeface="+mn-lt"/>
              </a:rPr>
              <a:t>リニューアル方針すり合わせ期間</a:t>
            </a:r>
            <a:r>
              <a:rPr lang="ja-JP" sz="1200">
                <a:solidFill>
                  <a:srgbClr val="1A1A1A"/>
                </a:solidFill>
                <a:latin typeface="Meiryo"/>
                <a:ea typeface="Meiryo"/>
                <a:cs typeface="+mn-lt"/>
              </a:rPr>
              <a:t>で、サイト全体の「構造</a:t>
            </a:r>
            <a:r>
              <a:rPr lang="ja-JP" altLang="en-US" sz="1200">
                <a:solidFill>
                  <a:srgbClr val="1A1A1A"/>
                </a:solidFill>
                <a:latin typeface="Meiryo"/>
                <a:ea typeface="Meiryo"/>
                <a:cs typeface="+mn-lt"/>
              </a:rPr>
              <a:t>・仕様</a:t>
            </a:r>
            <a:r>
              <a:rPr lang="ja-JP" sz="1200">
                <a:solidFill>
                  <a:srgbClr val="1A1A1A"/>
                </a:solidFill>
                <a:latin typeface="Meiryo"/>
                <a:ea typeface="Meiryo"/>
                <a:cs typeface="+mn-lt"/>
              </a:rPr>
              <a:t>」を確定します。この期間を過ぎて構造</a:t>
            </a:r>
            <a:r>
              <a:rPr lang="ja-JP" altLang="en-US" sz="1200">
                <a:solidFill>
                  <a:srgbClr val="1A1A1A"/>
                </a:solidFill>
                <a:latin typeface="Meiryo"/>
                <a:ea typeface="Meiryo"/>
                <a:cs typeface="+mn-lt"/>
              </a:rPr>
              <a:t>・仕様</a:t>
            </a:r>
            <a:r>
              <a:rPr lang="ja-JP" sz="1200">
                <a:solidFill>
                  <a:srgbClr val="1A1A1A"/>
                </a:solidFill>
                <a:latin typeface="Meiryo"/>
                <a:ea typeface="Meiryo"/>
                <a:cs typeface="+mn-lt"/>
              </a:rPr>
              <a:t>に関わる大きな変更が発生する場合は、別途お見積り・スケジュール調整の対象となります。</a:t>
            </a:r>
            <a:endParaRPr lang="ja-JP" altLang="en-US" sz="1200">
              <a:solidFill>
                <a:srgbClr val="1A1A1A"/>
              </a:solidFill>
              <a:latin typeface="Meiryo"/>
              <a:ea typeface="Meiryo"/>
              <a:cs typeface="+mn-lt"/>
            </a:endParaRPr>
          </a:p>
          <a:p>
            <a:pPr marL="171450" indent="-171450">
              <a:lnSpc>
                <a:spcPct val="150000"/>
              </a:lnSpc>
              <a:buFont typeface="Arial" panose="020B0604020202020204" pitchFamily="34" charset="0"/>
              <a:buChar char="•"/>
            </a:pPr>
            <a:r>
              <a:rPr lang="ja-JP" sz="1200">
                <a:solidFill>
                  <a:srgbClr val="1A1A1A"/>
                </a:solidFill>
                <a:latin typeface="Meiryo"/>
                <a:ea typeface="Meiryo"/>
                <a:cs typeface="+mn-lt"/>
              </a:rPr>
              <a:t>デザイン初期</a:t>
            </a:r>
            <a:r>
              <a:rPr lang="ja-JP" altLang="en-US" sz="1200">
                <a:solidFill>
                  <a:srgbClr val="1A1A1A"/>
                </a:solidFill>
                <a:latin typeface="Meiryo"/>
                <a:ea typeface="Meiryo"/>
                <a:cs typeface="+mn-lt"/>
              </a:rPr>
              <a:t>の期間</a:t>
            </a:r>
            <a:r>
              <a:rPr lang="ja-JP" sz="1200">
                <a:solidFill>
                  <a:srgbClr val="1A1A1A"/>
                </a:solidFill>
                <a:latin typeface="Meiryo"/>
                <a:ea typeface="Meiryo"/>
                <a:cs typeface="+mn-lt"/>
              </a:rPr>
              <a:t>までは、軽微な文言修正・見た目レベルの調整は対応可能です。ただし構造変更を伴うものは上記の対象となります。</a:t>
            </a:r>
            <a:endParaRPr lang="ja-JP" altLang="en-US" sz="1200">
              <a:solidFill>
                <a:srgbClr val="1A1A1A"/>
              </a:solidFill>
              <a:latin typeface="Meiryo"/>
              <a:ea typeface="Meiryo"/>
              <a:cs typeface="+mn-lt"/>
            </a:endParaRPr>
          </a:p>
          <a:p>
            <a:pPr marL="171450" indent="-171450">
              <a:lnSpc>
                <a:spcPct val="150000"/>
              </a:lnSpc>
              <a:buFont typeface="Arial" panose="020B0604020202020204" pitchFamily="34" charset="0"/>
              <a:buChar char="•"/>
            </a:pPr>
            <a:r>
              <a:rPr lang="ja-JP" altLang="en-US" sz="1200">
                <a:solidFill>
                  <a:srgbClr val="1A1A1A"/>
                </a:solidFill>
                <a:latin typeface="Meiryo"/>
                <a:ea typeface="Meiryo"/>
                <a:cs typeface="+mn-lt"/>
              </a:rPr>
              <a:t>デザイン後半〜実装期間は、</a:t>
            </a:r>
            <a:r>
              <a:rPr lang="ja-JP" sz="1200">
                <a:solidFill>
                  <a:srgbClr val="1A1A1A"/>
                </a:solidFill>
                <a:latin typeface="Meiryo"/>
                <a:ea typeface="Meiryo"/>
                <a:cs typeface="+mn-lt"/>
              </a:rPr>
              <a:t>新しい追加要件・大幅な仕様変更は対応が難しくなります。</a:t>
            </a:r>
            <a:endParaRPr lang="ja-JP" altLang="en-US" sz="1200">
              <a:solidFill>
                <a:srgbClr val="1A1A1A"/>
              </a:solidFill>
              <a:latin typeface="Meiryo"/>
              <a:ea typeface="Meiryo"/>
            </a:endParaRPr>
          </a:p>
        </p:txBody>
      </p:sp>
      <p:sp>
        <p:nvSpPr>
          <p:cNvPr id="4" name="テキスト ボックス 9">
            <a:extLst>
              <a:ext uri="{FF2B5EF4-FFF2-40B4-BE49-F238E27FC236}">
                <a16:creationId xmlns:a16="http://schemas.microsoft.com/office/drawing/2014/main" id="{56F4EF76-0BA8-0AD5-64D5-EB8D26F86A23}"/>
              </a:ext>
            </a:extLst>
          </p:cNvPr>
          <p:cNvSpPr txBox="1"/>
          <p:nvPr/>
        </p:nvSpPr>
        <p:spPr>
          <a:xfrm>
            <a:off x="907778" y="4735163"/>
            <a:ext cx="10858124" cy="1638910"/>
          </a:xfrm>
          <a:prstGeom prst="rect">
            <a:avLst/>
          </a:prstGeom>
          <a:noFill/>
        </p:spPr>
        <p:txBody>
          <a:bodyPr wrap="square" lIns="0" tIns="0" rIns="0" bIns="0" rtlCol="0" anchor="t">
            <a:spAutoFit/>
          </a:bodyPr>
          <a:lstStyle>
            <a:defPPr>
              <a:defRPr lang="ja-JP"/>
            </a:defPPr>
            <a:lvl1pPr marL="0" algn="l" defTabSz="914146" rtl="0" eaLnBrk="1" latinLnBrk="0" hangingPunct="1">
              <a:defRPr kumimoji="1" sz="1800" kern="1200">
                <a:solidFill>
                  <a:schemeClr val="tx1"/>
                </a:solidFill>
                <a:latin typeface="+mn-lt"/>
                <a:ea typeface="+mn-ea"/>
                <a:cs typeface="+mn-cs"/>
              </a:defRPr>
            </a:lvl1pPr>
            <a:lvl2pPr marL="457074" algn="l" defTabSz="914146" rtl="0" eaLnBrk="1" latinLnBrk="0" hangingPunct="1">
              <a:defRPr kumimoji="1" sz="1800" kern="1200">
                <a:solidFill>
                  <a:schemeClr val="tx1"/>
                </a:solidFill>
                <a:latin typeface="+mn-lt"/>
                <a:ea typeface="+mn-ea"/>
                <a:cs typeface="+mn-cs"/>
              </a:defRPr>
            </a:lvl2pPr>
            <a:lvl3pPr marL="914146" algn="l" defTabSz="914146" rtl="0" eaLnBrk="1" latinLnBrk="0" hangingPunct="1">
              <a:defRPr kumimoji="1" sz="1800" kern="1200">
                <a:solidFill>
                  <a:schemeClr val="tx1"/>
                </a:solidFill>
                <a:latin typeface="+mn-lt"/>
                <a:ea typeface="+mn-ea"/>
                <a:cs typeface="+mn-cs"/>
              </a:defRPr>
            </a:lvl3pPr>
            <a:lvl4pPr marL="1371221" algn="l" defTabSz="914146" rtl="0" eaLnBrk="1" latinLnBrk="0" hangingPunct="1">
              <a:defRPr kumimoji="1" sz="1800" kern="1200">
                <a:solidFill>
                  <a:schemeClr val="tx1"/>
                </a:solidFill>
                <a:latin typeface="+mn-lt"/>
                <a:ea typeface="+mn-ea"/>
                <a:cs typeface="+mn-cs"/>
              </a:defRPr>
            </a:lvl4pPr>
            <a:lvl5pPr marL="1828295" algn="l" defTabSz="914146" rtl="0" eaLnBrk="1" latinLnBrk="0" hangingPunct="1">
              <a:defRPr kumimoji="1" sz="1800" kern="1200">
                <a:solidFill>
                  <a:schemeClr val="tx1"/>
                </a:solidFill>
                <a:latin typeface="+mn-lt"/>
                <a:ea typeface="+mn-ea"/>
                <a:cs typeface="+mn-cs"/>
              </a:defRPr>
            </a:lvl5pPr>
            <a:lvl6pPr marL="2285369" algn="l" defTabSz="914146" rtl="0" eaLnBrk="1" latinLnBrk="0" hangingPunct="1">
              <a:defRPr kumimoji="1" sz="1800" kern="1200">
                <a:solidFill>
                  <a:schemeClr val="tx1"/>
                </a:solidFill>
                <a:latin typeface="+mn-lt"/>
                <a:ea typeface="+mn-ea"/>
                <a:cs typeface="+mn-cs"/>
              </a:defRPr>
            </a:lvl6pPr>
            <a:lvl7pPr marL="2742442" algn="l" defTabSz="914146" rtl="0" eaLnBrk="1" latinLnBrk="0" hangingPunct="1">
              <a:defRPr kumimoji="1" sz="1800" kern="1200">
                <a:solidFill>
                  <a:schemeClr val="tx1"/>
                </a:solidFill>
                <a:latin typeface="+mn-lt"/>
                <a:ea typeface="+mn-ea"/>
                <a:cs typeface="+mn-cs"/>
              </a:defRPr>
            </a:lvl7pPr>
            <a:lvl8pPr marL="3199516" algn="l" defTabSz="914146" rtl="0" eaLnBrk="1" latinLnBrk="0" hangingPunct="1">
              <a:defRPr kumimoji="1" sz="1800" kern="1200">
                <a:solidFill>
                  <a:schemeClr val="tx1"/>
                </a:solidFill>
                <a:latin typeface="+mn-lt"/>
                <a:ea typeface="+mn-ea"/>
                <a:cs typeface="+mn-cs"/>
              </a:defRPr>
            </a:lvl8pPr>
            <a:lvl9pPr marL="3656590" algn="l" defTabSz="914146" rtl="0" eaLnBrk="1" latinLnBrk="0" hangingPunct="1">
              <a:defRPr kumimoji="1" sz="1800" kern="1200">
                <a:solidFill>
                  <a:schemeClr val="tx1"/>
                </a:solidFill>
                <a:latin typeface="+mn-lt"/>
                <a:ea typeface="+mn-ea"/>
                <a:cs typeface="+mn-cs"/>
              </a:defRPr>
            </a:lvl9pPr>
          </a:lstStyle>
          <a:p>
            <a:pPr>
              <a:lnSpc>
                <a:spcPct val="150000"/>
              </a:lnSpc>
            </a:pPr>
            <a:r>
              <a:rPr lang="ja-JP" altLang="en-US" sz="1200" b="1">
                <a:solidFill>
                  <a:srgbClr val="1A1A1A"/>
                </a:solidFill>
                <a:latin typeface="Meiryo"/>
                <a:ea typeface="Meiryo"/>
              </a:rPr>
              <a:t>デザインに関する条件</a:t>
            </a:r>
            <a:endParaRPr lang="en-US" altLang="ja-JP" sz="1200" b="1" dirty="0">
              <a:solidFill>
                <a:srgbClr val="1A1A1A"/>
              </a:solidFill>
              <a:latin typeface="Meiryo"/>
              <a:ea typeface="Meiryo"/>
            </a:endParaRPr>
          </a:p>
          <a:p>
            <a:pPr marL="171450" indent="-171450">
              <a:lnSpc>
                <a:spcPct val="150000"/>
              </a:lnSpc>
              <a:buFont typeface="Arial" panose="020B0604020202020204" pitchFamily="34" charset="0"/>
              <a:buChar char="•"/>
            </a:pPr>
            <a:r>
              <a:rPr lang="en-US" altLang="ja-JP" sz="1200" dirty="0">
                <a:solidFill>
                  <a:srgbClr val="1A1A1A"/>
                </a:solidFill>
                <a:latin typeface="Meiryo"/>
                <a:ea typeface="Meiryo"/>
              </a:rPr>
              <a:t>Figma</a:t>
            </a:r>
            <a:r>
              <a:rPr lang="ja-JP" altLang="en-US" sz="1200">
                <a:solidFill>
                  <a:srgbClr val="1A1A1A"/>
                </a:solidFill>
                <a:latin typeface="Meiryo"/>
                <a:ea typeface="Meiryo"/>
              </a:rPr>
              <a:t>で作成したデータをエクスポートして</a:t>
            </a:r>
            <a:r>
              <a:rPr lang="en-US" altLang="ja-JP" sz="1200" dirty="0">
                <a:solidFill>
                  <a:srgbClr val="1A1A1A"/>
                </a:solidFill>
                <a:latin typeface="Meiryo"/>
                <a:ea typeface="Meiryo"/>
              </a:rPr>
              <a:t>.fig</a:t>
            </a:r>
            <a:r>
              <a:rPr lang="ja-JP" altLang="en-US" sz="1200">
                <a:solidFill>
                  <a:srgbClr val="1A1A1A"/>
                </a:solidFill>
                <a:latin typeface="Meiryo"/>
                <a:ea typeface="Meiryo"/>
              </a:rPr>
              <a:t>形式のデータを納品させていただきます。</a:t>
            </a:r>
            <a:endParaRPr lang="en-US" altLang="ja-JP" sz="1200" dirty="0">
              <a:solidFill>
                <a:srgbClr val="1A1A1A"/>
              </a:solidFill>
              <a:latin typeface="Meiryo"/>
              <a:ea typeface="Meiryo"/>
            </a:endParaRPr>
          </a:p>
          <a:p>
            <a:pPr marL="171450" indent="-171450">
              <a:lnSpc>
                <a:spcPct val="150000"/>
              </a:lnSpc>
              <a:buFont typeface="Arial" panose="020B0604020202020204" pitchFamily="34" charset="0"/>
              <a:buChar char="•"/>
            </a:pPr>
            <a:r>
              <a:rPr lang="ja-JP" altLang="en-US" sz="1200">
                <a:solidFill>
                  <a:srgbClr val="1A1A1A"/>
                </a:solidFill>
                <a:latin typeface="Meiryo"/>
                <a:ea typeface="Meiryo"/>
              </a:rPr>
              <a:t>プロジェクト進行中に</a:t>
            </a:r>
            <a:r>
              <a:rPr lang="en-US" altLang="ja-JP" sz="1200" dirty="0">
                <a:solidFill>
                  <a:srgbClr val="1A1A1A"/>
                </a:solidFill>
                <a:latin typeface="Meiryo"/>
                <a:ea typeface="Meiryo"/>
              </a:rPr>
              <a:t>Figma</a:t>
            </a:r>
            <a:r>
              <a:rPr lang="ja-JP" altLang="en-US" sz="1200">
                <a:solidFill>
                  <a:srgbClr val="1A1A1A"/>
                </a:solidFill>
                <a:latin typeface="Meiryo"/>
                <a:ea typeface="Meiryo"/>
              </a:rPr>
              <a:t>にて編集権限が必要になった場合、</a:t>
            </a:r>
            <a:r>
              <a:rPr lang="en-US" altLang="ja-JP" sz="1200" dirty="0">
                <a:solidFill>
                  <a:srgbClr val="1A1A1A"/>
                </a:solidFill>
                <a:latin typeface="Meiryo"/>
                <a:ea typeface="Meiryo"/>
              </a:rPr>
              <a:t>2</a:t>
            </a:r>
            <a:r>
              <a:rPr lang="ja-JP" altLang="en-US" sz="1200">
                <a:solidFill>
                  <a:srgbClr val="1A1A1A"/>
                </a:solidFill>
                <a:latin typeface="Meiryo"/>
                <a:ea typeface="Meiryo"/>
              </a:rPr>
              <a:t>名までは本見積り範囲内となります。</a:t>
            </a:r>
            <a:br>
              <a:rPr lang="en-US" altLang="ja-JP" sz="1200" dirty="0">
                <a:latin typeface="Meiryo"/>
                <a:ea typeface="Meiryo"/>
              </a:rPr>
            </a:br>
            <a:r>
              <a:rPr lang="ja-JP" altLang="en-US" sz="1200">
                <a:solidFill>
                  <a:srgbClr val="1A1A1A"/>
                </a:solidFill>
                <a:latin typeface="Meiryo"/>
                <a:ea typeface="Meiryo"/>
              </a:rPr>
              <a:t>それ以上必要となった場合は別途費用についてご相談させてください。</a:t>
            </a:r>
            <a:endParaRPr lang="en-US" altLang="ja-JP" sz="1200" dirty="0">
              <a:solidFill>
                <a:srgbClr val="1A1A1A"/>
              </a:solidFill>
              <a:latin typeface="Meiryo"/>
              <a:ea typeface="Meiryo"/>
            </a:endParaRPr>
          </a:p>
          <a:p>
            <a:pPr marL="171450" indent="-171450">
              <a:lnSpc>
                <a:spcPct val="150000"/>
              </a:lnSpc>
              <a:buFont typeface="Arial" panose="020B0604020202020204" pitchFamily="34" charset="0"/>
              <a:buChar char="•"/>
            </a:pPr>
            <a:r>
              <a:rPr lang="ja-JP" altLang="en-US" sz="1200">
                <a:solidFill>
                  <a:srgbClr val="1A1A1A"/>
                </a:solidFill>
                <a:latin typeface="Meiryo"/>
                <a:ea typeface="Meiryo"/>
              </a:rPr>
              <a:t>プロジェクト終了後は、それまで共有していた</a:t>
            </a:r>
            <a:r>
              <a:rPr lang="en-US" altLang="ja-JP" sz="1200" dirty="0">
                <a:solidFill>
                  <a:srgbClr val="1A1A1A"/>
                </a:solidFill>
                <a:latin typeface="Meiryo"/>
                <a:ea typeface="Meiryo"/>
              </a:rPr>
              <a:t>Figma</a:t>
            </a:r>
            <a:r>
              <a:rPr lang="ja-JP" altLang="en-US" sz="1200">
                <a:solidFill>
                  <a:srgbClr val="1A1A1A"/>
                </a:solidFill>
                <a:latin typeface="Meiryo"/>
                <a:ea typeface="Meiryo"/>
              </a:rPr>
              <a:t>ファイルの編集権限を閲覧権限に変更させていただきます。</a:t>
            </a:r>
            <a:br>
              <a:rPr lang="en-US" altLang="ja-JP" sz="1200" dirty="0">
                <a:latin typeface="Meiryo"/>
                <a:ea typeface="Meiryo"/>
              </a:rPr>
            </a:br>
            <a:r>
              <a:rPr lang="ja-JP" altLang="en-US" sz="1200">
                <a:solidFill>
                  <a:srgbClr val="1A1A1A"/>
                </a:solidFill>
                <a:latin typeface="Meiryo"/>
                <a:ea typeface="Meiryo"/>
              </a:rPr>
              <a:t>終了後しばらくは閲覧権限を維持しますが、予告なく見られなくなるのでご了承ください。（以後は納品データの方をご利用ください。）</a:t>
            </a:r>
          </a:p>
        </p:txBody>
      </p:sp>
    </p:spTree>
    <p:extLst>
      <p:ext uri="{BB962C8B-B14F-4D97-AF65-F5344CB8AC3E}">
        <p14:creationId xmlns:p14="http://schemas.microsoft.com/office/powerpoint/2010/main" val="8974044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B5230F-C617-B9DC-08C0-ED3995881470}"/>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1B11700-C5E3-300F-76A2-7CCE00256ED3}"/>
              </a:ext>
            </a:extLst>
          </p:cNvPr>
          <p:cNvSpPr txBox="1"/>
          <p:nvPr/>
        </p:nvSpPr>
        <p:spPr>
          <a:xfrm>
            <a:off x="617023" y="3148923"/>
            <a:ext cx="487313" cy="560153"/>
          </a:xfrm>
          <a:prstGeom prst="rect">
            <a:avLst/>
          </a:prstGeom>
          <a:noFill/>
        </p:spPr>
        <p:txBody>
          <a:bodyPr wrap="none" lIns="0" tIns="0" rIns="0" bIns="0" rtlCol="0" anchor="t">
            <a:spAutoFit/>
          </a:bodyPr>
          <a:lstStyle/>
          <a:p>
            <a:pPr>
              <a:lnSpc>
                <a:spcPct val="140000"/>
              </a:lnSpc>
            </a:pPr>
            <a:r>
              <a:rPr lang="en-US" altLang="ja-JP" sz="2800" b="1" dirty="0">
                <a:solidFill>
                  <a:schemeClr val="bg1"/>
                </a:solidFill>
                <a:latin typeface="Meiryo"/>
                <a:ea typeface="Meiryo"/>
              </a:rPr>
              <a:t>08</a:t>
            </a:r>
            <a:endParaRPr kumimoji="1" lang="ja-JP" altLang="en-US" sz="2800" b="1" i="0">
              <a:solidFill>
                <a:schemeClr val="bg1"/>
              </a:solidFill>
              <a:latin typeface="Meiryo" panose="020B0604030504040204" pitchFamily="34" charset="-128"/>
              <a:ea typeface="Meiryo" panose="020B0604030504040204" pitchFamily="34" charset="-128"/>
            </a:endParaRPr>
          </a:p>
        </p:txBody>
      </p:sp>
      <p:sp>
        <p:nvSpPr>
          <p:cNvPr id="6" name="スライド番号プレースホルダー 5">
            <a:extLst>
              <a:ext uri="{FF2B5EF4-FFF2-40B4-BE49-F238E27FC236}">
                <a16:creationId xmlns:a16="http://schemas.microsoft.com/office/drawing/2014/main" id="{11DF78E4-CB24-5482-AF10-BB4D06E1A57D}"/>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39</a:t>
            </a:fld>
            <a:endParaRPr lang="ja-JP" altLang="en-US"/>
          </a:p>
        </p:txBody>
      </p:sp>
      <p:sp>
        <p:nvSpPr>
          <p:cNvPr id="5" name="テキスト ボックス 2">
            <a:extLst>
              <a:ext uri="{FF2B5EF4-FFF2-40B4-BE49-F238E27FC236}">
                <a16:creationId xmlns:a16="http://schemas.microsoft.com/office/drawing/2014/main" id="{489F9A51-70B7-03DA-1C33-C555545780E2}"/>
              </a:ext>
            </a:extLst>
          </p:cNvPr>
          <p:cNvSpPr txBox="1"/>
          <p:nvPr/>
        </p:nvSpPr>
        <p:spPr>
          <a:xfrm>
            <a:off x="3216033" y="3108938"/>
            <a:ext cx="2040239" cy="603242"/>
          </a:xfrm>
          <a:prstGeom prst="rect">
            <a:avLst/>
          </a:prstGeom>
          <a:noFill/>
        </p:spPr>
        <p:txBody>
          <a:bodyPr wrap="none" lIns="0" tIns="0" rIns="0" bIns="0" rtlCol="0" anchor="t">
            <a:spAutoFit/>
          </a:bodyPr>
          <a:lstStyle>
            <a:defPPr>
              <a:defRPr lang="ja-JP"/>
            </a:defPPr>
            <a:lvl1pPr marL="0" algn="l" defTabSz="914146" rtl="0" eaLnBrk="1" latinLnBrk="0" hangingPunct="1">
              <a:defRPr kumimoji="1" sz="1800" kern="1200">
                <a:solidFill>
                  <a:schemeClr val="tx1"/>
                </a:solidFill>
                <a:latin typeface="+mn-lt"/>
                <a:ea typeface="+mn-ea"/>
                <a:cs typeface="+mn-cs"/>
              </a:defRPr>
            </a:lvl1pPr>
            <a:lvl2pPr marL="457074" algn="l" defTabSz="914146" rtl="0" eaLnBrk="1" latinLnBrk="0" hangingPunct="1">
              <a:defRPr kumimoji="1" sz="1800" kern="1200">
                <a:solidFill>
                  <a:schemeClr val="tx1"/>
                </a:solidFill>
                <a:latin typeface="+mn-lt"/>
                <a:ea typeface="+mn-ea"/>
                <a:cs typeface="+mn-cs"/>
              </a:defRPr>
            </a:lvl2pPr>
            <a:lvl3pPr marL="914146" algn="l" defTabSz="914146" rtl="0" eaLnBrk="1" latinLnBrk="0" hangingPunct="1">
              <a:defRPr kumimoji="1" sz="1800" kern="1200">
                <a:solidFill>
                  <a:schemeClr val="tx1"/>
                </a:solidFill>
                <a:latin typeface="+mn-lt"/>
                <a:ea typeface="+mn-ea"/>
                <a:cs typeface="+mn-cs"/>
              </a:defRPr>
            </a:lvl3pPr>
            <a:lvl4pPr marL="1371221" algn="l" defTabSz="914146" rtl="0" eaLnBrk="1" latinLnBrk="0" hangingPunct="1">
              <a:defRPr kumimoji="1" sz="1800" kern="1200">
                <a:solidFill>
                  <a:schemeClr val="tx1"/>
                </a:solidFill>
                <a:latin typeface="+mn-lt"/>
                <a:ea typeface="+mn-ea"/>
                <a:cs typeface="+mn-cs"/>
              </a:defRPr>
            </a:lvl4pPr>
            <a:lvl5pPr marL="1828295" algn="l" defTabSz="914146" rtl="0" eaLnBrk="1" latinLnBrk="0" hangingPunct="1">
              <a:defRPr kumimoji="1" sz="1800" kern="1200">
                <a:solidFill>
                  <a:schemeClr val="tx1"/>
                </a:solidFill>
                <a:latin typeface="+mn-lt"/>
                <a:ea typeface="+mn-ea"/>
                <a:cs typeface="+mn-cs"/>
              </a:defRPr>
            </a:lvl5pPr>
            <a:lvl6pPr marL="2285369" algn="l" defTabSz="914146" rtl="0" eaLnBrk="1" latinLnBrk="0" hangingPunct="1">
              <a:defRPr kumimoji="1" sz="1800" kern="1200">
                <a:solidFill>
                  <a:schemeClr val="tx1"/>
                </a:solidFill>
                <a:latin typeface="+mn-lt"/>
                <a:ea typeface="+mn-ea"/>
                <a:cs typeface="+mn-cs"/>
              </a:defRPr>
            </a:lvl6pPr>
            <a:lvl7pPr marL="2742442" algn="l" defTabSz="914146" rtl="0" eaLnBrk="1" latinLnBrk="0" hangingPunct="1">
              <a:defRPr kumimoji="1" sz="1800" kern="1200">
                <a:solidFill>
                  <a:schemeClr val="tx1"/>
                </a:solidFill>
                <a:latin typeface="+mn-lt"/>
                <a:ea typeface="+mn-ea"/>
                <a:cs typeface="+mn-cs"/>
              </a:defRPr>
            </a:lvl7pPr>
            <a:lvl8pPr marL="3199516" algn="l" defTabSz="914146" rtl="0" eaLnBrk="1" latinLnBrk="0" hangingPunct="1">
              <a:defRPr kumimoji="1" sz="1800" kern="1200">
                <a:solidFill>
                  <a:schemeClr val="tx1"/>
                </a:solidFill>
                <a:latin typeface="+mn-lt"/>
                <a:ea typeface="+mn-ea"/>
                <a:cs typeface="+mn-cs"/>
              </a:defRPr>
            </a:lvl8pPr>
            <a:lvl9pPr marL="3656590" algn="l" defTabSz="914146" rtl="0" eaLnBrk="1" latinLnBrk="0" hangingPunct="1">
              <a:defRPr kumimoji="1" sz="1800" kern="1200">
                <a:solidFill>
                  <a:schemeClr val="tx1"/>
                </a:solidFill>
                <a:latin typeface="+mn-lt"/>
                <a:ea typeface="+mn-ea"/>
                <a:cs typeface="+mn-cs"/>
              </a:defRPr>
            </a:lvl9pPr>
          </a:lstStyle>
          <a:p>
            <a:pPr>
              <a:lnSpc>
                <a:spcPct val="130000"/>
              </a:lnSpc>
            </a:pPr>
            <a:r>
              <a:rPr lang="en-US" altLang="ja-JP" sz="3200" b="1">
                <a:solidFill>
                  <a:srgbClr val="1A1A1A"/>
                </a:solidFill>
                <a:latin typeface="Meiryo"/>
                <a:ea typeface="Meiryo"/>
                <a:cs typeface="Calibri"/>
              </a:rPr>
              <a:t>Appendix</a:t>
            </a:r>
            <a:endParaRPr lang="ja-JP" altLang="en-US" sz="3200" b="1">
              <a:solidFill>
                <a:srgbClr val="1A1A1A"/>
              </a:solidFill>
              <a:latin typeface="Meiryo"/>
              <a:ea typeface="Meiryo"/>
              <a:cs typeface="Calibri"/>
            </a:endParaRPr>
          </a:p>
        </p:txBody>
      </p:sp>
    </p:spTree>
    <p:extLst>
      <p:ext uri="{BB962C8B-B14F-4D97-AF65-F5344CB8AC3E}">
        <p14:creationId xmlns:p14="http://schemas.microsoft.com/office/powerpoint/2010/main" val="887822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3A296-3EFD-E883-E4CA-6E6C96D9EEB5}"/>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E1BE6FC-024D-BF33-45A7-E1BD403BA95B}"/>
              </a:ext>
            </a:extLst>
          </p:cNvPr>
          <p:cNvSpPr txBox="1"/>
          <p:nvPr/>
        </p:nvSpPr>
        <p:spPr>
          <a:xfrm>
            <a:off x="617023" y="3148923"/>
            <a:ext cx="487313" cy="560153"/>
          </a:xfrm>
          <a:prstGeom prst="rect">
            <a:avLst/>
          </a:prstGeom>
          <a:noFill/>
        </p:spPr>
        <p:txBody>
          <a:bodyPr wrap="none" lIns="0" tIns="0" rIns="0" bIns="0" rtlCol="0" anchor="t">
            <a:spAutoFit/>
          </a:bodyPr>
          <a:lstStyle/>
          <a:p>
            <a:pPr>
              <a:lnSpc>
                <a:spcPct val="140000"/>
              </a:lnSpc>
            </a:pPr>
            <a:r>
              <a:rPr lang="en-US" altLang="ja-JP" sz="2800" b="1">
                <a:solidFill>
                  <a:schemeClr val="bg1"/>
                </a:solidFill>
                <a:latin typeface="Meiryo"/>
                <a:ea typeface="Meiryo"/>
              </a:rPr>
              <a:t>01</a:t>
            </a:r>
            <a:endParaRPr kumimoji="1" lang="ja-JP" altLang="en-US" sz="2800" b="1" i="0">
              <a:solidFill>
                <a:schemeClr val="bg1"/>
              </a:solidFill>
              <a:latin typeface="Meiryo" panose="020B0604030504040204" pitchFamily="34" charset="-128"/>
              <a:ea typeface="Meiryo" panose="020B0604030504040204" pitchFamily="34" charset="-128"/>
            </a:endParaRPr>
          </a:p>
        </p:txBody>
      </p:sp>
      <p:sp>
        <p:nvSpPr>
          <p:cNvPr id="3" name="テキスト ボックス 2">
            <a:extLst>
              <a:ext uri="{FF2B5EF4-FFF2-40B4-BE49-F238E27FC236}">
                <a16:creationId xmlns:a16="http://schemas.microsoft.com/office/drawing/2014/main" id="{C2B37128-3280-2619-1C04-9EF6FBB92E03}"/>
              </a:ext>
            </a:extLst>
          </p:cNvPr>
          <p:cNvSpPr txBox="1"/>
          <p:nvPr/>
        </p:nvSpPr>
        <p:spPr>
          <a:xfrm>
            <a:off x="3216033" y="2819904"/>
            <a:ext cx="4514056" cy="603242"/>
          </a:xfrm>
          <a:prstGeom prst="rect">
            <a:avLst/>
          </a:prstGeom>
          <a:noFill/>
        </p:spPr>
        <p:txBody>
          <a:bodyPr wrap="none" lIns="0" tIns="0" rIns="0" bIns="0" rtlCol="0" anchor="t">
            <a:spAutoFit/>
          </a:bodyPr>
          <a:lstStyle/>
          <a:p>
            <a:pPr>
              <a:lnSpc>
                <a:spcPct val="130000"/>
              </a:lnSpc>
            </a:pPr>
            <a:r>
              <a:rPr lang="ja-JP" sz="3200" b="1">
                <a:solidFill>
                  <a:srgbClr val="1A1A1A"/>
                </a:solidFill>
                <a:latin typeface="Meiryo"/>
                <a:ea typeface="Meiryo"/>
                <a:cs typeface="+mn-lt"/>
              </a:rPr>
              <a:t>現状の理解と課題の整理</a:t>
            </a:r>
            <a:endParaRPr lang="en-US"/>
          </a:p>
        </p:txBody>
      </p:sp>
      <p:sp>
        <p:nvSpPr>
          <p:cNvPr id="4" name="テキスト ボックス 3">
            <a:extLst>
              <a:ext uri="{FF2B5EF4-FFF2-40B4-BE49-F238E27FC236}">
                <a16:creationId xmlns:a16="http://schemas.microsoft.com/office/drawing/2014/main" id="{25F175CF-64D9-DAD2-2EF4-854FF1C08FB4}"/>
              </a:ext>
            </a:extLst>
          </p:cNvPr>
          <p:cNvSpPr txBox="1"/>
          <p:nvPr/>
        </p:nvSpPr>
        <p:spPr>
          <a:xfrm>
            <a:off x="3216033" y="3539432"/>
            <a:ext cx="3898503" cy="301621"/>
          </a:xfrm>
          <a:prstGeom prst="rect">
            <a:avLst/>
          </a:prstGeom>
          <a:noFill/>
        </p:spPr>
        <p:txBody>
          <a:bodyPr wrap="none" lIns="0" tIns="0" rIns="0" bIns="0" rtlCol="0" anchor="t">
            <a:spAutoFit/>
          </a:bodyPr>
          <a:lstStyle/>
          <a:p>
            <a:pPr marL="0" marR="0" lvl="0" indent="0" algn="l" defTabSz="914146">
              <a:lnSpc>
                <a:spcPct val="130000"/>
              </a:lnSpc>
              <a:spcBef>
                <a:spcPts val="0"/>
              </a:spcBef>
              <a:spcAft>
                <a:spcPts val="0"/>
              </a:spcAft>
              <a:buNone/>
              <a:tabLst/>
              <a:defRPr/>
            </a:pPr>
            <a:r>
              <a:rPr lang="ja-JP" sz="1600">
                <a:solidFill>
                  <a:srgbClr val="1A1A1A"/>
                </a:solidFill>
                <a:latin typeface="Meiryo"/>
                <a:ea typeface="Meiryo"/>
                <a:cs typeface="+mn-lt"/>
              </a:rPr>
              <a:t>今の状況を正しく把握する</a:t>
            </a:r>
            <a:r>
              <a:rPr lang="ja-JP" altLang="en-US" sz="1600">
                <a:solidFill>
                  <a:srgbClr val="1A1A1A"/>
                </a:solidFill>
                <a:latin typeface="Meiryo"/>
                <a:ea typeface="Meiryo"/>
                <a:cs typeface="+mn-lt"/>
              </a:rPr>
              <a:t>ための課題整理</a:t>
            </a:r>
            <a:endParaRPr lang="en-US" altLang="ja-JP">
              <a:latin typeface="Meiryo"/>
              <a:ea typeface="Meiryo"/>
            </a:endParaRPr>
          </a:p>
        </p:txBody>
      </p:sp>
      <p:sp>
        <p:nvSpPr>
          <p:cNvPr id="6" name="スライド番号プレースホルダー 5">
            <a:extLst>
              <a:ext uri="{FF2B5EF4-FFF2-40B4-BE49-F238E27FC236}">
                <a16:creationId xmlns:a16="http://schemas.microsoft.com/office/drawing/2014/main" id="{375F8F1E-42BE-B54B-22FE-2D3EE73A8236}"/>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4</a:t>
            </a:fld>
            <a:endParaRPr lang="ja-JP" altLang="en-US"/>
          </a:p>
        </p:txBody>
      </p:sp>
    </p:spTree>
    <p:extLst>
      <p:ext uri="{BB962C8B-B14F-4D97-AF65-F5344CB8AC3E}">
        <p14:creationId xmlns:p14="http://schemas.microsoft.com/office/powerpoint/2010/main" val="42695529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4E583F-1733-F799-9ABC-CCB528A772BD}"/>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AEC449DB-AFC6-2427-1292-C246E965F3FB}"/>
              </a:ext>
            </a:extLst>
          </p:cNvPr>
          <p:cNvSpPr txBox="1"/>
          <p:nvPr/>
        </p:nvSpPr>
        <p:spPr>
          <a:xfrm>
            <a:off x="539560" y="146081"/>
            <a:ext cx="1211870" cy="263918"/>
          </a:xfrm>
          <a:prstGeom prst="rect">
            <a:avLst/>
          </a:prstGeom>
          <a:noFill/>
        </p:spPr>
        <p:txBody>
          <a:bodyPr wrap="none" lIns="0" tIns="0" rIns="0" bIns="0" rtlCol="0" anchor="t">
            <a:spAutoFit/>
          </a:bodyPr>
          <a:lstStyle/>
          <a:p>
            <a:pPr>
              <a:lnSpc>
                <a:spcPct val="130000"/>
              </a:lnSpc>
              <a:tabLst>
                <a:tab pos="539987" algn="l"/>
                <a:tab pos="719982" algn="l"/>
              </a:tabLst>
            </a:pPr>
            <a:r>
              <a:rPr lang="en" altLang="ja-JP" sz="1400" dirty="0">
                <a:solidFill>
                  <a:schemeClr val="bg1"/>
                </a:solidFill>
                <a:latin typeface="Meiryo"/>
                <a:ea typeface="Meiryo"/>
              </a:rPr>
              <a:t>08</a:t>
            </a:r>
            <a:r>
              <a:rPr lang="ja-JP" altLang="en" sz="1400">
                <a:solidFill>
                  <a:schemeClr val="bg1"/>
                </a:solidFill>
                <a:latin typeface="Meiryo"/>
                <a:ea typeface="Meiryo"/>
              </a:rPr>
              <a:t>　</a:t>
            </a:r>
            <a:r>
              <a:rPr lang="en" altLang="ja-JP" sz="1400" dirty="0">
                <a:solidFill>
                  <a:schemeClr val="bg1"/>
                </a:solidFill>
                <a:latin typeface="Meiryo"/>
                <a:ea typeface="Meiryo"/>
              </a:rPr>
              <a:t>Appendix</a:t>
            </a:r>
          </a:p>
        </p:txBody>
      </p:sp>
      <p:sp>
        <p:nvSpPr>
          <p:cNvPr id="3" name="テキスト ボックス 2">
            <a:extLst>
              <a:ext uri="{FF2B5EF4-FFF2-40B4-BE49-F238E27FC236}">
                <a16:creationId xmlns:a16="http://schemas.microsoft.com/office/drawing/2014/main" id="{28A85E73-460C-0BA7-B904-13B685CD30E4}"/>
              </a:ext>
            </a:extLst>
          </p:cNvPr>
          <p:cNvSpPr txBox="1"/>
          <p:nvPr/>
        </p:nvSpPr>
        <p:spPr>
          <a:xfrm>
            <a:off x="1080275" y="925798"/>
            <a:ext cx="3033074" cy="276999"/>
          </a:xfrm>
          <a:prstGeom prst="rect">
            <a:avLst/>
          </a:prstGeom>
          <a:noFill/>
        </p:spPr>
        <p:txBody>
          <a:bodyPr wrap="none" lIns="0" tIns="0" rIns="0" bIns="0" rtlCol="0" anchor="t" anchorCtr="0">
            <a:spAutoFit/>
          </a:bodyPr>
          <a:lstStyle/>
          <a:p>
            <a:r>
              <a:rPr lang="en-US" altLang="ja-JP" dirty="0">
                <a:solidFill>
                  <a:srgbClr val="002060"/>
                </a:solidFill>
                <a:latin typeface="Meiryo"/>
                <a:ea typeface="Meiryo"/>
                <a:cs typeface="+mn-lt"/>
              </a:rPr>
              <a:t>Web</a:t>
            </a:r>
            <a:r>
              <a:rPr lang="ja-JP" altLang="en-US">
                <a:solidFill>
                  <a:srgbClr val="002060"/>
                </a:solidFill>
                <a:latin typeface="Meiryo"/>
                <a:ea typeface="Meiryo"/>
                <a:cs typeface="+mn-lt"/>
              </a:rPr>
              <a:t>サイトリニューアル事例</a:t>
            </a:r>
            <a:endParaRPr lang="en-US" dirty="0">
              <a:latin typeface="Meiryo"/>
              <a:ea typeface="Meiryo"/>
              <a:cs typeface="+mn-lt"/>
            </a:endParaRPr>
          </a:p>
        </p:txBody>
      </p:sp>
      <p:sp>
        <p:nvSpPr>
          <p:cNvPr id="7" name="テキスト ボックス 6">
            <a:extLst>
              <a:ext uri="{FF2B5EF4-FFF2-40B4-BE49-F238E27FC236}">
                <a16:creationId xmlns:a16="http://schemas.microsoft.com/office/drawing/2014/main" id="{B7D30FF2-9F1C-4969-B8F2-BB3D6658473C}"/>
              </a:ext>
            </a:extLst>
          </p:cNvPr>
          <p:cNvSpPr txBox="1"/>
          <p:nvPr/>
        </p:nvSpPr>
        <p:spPr>
          <a:xfrm>
            <a:off x="1238074" y="1443293"/>
            <a:ext cx="3608303" cy="275303"/>
          </a:xfrm>
          <a:prstGeom prst="rect">
            <a:avLst/>
          </a:prstGeom>
          <a:noFill/>
        </p:spPr>
        <p:txBody>
          <a:bodyPr wrap="square" lIns="0" tIns="14400" rIns="0" bIns="14400" rtlCol="0" anchor="t" anchorCtr="0">
            <a:spAutoFit/>
          </a:bodyPr>
          <a:lstStyle/>
          <a:p>
            <a:pPr algn="ctr">
              <a:spcBef>
                <a:spcPts val="800"/>
              </a:spcBef>
            </a:pPr>
            <a:r>
              <a:rPr lang="ja-JP" altLang="en-US" sz="1600">
                <a:latin typeface="Meiryo" panose="020B0604030504040204" pitchFamily="34" charset="-128"/>
                <a:ea typeface="Meiryo" panose="020B0604030504040204" pitchFamily="34" charset="-128"/>
              </a:rPr>
              <a:t>防衛省・自衛隊ホームページ</a:t>
            </a:r>
            <a:endParaRPr lang="en-US" altLang="ja-JP" sz="1600">
              <a:latin typeface="Meiryo" panose="020B0604030504040204" pitchFamily="34" charset="-128"/>
              <a:ea typeface="Meiryo" panose="020B0604030504040204" pitchFamily="34" charset="-128"/>
            </a:endParaRPr>
          </a:p>
        </p:txBody>
      </p:sp>
      <p:pic>
        <p:nvPicPr>
          <p:cNvPr id="8" name="図 7" descr="コンピューターのスクリーンショット&#10;&#10;AI によって生成されたコンテンツは間違っている可能性があります。">
            <a:extLst>
              <a:ext uri="{FF2B5EF4-FFF2-40B4-BE49-F238E27FC236}">
                <a16:creationId xmlns:a16="http://schemas.microsoft.com/office/drawing/2014/main" id="{D68960AD-1966-A5AE-33B7-27C1C7C8B35F}"/>
              </a:ext>
            </a:extLst>
          </p:cNvPr>
          <p:cNvPicPr>
            <a:picLocks noChangeAspect="1"/>
          </p:cNvPicPr>
          <p:nvPr/>
        </p:nvPicPr>
        <p:blipFill>
          <a:blip r:embed="rId3"/>
          <a:stretch>
            <a:fillRect/>
          </a:stretch>
        </p:blipFill>
        <p:spPr>
          <a:xfrm>
            <a:off x="746651" y="1907000"/>
            <a:ext cx="4591151" cy="2694596"/>
          </a:xfrm>
          <a:prstGeom prst="rect">
            <a:avLst/>
          </a:prstGeom>
        </p:spPr>
      </p:pic>
      <p:sp>
        <p:nvSpPr>
          <p:cNvPr id="9" name="スライド番号プレースホルダー 8">
            <a:extLst>
              <a:ext uri="{FF2B5EF4-FFF2-40B4-BE49-F238E27FC236}">
                <a16:creationId xmlns:a16="http://schemas.microsoft.com/office/drawing/2014/main" id="{A5CFEE4C-C583-743B-0E65-C2ABF0673110}"/>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40</a:t>
            </a:fld>
            <a:endParaRPr lang="ja-JP" altLang="en-US"/>
          </a:p>
        </p:txBody>
      </p:sp>
      <p:graphicFrame>
        <p:nvGraphicFramePr>
          <p:cNvPr id="17" name="表 4">
            <a:extLst>
              <a:ext uri="{FF2B5EF4-FFF2-40B4-BE49-F238E27FC236}">
                <a16:creationId xmlns:a16="http://schemas.microsoft.com/office/drawing/2014/main" id="{B670E94B-69F0-6A3D-B9BD-417E6B3E5BBF}"/>
              </a:ext>
            </a:extLst>
          </p:cNvPr>
          <p:cNvGraphicFramePr>
            <a:graphicFrameLocks noGrp="1"/>
          </p:cNvGraphicFramePr>
          <p:nvPr>
            <p:extLst>
              <p:ext uri="{D42A27DB-BD31-4B8C-83A1-F6EECF244321}">
                <p14:modId xmlns:p14="http://schemas.microsoft.com/office/powerpoint/2010/main" val="2031000239"/>
              </p:ext>
            </p:extLst>
          </p:nvPr>
        </p:nvGraphicFramePr>
        <p:xfrm>
          <a:off x="539560" y="5042455"/>
          <a:ext cx="4798242" cy="1056142"/>
        </p:xfrm>
        <a:graphic>
          <a:graphicData uri="http://schemas.openxmlformats.org/drawingml/2006/table">
            <a:tbl>
              <a:tblPr firstRow="1" bandRow="1">
                <a:tableStyleId>{5940675A-B579-460E-94D1-54222C63F5DA}</a:tableStyleId>
              </a:tblPr>
              <a:tblGrid>
                <a:gridCol w="1200287">
                  <a:extLst>
                    <a:ext uri="{9D8B030D-6E8A-4147-A177-3AD203B41FA5}">
                      <a16:colId xmlns:a16="http://schemas.microsoft.com/office/drawing/2014/main" val="1241868272"/>
                    </a:ext>
                  </a:extLst>
                </a:gridCol>
                <a:gridCol w="3597955">
                  <a:extLst>
                    <a:ext uri="{9D8B030D-6E8A-4147-A177-3AD203B41FA5}">
                      <a16:colId xmlns:a16="http://schemas.microsoft.com/office/drawing/2014/main" val="3432067160"/>
                    </a:ext>
                  </a:extLst>
                </a:gridCol>
              </a:tblGrid>
              <a:tr h="528071">
                <a:tc>
                  <a:txBody>
                    <a:bodyPr/>
                    <a:lstStyle/>
                    <a:p>
                      <a:pPr marL="107950" marR="0" lvl="0" indent="0" algn="ctr" defTabSz="914380" rtl="0" eaLnBrk="1" fontAlgn="auto" latinLnBrk="0" hangingPunct="1">
                        <a:lnSpc>
                          <a:spcPct val="130000"/>
                        </a:lnSpc>
                        <a:spcBef>
                          <a:spcPts val="0"/>
                        </a:spcBef>
                        <a:spcAft>
                          <a:spcPts val="0"/>
                        </a:spcAft>
                        <a:buClrTx/>
                        <a:buSzTx/>
                        <a:buFontTx/>
                        <a:buNone/>
                        <a:tabLst/>
                        <a:defRPr/>
                      </a:pPr>
                      <a:r>
                        <a:rPr kumimoji="1" lang="en-US" altLang="ja-JP" sz="1100" b="0" i="0" dirty="0">
                          <a:solidFill>
                            <a:schemeClr val="bg1"/>
                          </a:solidFill>
                          <a:latin typeface="Meiryo"/>
                          <a:ea typeface="Meiryo"/>
                        </a:rPr>
                        <a:t>URL</a:t>
                      </a:r>
                      <a:endParaRPr kumimoji="1" lang="ja-JP" altLang="en-US" sz="1100" b="0" i="0">
                        <a:solidFill>
                          <a:schemeClr val="bg1"/>
                        </a:solidFill>
                        <a:latin typeface="Meiryo"/>
                        <a:ea typeface="Meiryo"/>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963AF"/>
                    </a:solidFill>
                  </a:tcPr>
                </a:tc>
                <a:tc>
                  <a:txBody>
                    <a:bodyPr/>
                    <a:lstStyle/>
                    <a:p>
                      <a:pPr marL="107950" marR="0" lvl="0" indent="0" algn="l" defTabSz="914380" rtl="0" eaLnBrk="1" fontAlgn="auto" latinLnBrk="0" hangingPunct="1">
                        <a:lnSpc>
                          <a:spcPct val="130000"/>
                        </a:lnSpc>
                        <a:spcBef>
                          <a:spcPts val="0"/>
                        </a:spcBef>
                        <a:spcAft>
                          <a:spcPts val="0"/>
                        </a:spcAft>
                        <a:buClrTx/>
                        <a:buSzTx/>
                        <a:buFontTx/>
                        <a:buNone/>
                        <a:tabLst/>
                        <a:defRPr/>
                      </a:pPr>
                      <a:r>
                        <a:rPr kumimoji="1" lang="en-US" altLang="ja-JP" sz="1100" b="0" i="0" dirty="0">
                          <a:solidFill>
                            <a:srgbClr val="1A1A1A"/>
                          </a:solidFill>
                          <a:latin typeface="Meiryo"/>
                          <a:ea typeface="Meiryo"/>
                        </a:rPr>
                        <a:t>https://</a:t>
                      </a:r>
                      <a:r>
                        <a:rPr kumimoji="1" lang="en-US" altLang="ja-JP" sz="1100" b="0" i="0" dirty="0" err="1">
                          <a:solidFill>
                            <a:srgbClr val="1A1A1A"/>
                          </a:solidFill>
                          <a:latin typeface="Meiryo"/>
                          <a:ea typeface="Meiryo"/>
                        </a:rPr>
                        <a:t>www.mod.go.jp</a:t>
                      </a:r>
                      <a:r>
                        <a:rPr kumimoji="1" lang="en-US" altLang="ja-JP" sz="1100" b="0" i="0" dirty="0">
                          <a:solidFill>
                            <a:srgbClr val="1A1A1A"/>
                          </a:solidFill>
                          <a:latin typeface="Meiryo"/>
                          <a:ea typeface="Meiryo"/>
                        </a:rPr>
                        <a:t>/</a:t>
                      </a:r>
                    </a:p>
                  </a:txBody>
                  <a:tcPr anchor="ctr">
                    <a:lnL w="9525" cap="flat" cmpd="sng" algn="ctr">
                      <a:solidFill>
                        <a:schemeClr val="bg1">
                          <a:lumMod val="85000"/>
                        </a:schemeClr>
                      </a:solidFill>
                      <a:prstDash val="solid"/>
                      <a:round/>
                      <a:headEnd type="none" w="med" len="med"/>
                      <a:tailEnd type="none" w="med" len="med"/>
                    </a:lnL>
                    <a:lnR w="9524">
                      <a:solidFill>
                        <a:schemeClr val="bg1">
                          <a:lumMod val="85000"/>
                        </a:schemeClr>
                      </a:solidFill>
                    </a:lnR>
                    <a:lnT w="9524">
                      <a:solidFill>
                        <a:schemeClr val="bg1">
                          <a:lumMod val="85000"/>
                        </a:schemeClr>
                      </a:solidFill>
                    </a:lnT>
                    <a:lnB w="9524" cap="flat" cmpd="sng" algn="ctr">
                      <a:solidFill>
                        <a:schemeClr val="bg1">
                          <a:lumMod val="85000"/>
                        </a:schemeClr>
                      </a:solidFill>
                      <a:prstDash val="solid"/>
                      <a:round/>
                      <a:headEnd type="none" w="med" len="med"/>
                      <a:tailEnd type="none" w="med" len="med"/>
                    </a:lnB>
                    <a:lnTlToBr w="0">
                      <a:noFill/>
                    </a:lnTlToBr>
                    <a:lnBlToTr w="0">
                      <a:noFill/>
                    </a:lnBlToTr>
                  </a:tcPr>
                </a:tc>
                <a:extLst>
                  <a:ext uri="{0D108BD9-81ED-4DB2-BD59-A6C34878D82A}">
                    <a16:rowId xmlns:a16="http://schemas.microsoft.com/office/drawing/2014/main" val="2959818290"/>
                  </a:ext>
                </a:extLst>
              </a:tr>
              <a:tr h="528071">
                <a:tc>
                  <a:txBody>
                    <a:bodyPr/>
                    <a:lstStyle/>
                    <a:p>
                      <a:pPr marL="107950" algn="ctr">
                        <a:lnSpc>
                          <a:spcPct val="130000"/>
                        </a:lnSpc>
                      </a:pPr>
                      <a:r>
                        <a:rPr kumimoji="1" lang="ja-JP" altLang="en-US" sz="1100" b="0" i="0">
                          <a:solidFill>
                            <a:schemeClr val="bg1"/>
                          </a:solidFill>
                          <a:latin typeface="Meiryo"/>
                          <a:ea typeface="Meiryo"/>
                        </a:rPr>
                        <a:t>備考</a:t>
                      </a:r>
                      <a:endParaRPr kumimoji="1" lang="ja-JP" altLang="en-US" sz="1100" b="0" i="0" err="1">
                        <a:solidFill>
                          <a:schemeClr val="bg1"/>
                        </a:solidFill>
                        <a:latin typeface="Meiryo"/>
                        <a:ea typeface="Meiryo"/>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963AF"/>
                    </a:solidFill>
                  </a:tcPr>
                </a:tc>
                <a:tc>
                  <a:txBody>
                    <a:bodyPr/>
                    <a:lstStyle/>
                    <a:p>
                      <a:pPr marL="107950" marR="0" lvl="0" indent="0" algn="l" defTabSz="914380" rtl="0" eaLnBrk="1" fontAlgn="auto" latinLnBrk="0" hangingPunct="1">
                        <a:lnSpc>
                          <a:spcPct val="130000"/>
                        </a:lnSpc>
                        <a:spcBef>
                          <a:spcPts val="0"/>
                        </a:spcBef>
                        <a:spcAft>
                          <a:spcPts val="0"/>
                        </a:spcAft>
                        <a:buClrTx/>
                        <a:buSzTx/>
                        <a:buFontTx/>
                        <a:buNone/>
                        <a:tabLst/>
                        <a:defRPr/>
                      </a:pPr>
                      <a:r>
                        <a:rPr kumimoji="1" lang="ja-JP" altLang="en-US" sz="1100" b="0" i="0">
                          <a:solidFill>
                            <a:srgbClr val="1A1A1A"/>
                          </a:solidFill>
                          <a:latin typeface="Meiryo" panose="020B0604030504040204" pitchFamily="34" charset="-128"/>
                          <a:ea typeface="Meiryo" panose="020B0604030504040204" pitchFamily="34" charset="-128"/>
                        </a:rPr>
                        <a:t>令和</a:t>
                      </a:r>
                      <a:r>
                        <a:rPr kumimoji="1" lang="en-US" altLang="ja-JP" sz="1100" b="0" i="0" dirty="0">
                          <a:solidFill>
                            <a:srgbClr val="1A1A1A"/>
                          </a:solidFill>
                          <a:latin typeface="Meiryo" panose="020B0604030504040204" pitchFamily="34" charset="-128"/>
                          <a:ea typeface="Meiryo" panose="020B0604030504040204" pitchFamily="34" charset="-128"/>
                        </a:rPr>
                        <a:t>5</a:t>
                      </a:r>
                      <a:r>
                        <a:rPr kumimoji="1" lang="ja-JP" altLang="en-US" sz="1100" b="0" i="0">
                          <a:solidFill>
                            <a:srgbClr val="1A1A1A"/>
                          </a:solidFill>
                          <a:latin typeface="Meiryo" panose="020B0604030504040204" pitchFamily="34" charset="-128"/>
                          <a:ea typeface="Meiryo" panose="020B0604030504040204" pitchFamily="34" charset="-128"/>
                        </a:rPr>
                        <a:t>年に全面サイトリニューアルを担当。</a:t>
                      </a:r>
                    </a:p>
                  </a:txBody>
                  <a:tcPr anchor="ctr">
                    <a:lnL w="9525" cap="flat" cmpd="sng" algn="ctr">
                      <a:solidFill>
                        <a:schemeClr val="bg1">
                          <a:lumMod val="85000"/>
                        </a:schemeClr>
                      </a:solidFill>
                      <a:prstDash val="solid"/>
                      <a:round/>
                      <a:headEnd type="none" w="med" len="med"/>
                      <a:tailEnd type="none" w="med" len="med"/>
                    </a:lnL>
                    <a:lnR w="9524">
                      <a:solidFill>
                        <a:schemeClr val="bg1">
                          <a:lumMod val="85000"/>
                        </a:schemeClr>
                      </a:solidFill>
                    </a:lnR>
                    <a:lnT w="9524">
                      <a:solidFill>
                        <a:schemeClr val="bg1">
                          <a:lumMod val="85000"/>
                        </a:schemeClr>
                      </a:solidFill>
                    </a:lnT>
                    <a:lnB w="9524">
                      <a:solidFill>
                        <a:schemeClr val="bg1">
                          <a:lumMod val="85000"/>
                        </a:schemeClr>
                      </a:solidFill>
                    </a:lnB>
                    <a:lnTlToBr w="0">
                      <a:noFill/>
                    </a:lnTlToBr>
                    <a:lnBlToTr w="0">
                      <a:noFill/>
                    </a:lnBlToTr>
                  </a:tcPr>
                </a:tc>
                <a:extLst>
                  <a:ext uri="{0D108BD9-81ED-4DB2-BD59-A6C34878D82A}">
                    <a16:rowId xmlns:a16="http://schemas.microsoft.com/office/drawing/2014/main" val="3463886128"/>
                  </a:ext>
                </a:extLst>
              </a:tr>
            </a:tbl>
          </a:graphicData>
        </a:graphic>
      </p:graphicFrame>
      <p:sp>
        <p:nvSpPr>
          <p:cNvPr id="6" name="テキスト ボックス 5">
            <a:extLst>
              <a:ext uri="{FF2B5EF4-FFF2-40B4-BE49-F238E27FC236}">
                <a16:creationId xmlns:a16="http://schemas.microsoft.com/office/drawing/2014/main" id="{E9893B0D-4762-7826-71FD-DFB74F8BFAB4}"/>
              </a:ext>
            </a:extLst>
          </p:cNvPr>
          <p:cNvSpPr txBox="1"/>
          <p:nvPr/>
        </p:nvSpPr>
        <p:spPr>
          <a:xfrm>
            <a:off x="6818830" y="1433057"/>
            <a:ext cx="3608303" cy="275303"/>
          </a:xfrm>
          <a:prstGeom prst="rect">
            <a:avLst/>
          </a:prstGeom>
          <a:noFill/>
        </p:spPr>
        <p:txBody>
          <a:bodyPr wrap="square" lIns="0" tIns="14400" rIns="0" bIns="14400" rtlCol="0" anchor="t" anchorCtr="0">
            <a:spAutoFit/>
          </a:bodyPr>
          <a:lstStyle/>
          <a:p>
            <a:pPr algn="ctr">
              <a:spcBef>
                <a:spcPts val="800"/>
              </a:spcBef>
            </a:pPr>
            <a:r>
              <a:rPr lang="en-US" altLang="ja-JP" sz="1600">
                <a:latin typeface="Meiryo" panose="020B0604030504040204" pitchFamily="34" charset="-128"/>
                <a:ea typeface="Meiryo" panose="020B0604030504040204" pitchFamily="34" charset="-128"/>
              </a:rPr>
              <a:t>NIDS </a:t>
            </a:r>
            <a:r>
              <a:rPr lang="ja-JP" altLang="en-US" sz="1600">
                <a:latin typeface="Meiryo" panose="020B0604030504040204" pitchFamily="34" charset="-128"/>
                <a:ea typeface="Meiryo" panose="020B0604030504040204" pitchFamily="34" charset="-128"/>
              </a:rPr>
              <a:t>防衛研究所</a:t>
            </a:r>
            <a:r>
              <a:rPr lang="en-US" altLang="ja-JP" sz="1600">
                <a:latin typeface="Meiryo" panose="020B0604030504040204" pitchFamily="34" charset="-128"/>
                <a:ea typeface="Meiryo" panose="020B0604030504040204" pitchFamily="34" charset="-128"/>
              </a:rPr>
              <a:t>Web</a:t>
            </a:r>
            <a:r>
              <a:rPr lang="ja-JP" altLang="en-US" sz="1600">
                <a:latin typeface="Meiryo" panose="020B0604030504040204" pitchFamily="34" charset="-128"/>
                <a:ea typeface="Meiryo" panose="020B0604030504040204" pitchFamily="34" charset="-128"/>
              </a:rPr>
              <a:t>サイト</a:t>
            </a:r>
            <a:endParaRPr lang="en-US" altLang="ja-JP" sz="1600">
              <a:latin typeface="Meiryo" panose="020B0604030504040204" pitchFamily="34" charset="-128"/>
              <a:ea typeface="Meiryo" panose="020B0604030504040204" pitchFamily="34" charset="-128"/>
            </a:endParaRPr>
          </a:p>
        </p:txBody>
      </p:sp>
      <p:pic>
        <p:nvPicPr>
          <p:cNvPr id="10" name="図 9" descr="コンピューターのスクリーンショット&#10;&#10;AI によって生成されたコンテンツは間違っている可能性があります。">
            <a:extLst>
              <a:ext uri="{FF2B5EF4-FFF2-40B4-BE49-F238E27FC236}">
                <a16:creationId xmlns:a16="http://schemas.microsoft.com/office/drawing/2014/main" id="{E9DF7315-A1AC-13C9-4739-12ECE8F02072}"/>
              </a:ext>
            </a:extLst>
          </p:cNvPr>
          <p:cNvPicPr>
            <a:picLocks noChangeAspect="1"/>
          </p:cNvPicPr>
          <p:nvPr/>
        </p:nvPicPr>
        <p:blipFill>
          <a:blip r:embed="rId4"/>
          <a:stretch>
            <a:fillRect/>
          </a:stretch>
        </p:blipFill>
        <p:spPr>
          <a:xfrm>
            <a:off x="6381920" y="1896764"/>
            <a:ext cx="4594109" cy="2694596"/>
          </a:xfrm>
          <a:prstGeom prst="rect">
            <a:avLst/>
          </a:prstGeom>
        </p:spPr>
      </p:pic>
      <p:graphicFrame>
        <p:nvGraphicFramePr>
          <p:cNvPr id="12" name="表 4">
            <a:extLst>
              <a:ext uri="{FF2B5EF4-FFF2-40B4-BE49-F238E27FC236}">
                <a16:creationId xmlns:a16="http://schemas.microsoft.com/office/drawing/2014/main" id="{070B43A5-3237-0102-7A23-60B761F91C4B}"/>
              </a:ext>
            </a:extLst>
          </p:cNvPr>
          <p:cNvGraphicFramePr>
            <a:graphicFrameLocks noGrp="1"/>
          </p:cNvGraphicFramePr>
          <p:nvPr/>
        </p:nvGraphicFramePr>
        <p:xfrm>
          <a:off x="6279853" y="5014046"/>
          <a:ext cx="4798242" cy="1056142"/>
        </p:xfrm>
        <a:graphic>
          <a:graphicData uri="http://schemas.openxmlformats.org/drawingml/2006/table">
            <a:tbl>
              <a:tblPr firstRow="1" bandRow="1">
                <a:tableStyleId>{5940675A-B579-460E-94D1-54222C63F5DA}</a:tableStyleId>
              </a:tblPr>
              <a:tblGrid>
                <a:gridCol w="1200287">
                  <a:extLst>
                    <a:ext uri="{9D8B030D-6E8A-4147-A177-3AD203B41FA5}">
                      <a16:colId xmlns:a16="http://schemas.microsoft.com/office/drawing/2014/main" val="1241868272"/>
                    </a:ext>
                  </a:extLst>
                </a:gridCol>
                <a:gridCol w="3597955">
                  <a:extLst>
                    <a:ext uri="{9D8B030D-6E8A-4147-A177-3AD203B41FA5}">
                      <a16:colId xmlns:a16="http://schemas.microsoft.com/office/drawing/2014/main" val="3432067160"/>
                    </a:ext>
                  </a:extLst>
                </a:gridCol>
              </a:tblGrid>
              <a:tr h="528071">
                <a:tc>
                  <a:txBody>
                    <a:bodyPr/>
                    <a:lstStyle/>
                    <a:p>
                      <a:pPr marL="107950" marR="0" lvl="0" indent="0" algn="ctr" defTabSz="914380" rtl="0" eaLnBrk="1" fontAlgn="auto" latinLnBrk="0" hangingPunct="1">
                        <a:lnSpc>
                          <a:spcPct val="130000"/>
                        </a:lnSpc>
                        <a:spcBef>
                          <a:spcPts val="0"/>
                        </a:spcBef>
                        <a:spcAft>
                          <a:spcPts val="0"/>
                        </a:spcAft>
                        <a:buClrTx/>
                        <a:buSzTx/>
                        <a:buFontTx/>
                        <a:buNone/>
                        <a:tabLst/>
                        <a:defRPr/>
                      </a:pPr>
                      <a:r>
                        <a:rPr kumimoji="1" lang="en-US" altLang="ja-JP" sz="1100" b="0" i="0">
                          <a:solidFill>
                            <a:schemeClr val="bg1"/>
                          </a:solidFill>
                          <a:latin typeface="Meiryo"/>
                          <a:ea typeface="Meiryo"/>
                        </a:rPr>
                        <a:t>URL</a:t>
                      </a:r>
                      <a:endParaRPr kumimoji="1" lang="ja-JP" altLang="en-US" sz="1100" b="0" i="0">
                        <a:solidFill>
                          <a:schemeClr val="bg1"/>
                        </a:solidFill>
                        <a:latin typeface="Meiryo"/>
                        <a:ea typeface="Meiryo"/>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963AF"/>
                    </a:solidFill>
                  </a:tcPr>
                </a:tc>
                <a:tc>
                  <a:txBody>
                    <a:bodyPr/>
                    <a:lstStyle/>
                    <a:p>
                      <a:pPr marL="107950" marR="0" lvl="0" indent="0" algn="l" defTabSz="914380" rtl="0" eaLnBrk="1" fontAlgn="auto" latinLnBrk="0" hangingPunct="1">
                        <a:lnSpc>
                          <a:spcPct val="130000"/>
                        </a:lnSpc>
                        <a:spcBef>
                          <a:spcPts val="0"/>
                        </a:spcBef>
                        <a:spcAft>
                          <a:spcPts val="0"/>
                        </a:spcAft>
                        <a:buClrTx/>
                        <a:buSzTx/>
                        <a:buFontTx/>
                        <a:buNone/>
                        <a:tabLst/>
                        <a:defRPr/>
                      </a:pPr>
                      <a:r>
                        <a:rPr kumimoji="1" lang="en-US" altLang="ja-JP" sz="1100" b="0" i="0">
                          <a:solidFill>
                            <a:srgbClr val="1A1A1A"/>
                          </a:solidFill>
                          <a:latin typeface="Meiryo"/>
                          <a:ea typeface="Meiryo"/>
                        </a:rPr>
                        <a:t>https://</a:t>
                      </a:r>
                      <a:r>
                        <a:rPr kumimoji="1" lang="en-US" altLang="ja-JP" sz="1100" b="0" i="0" err="1">
                          <a:solidFill>
                            <a:srgbClr val="1A1A1A"/>
                          </a:solidFill>
                          <a:latin typeface="Meiryo"/>
                          <a:ea typeface="Meiryo"/>
                        </a:rPr>
                        <a:t>www.nids.mod.go.jp</a:t>
                      </a:r>
                      <a:r>
                        <a:rPr kumimoji="1" lang="en-US" altLang="ja-JP" sz="1100" b="0" i="0">
                          <a:solidFill>
                            <a:srgbClr val="1A1A1A"/>
                          </a:solidFill>
                          <a:latin typeface="Meiryo"/>
                          <a:ea typeface="Meiryo"/>
                        </a:rPr>
                        <a:t>/</a:t>
                      </a:r>
                    </a:p>
                  </a:txBody>
                  <a:tcPr anchor="ctr">
                    <a:lnL w="9525" cap="flat" cmpd="sng" algn="ctr">
                      <a:solidFill>
                        <a:schemeClr val="bg1">
                          <a:lumMod val="85000"/>
                        </a:schemeClr>
                      </a:solidFill>
                      <a:prstDash val="solid"/>
                      <a:round/>
                      <a:headEnd type="none" w="med" len="med"/>
                      <a:tailEnd type="none" w="med" len="med"/>
                    </a:lnL>
                    <a:lnR w="9524">
                      <a:solidFill>
                        <a:schemeClr val="bg1">
                          <a:lumMod val="85000"/>
                        </a:schemeClr>
                      </a:solidFill>
                    </a:lnR>
                    <a:lnT w="9524">
                      <a:solidFill>
                        <a:schemeClr val="bg1">
                          <a:lumMod val="85000"/>
                        </a:schemeClr>
                      </a:solidFill>
                    </a:lnT>
                    <a:lnB w="9524" cap="flat" cmpd="sng" algn="ctr">
                      <a:solidFill>
                        <a:schemeClr val="bg1">
                          <a:lumMod val="85000"/>
                        </a:schemeClr>
                      </a:solidFill>
                      <a:prstDash val="solid"/>
                      <a:round/>
                      <a:headEnd type="none" w="med" len="med"/>
                      <a:tailEnd type="none" w="med" len="med"/>
                    </a:lnB>
                    <a:lnTlToBr w="0">
                      <a:noFill/>
                    </a:lnTlToBr>
                    <a:lnBlToTr w="0">
                      <a:noFill/>
                    </a:lnBlToTr>
                  </a:tcPr>
                </a:tc>
                <a:extLst>
                  <a:ext uri="{0D108BD9-81ED-4DB2-BD59-A6C34878D82A}">
                    <a16:rowId xmlns:a16="http://schemas.microsoft.com/office/drawing/2014/main" val="2959818290"/>
                  </a:ext>
                </a:extLst>
              </a:tr>
              <a:tr h="528071">
                <a:tc>
                  <a:txBody>
                    <a:bodyPr/>
                    <a:lstStyle/>
                    <a:p>
                      <a:pPr marL="107950" algn="ctr">
                        <a:lnSpc>
                          <a:spcPct val="130000"/>
                        </a:lnSpc>
                      </a:pPr>
                      <a:r>
                        <a:rPr kumimoji="1" lang="ja-JP" altLang="en-US" sz="1100" b="0" i="0">
                          <a:solidFill>
                            <a:schemeClr val="bg1"/>
                          </a:solidFill>
                          <a:latin typeface="Meiryo"/>
                          <a:ea typeface="Meiryo"/>
                        </a:rPr>
                        <a:t>備考</a:t>
                      </a:r>
                      <a:endParaRPr kumimoji="1" lang="ja-JP" altLang="en-US" sz="1100" b="0" i="0" err="1">
                        <a:solidFill>
                          <a:schemeClr val="bg1"/>
                        </a:solidFill>
                        <a:latin typeface="Meiryo"/>
                        <a:ea typeface="Meiryo"/>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963AF"/>
                    </a:solidFill>
                  </a:tcPr>
                </a:tc>
                <a:tc>
                  <a:txBody>
                    <a:bodyPr/>
                    <a:lstStyle/>
                    <a:p>
                      <a:pPr marL="107950" marR="0" lvl="0" indent="0" algn="l" defTabSz="914380" rtl="0" eaLnBrk="1" fontAlgn="auto" latinLnBrk="0" hangingPunct="1">
                        <a:lnSpc>
                          <a:spcPct val="130000"/>
                        </a:lnSpc>
                        <a:spcBef>
                          <a:spcPts val="0"/>
                        </a:spcBef>
                        <a:spcAft>
                          <a:spcPts val="0"/>
                        </a:spcAft>
                        <a:buClrTx/>
                        <a:buSzTx/>
                        <a:buFontTx/>
                        <a:buNone/>
                        <a:tabLst/>
                        <a:defRPr/>
                      </a:pPr>
                      <a:r>
                        <a:rPr kumimoji="1" lang="ja-JP" altLang="en-US" sz="1100" b="0" i="0">
                          <a:solidFill>
                            <a:srgbClr val="1A1A1A"/>
                          </a:solidFill>
                          <a:latin typeface="Meiryo" panose="020B0604030504040204" pitchFamily="34" charset="-128"/>
                          <a:ea typeface="Meiryo" panose="020B0604030504040204" pitchFamily="34" charset="-128"/>
                        </a:rPr>
                        <a:t>令和</a:t>
                      </a:r>
                      <a:r>
                        <a:rPr kumimoji="1" lang="en-US" altLang="ja-JP" sz="1100" b="0" i="0">
                          <a:solidFill>
                            <a:srgbClr val="1A1A1A"/>
                          </a:solidFill>
                          <a:latin typeface="Meiryo" panose="020B0604030504040204" pitchFamily="34" charset="-128"/>
                          <a:ea typeface="Meiryo" panose="020B0604030504040204" pitchFamily="34" charset="-128"/>
                        </a:rPr>
                        <a:t>4</a:t>
                      </a:r>
                      <a:r>
                        <a:rPr kumimoji="1" lang="ja-JP" altLang="en-US" sz="1100" b="0" i="0">
                          <a:solidFill>
                            <a:srgbClr val="1A1A1A"/>
                          </a:solidFill>
                          <a:latin typeface="Meiryo" panose="020B0604030504040204" pitchFamily="34" charset="-128"/>
                          <a:ea typeface="Meiryo" panose="020B0604030504040204" pitchFamily="34" charset="-128"/>
                        </a:rPr>
                        <a:t>年</a:t>
                      </a:r>
                      <a:r>
                        <a:rPr kumimoji="1" lang="en-US" altLang="ja-JP" sz="1100" b="0" i="0">
                          <a:solidFill>
                            <a:srgbClr val="1A1A1A"/>
                          </a:solidFill>
                          <a:latin typeface="Meiryo" panose="020B0604030504040204" pitchFamily="34" charset="-128"/>
                          <a:ea typeface="Meiryo" panose="020B0604030504040204" pitchFamily="34" charset="-128"/>
                        </a:rPr>
                        <a:t>〜5</a:t>
                      </a:r>
                      <a:r>
                        <a:rPr kumimoji="1" lang="ja-JP" altLang="en-US" sz="1100" b="0" i="0">
                          <a:solidFill>
                            <a:srgbClr val="1A1A1A"/>
                          </a:solidFill>
                          <a:latin typeface="Meiryo" panose="020B0604030504040204" pitchFamily="34" charset="-128"/>
                          <a:ea typeface="Meiryo" panose="020B0604030504040204" pitchFamily="34" charset="-128"/>
                        </a:rPr>
                        <a:t>年にかけて、全面サイトリニューアルを担当。</a:t>
                      </a:r>
                    </a:p>
                  </a:txBody>
                  <a:tcPr anchor="ctr">
                    <a:lnL w="9525" cap="flat" cmpd="sng" algn="ctr">
                      <a:solidFill>
                        <a:schemeClr val="bg1">
                          <a:lumMod val="85000"/>
                        </a:schemeClr>
                      </a:solidFill>
                      <a:prstDash val="solid"/>
                      <a:round/>
                      <a:headEnd type="none" w="med" len="med"/>
                      <a:tailEnd type="none" w="med" len="med"/>
                    </a:lnL>
                    <a:lnR w="9524">
                      <a:solidFill>
                        <a:schemeClr val="bg1">
                          <a:lumMod val="85000"/>
                        </a:schemeClr>
                      </a:solidFill>
                    </a:lnR>
                    <a:lnT w="9524">
                      <a:solidFill>
                        <a:schemeClr val="bg1">
                          <a:lumMod val="85000"/>
                        </a:schemeClr>
                      </a:solidFill>
                    </a:lnT>
                    <a:lnB w="9524">
                      <a:solidFill>
                        <a:schemeClr val="bg1">
                          <a:lumMod val="85000"/>
                        </a:schemeClr>
                      </a:solidFill>
                    </a:lnB>
                    <a:lnTlToBr w="0">
                      <a:noFill/>
                    </a:lnTlToBr>
                    <a:lnBlToTr w="0">
                      <a:noFill/>
                    </a:lnBlToTr>
                  </a:tcPr>
                </a:tc>
                <a:extLst>
                  <a:ext uri="{0D108BD9-81ED-4DB2-BD59-A6C34878D82A}">
                    <a16:rowId xmlns:a16="http://schemas.microsoft.com/office/drawing/2014/main" val="3463886128"/>
                  </a:ext>
                </a:extLst>
              </a:tr>
            </a:tbl>
          </a:graphicData>
        </a:graphic>
      </p:graphicFrame>
      <p:sp>
        <p:nvSpPr>
          <p:cNvPr id="5" name="テキスト ボックス 4">
            <a:extLst>
              <a:ext uri="{FF2B5EF4-FFF2-40B4-BE49-F238E27FC236}">
                <a16:creationId xmlns:a16="http://schemas.microsoft.com/office/drawing/2014/main" id="{B417B981-51E4-ECB2-8CB8-CEEB5623331A}"/>
              </a:ext>
            </a:extLst>
          </p:cNvPr>
          <p:cNvSpPr txBox="1"/>
          <p:nvPr/>
        </p:nvSpPr>
        <p:spPr>
          <a:xfrm>
            <a:off x="502921" y="6216290"/>
            <a:ext cx="11135797" cy="276999"/>
          </a:xfrm>
          <a:prstGeom prst="rect">
            <a:avLst/>
          </a:prstGeom>
          <a:noFill/>
        </p:spPr>
        <p:txBody>
          <a:bodyPr wrap="square" lIns="91440" tIns="45720" rIns="91440" bIns="45720" anchor="t">
            <a:spAutoFit/>
          </a:bodyPr>
          <a:lstStyle/>
          <a:p>
            <a:r>
              <a:rPr lang="en" altLang="ja-JP" sz="1200" b="0" i="0">
                <a:solidFill>
                  <a:srgbClr val="1D1C1D"/>
                </a:solidFill>
                <a:effectLst/>
                <a:latin typeface="Meiryo"/>
                <a:ea typeface="NotoSansJP" panose="020B0200000000000000" pitchFamily="34" charset="-128"/>
              </a:rPr>
              <a:t>ARI</a:t>
            </a:r>
            <a:r>
              <a:rPr lang="ja-JP" altLang="en-US" sz="1200" b="0" i="0">
                <a:solidFill>
                  <a:srgbClr val="1D1C1D"/>
                </a:solidFill>
                <a:effectLst/>
                <a:latin typeface="Meiryo"/>
                <a:ea typeface="Meiryo"/>
              </a:rPr>
              <a:t>は、業務システムやアプリだけでなく、</a:t>
            </a:r>
            <a:r>
              <a:rPr lang="en" altLang="ja-JP" sz="1200" b="0" i="0">
                <a:solidFill>
                  <a:srgbClr val="1D1C1D"/>
                </a:solidFill>
                <a:effectLst/>
                <a:latin typeface="Meiryo"/>
                <a:ea typeface="NotoSansJP" panose="020B0200000000000000" pitchFamily="34" charset="-128"/>
              </a:rPr>
              <a:t>Web</a:t>
            </a:r>
            <a:r>
              <a:rPr lang="ja-JP" altLang="en-US" sz="1200" b="0" i="0">
                <a:solidFill>
                  <a:srgbClr val="1D1C1D"/>
                </a:solidFill>
                <a:effectLst/>
                <a:latin typeface="Meiryo"/>
                <a:ea typeface="Meiryo"/>
              </a:rPr>
              <a:t>サイト改修・リニューアルの実績も多数あります</a:t>
            </a:r>
            <a:endParaRPr lang="ja-JP" altLang="en-US" sz="1200">
              <a:latin typeface="Meiryo"/>
              <a:ea typeface="Meiryo"/>
            </a:endParaRPr>
          </a:p>
        </p:txBody>
      </p:sp>
    </p:spTree>
    <p:extLst>
      <p:ext uri="{BB962C8B-B14F-4D97-AF65-F5344CB8AC3E}">
        <p14:creationId xmlns:p14="http://schemas.microsoft.com/office/powerpoint/2010/main" val="36152190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02A2DB-C0F4-E305-3141-514D41A18ED5}"/>
            </a:ext>
          </a:extLst>
        </p:cNvPr>
        <p:cNvGrpSpPr/>
        <p:nvPr/>
      </p:nvGrpSpPr>
      <p:grpSpPr>
        <a:xfrm>
          <a:off x="0" y="0"/>
          <a:ext cx="0" cy="0"/>
          <a:chOff x="0" y="0"/>
          <a:chExt cx="0" cy="0"/>
        </a:xfrm>
      </p:grpSpPr>
      <p:sp>
        <p:nvSpPr>
          <p:cNvPr id="9" name="スライド番号プレースホルダー 8">
            <a:extLst>
              <a:ext uri="{FF2B5EF4-FFF2-40B4-BE49-F238E27FC236}">
                <a16:creationId xmlns:a16="http://schemas.microsoft.com/office/drawing/2014/main" id="{2501EA88-3B5D-4ED5-B48E-2B90B09EFB56}"/>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41</a:t>
            </a:fld>
            <a:endParaRPr lang="ja-JP" altLang="en-US"/>
          </a:p>
        </p:txBody>
      </p:sp>
      <p:graphicFrame>
        <p:nvGraphicFramePr>
          <p:cNvPr id="17" name="表 4">
            <a:extLst>
              <a:ext uri="{FF2B5EF4-FFF2-40B4-BE49-F238E27FC236}">
                <a16:creationId xmlns:a16="http://schemas.microsoft.com/office/drawing/2014/main" id="{35333C69-B775-A187-65E7-0F46CE32EA99}"/>
              </a:ext>
            </a:extLst>
          </p:cNvPr>
          <p:cNvGraphicFramePr>
            <a:graphicFrameLocks noGrp="1"/>
          </p:cNvGraphicFramePr>
          <p:nvPr/>
        </p:nvGraphicFramePr>
        <p:xfrm>
          <a:off x="539560" y="5042455"/>
          <a:ext cx="4798242" cy="1056142"/>
        </p:xfrm>
        <a:graphic>
          <a:graphicData uri="http://schemas.openxmlformats.org/drawingml/2006/table">
            <a:tbl>
              <a:tblPr firstRow="1" bandRow="1">
                <a:tableStyleId>{5940675A-B579-460E-94D1-54222C63F5DA}</a:tableStyleId>
              </a:tblPr>
              <a:tblGrid>
                <a:gridCol w="1200287">
                  <a:extLst>
                    <a:ext uri="{9D8B030D-6E8A-4147-A177-3AD203B41FA5}">
                      <a16:colId xmlns:a16="http://schemas.microsoft.com/office/drawing/2014/main" val="1241868272"/>
                    </a:ext>
                  </a:extLst>
                </a:gridCol>
                <a:gridCol w="3597955">
                  <a:extLst>
                    <a:ext uri="{9D8B030D-6E8A-4147-A177-3AD203B41FA5}">
                      <a16:colId xmlns:a16="http://schemas.microsoft.com/office/drawing/2014/main" val="3432067160"/>
                    </a:ext>
                  </a:extLst>
                </a:gridCol>
              </a:tblGrid>
              <a:tr h="528071">
                <a:tc>
                  <a:txBody>
                    <a:bodyPr/>
                    <a:lstStyle/>
                    <a:p>
                      <a:pPr marL="107950" marR="0" lvl="0" indent="0" algn="ctr" defTabSz="914380" rtl="0" eaLnBrk="1" fontAlgn="auto" latinLnBrk="0" hangingPunct="1">
                        <a:lnSpc>
                          <a:spcPct val="130000"/>
                        </a:lnSpc>
                        <a:spcBef>
                          <a:spcPts val="0"/>
                        </a:spcBef>
                        <a:spcAft>
                          <a:spcPts val="0"/>
                        </a:spcAft>
                        <a:buClrTx/>
                        <a:buSzTx/>
                        <a:buFontTx/>
                        <a:buNone/>
                        <a:tabLst/>
                        <a:defRPr/>
                      </a:pPr>
                      <a:r>
                        <a:rPr kumimoji="1" lang="en-US" altLang="ja-JP" sz="1100" b="0" i="0">
                          <a:solidFill>
                            <a:schemeClr val="bg1"/>
                          </a:solidFill>
                          <a:latin typeface="Meiryo"/>
                          <a:ea typeface="Meiryo"/>
                        </a:rPr>
                        <a:t>URL</a:t>
                      </a:r>
                      <a:endParaRPr kumimoji="1" lang="ja-JP" altLang="en-US" sz="1100" b="0" i="0">
                        <a:solidFill>
                          <a:schemeClr val="bg1"/>
                        </a:solidFill>
                        <a:latin typeface="Meiryo"/>
                        <a:ea typeface="Meiryo"/>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963AF"/>
                    </a:solidFill>
                  </a:tcPr>
                </a:tc>
                <a:tc>
                  <a:txBody>
                    <a:bodyPr/>
                    <a:lstStyle/>
                    <a:p>
                      <a:pPr marL="107950" marR="0" lvl="0" indent="0" algn="l" defTabSz="914380" rtl="0" eaLnBrk="1" fontAlgn="auto" latinLnBrk="0" hangingPunct="1">
                        <a:lnSpc>
                          <a:spcPct val="130000"/>
                        </a:lnSpc>
                        <a:spcBef>
                          <a:spcPts val="0"/>
                        </a:spcBef>
                        <a:spcAft>
                          <a:spcPts val="0"/>
                        </a:spcAft>
                        <a:buClrTx/>
                        <a:buSzTx/>
                        <a:buFontTx/>
                        <a:buNone/>
                        <a:tabLst/>
                        <a:defRPr/>
                      </a:pPr>
                      <a:r>
                        <a:rPr kumimoji="1" lang="en-US" altLang="ja-JP" sz="1100" b="0" i="0">
                          <a:solidFill>
                            <a:srgbClr val="1A1A1A"/>
                          </a:solidFill>
                          <a:latin typeface="Meiryo"/>
                          <a:ea typeface="Meiryo"/>
                        </a:rPr>
                        <a:t>https://</a:t>
                      </a:r>
                      <a:r>
                        <a:rPr kumimoji="1" lang="en-US" altLang="ja-JP" sz="1100" b="0" i="0" err="1">
                          <a:solidFill>
                            <a:srgbClr val="1A1A1A"/>
                          </a:solidFill>
                          <a:latin typeface="Meiryo"/>
                          <a:ea typeface="Meiryo"/>
                        </a:rPr>
                        <a:t>www.obd.naltec.go.jp</a:t>
                      </a:r>
                      <a:r>
                        <a:rPr kumimoji="1" lang="en-US" altLang="ja-JP" sz="1100" b="0" i="0">
                          <a:solidFill>
                            <a:srgbClr val="1A1A1A"/>
                          </a:solidFill>
                          <a:latin typeface="Meiryo"/>
                          <a:ea typeface="Meiryo"/>
                        </a:rPr>
                        <a:t>/ </a:t>
                      </a:r>
                    </a:p>
                  </a:txBody>
                  <a:tcPr anchor="ctr">
                    <a:lnL w="9525" cap="flat" cmpd="sng" algn="ctr">
                      <a:solidFill>
                        <a:schemeClr val="bg1">
                          <a:lumMod val="85000"/>
                        </a:schemeClr>
                      </a:solidFill>
                      <a:prstDash val="solid"/>
                      <a:round/>
                      <a:headEnd type="none" w="med" len="med"/>
                      <a:tailEnd type="none" w="med" len="med"/>
                    </a:lnL>
                    <a:lnR w="9524">
                      <a:solidFill>
                        <a:schemeClr val="bg1">
                          <a:lumMod val="85000"/>
                        </a:schemeClr>
                      </a:solidFill>
                    </a:lnR>
                    <a:lnT w="9524">
                      <a:solidFill>
                        <a:schemeClr val="bg1">
                          <a:lumMod val="85000"/>
                        </a:schemeClr>
                      </a:solidFill>
                    </a:lnT>
                    <a:lnB w="9524" cap="flat" cmpd="sng" algn="ctr">
                      <a:solidFill>
                        <a:schemeClr val="bg1">
                          <a:lumMod val="85000"/>
                        </a:schemeClr>
                      </a:solidFill>
                      <a:prstDash val="solid"/>
                      <a:round/>
                      <a:headEnd type="none" w="med" len="med"/>
                      <a:tailEnd type="none" w="med" len="med"/>
                    </a:lnB>
                    <a:lnTlToBr w="0">
                      <a:noFill/>
                    </a:lnTlToBr>
                    <a:lnBlToTr w="0">
                      <a:noFill/>
                    </a:lnBlToTr>
                  </a:tcPr>
                </a:tc>
                <a:extLst>
                  <a:ext uri="{0D108BD9-81ED-4DB2-BD59-A6C34878D82A}">
                    <a16:rowId xmlns:a16="http://schemas.microsoft.com/office/drawing/2014/main" val="2959818290"/>
                  </a:ext>
                </a:extLst>
              </a:tr>
              <a:tr h="528071">
                <a:tc>
                  <a:txBody>
                    <a:bodyPr/>
                    <a:lstStyle/>
                    <a:p>
                      <a:pPr marL="107950" algn="ctr">
                        <a:lnSpc>
                          <a:spcPct val="130000"/>
                        </a:lnSpc>
                      </a:pPr>
                      <a:r>
                        <a:rPr kumimoji="1" lang="ja-JP" altLang="en-US" sz="1100" b="0" i="0">
                          <a:solidFill>
                            <a:schemeClr val="bg1"/>
                          </a:solidFill>
                          <a:latin typeface="Meiryo"/>
                          <a:ea typeface="Meiryo"/>
                        </a:rPr>
                        <a:t>備考</a:t>
                      </a:r>
                      <a:endParaRPr kumimoji="1" lang="ja-JP" altLang="en-US" sz="1100" b="0" i="0" err="1">
                        <a:solidFill>
                          <a:schemeClr val="bg1"/>
                        </a:solidFill>
                        <a:latin typeface="Meiryo"/>
                        <a:ea typeface="Meiryo"/>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963AF"/>
                    </a:solidFill>
                  </a:tcPr>
                </a:tc>
                <a:tc>
                  <a:txBody>
                    <a:bodyPr/>
                    <a:lstStyle/>
                    <a:p>
                      <a:pPr marL="107950" marR="0" lvl="0" indent="0" algn="l" defTabSz="914380" rtl="0" eaLnBrk="1" fontAlgn="auto" latinLnBrk="0" hangingPunct="1">
                        <a:lnSpc>
                          <a:spcPct val="130000"/>
                        </a:lnSpc>
                        <a:spcBef>
                          <a:spcPts val="0"/>
                        </a:spcBef>
                        <a:spcAft>
                          <a:spcPts val="0"/>
                        </a:spcAft>
                        <a:buClrTx/>
                        <a:buSzTx/>
                        <a:buFontTx/>
                        <a:buNone/>
                        <a:tabLst/>
                        <a:defRPr/>
                      </a:pPr>
                      <a:r>
                        <a:rPr kumimoji="1" lang="ja-JP" altLang="en-US" sz="1100" b="0" i="0">
                          <a:solidFill>
                            <a:srgbClr val="1A1A1A"/>
                          </a:solidFill>
                          <a:latin typeface="Meiryo" panose="020B0604030504040204" pitchFamily="34" charset="-128"/>
                          <a:ea typeface="Meiryo" panose="020B0604030504040204" pitchFamily="34" charset="-128"/>
                        </a:rPr>
                        <a:t>令和</a:t>
                      </a:r>
                      <a:r>
                        <a:rPr kumimoji="1" lang="en-US" altLang="ja-JP" sz="1100" b="0" i="0">
                          <a:solidFill>
                            <a:srgbClr val="1A1A1A"/>
                          </a:solidFill>
                          <a:latin typeface="Meiryo" panose="020B0604030504040204" pitchFamily="34" charset="-128"/>
                          <a:ea typeface="Meiryo" panose="020B0604030504040204" pitchFamily="34" charset="-128"/>
                        </a:rPr>
                        <a:t>7</a:t>
                      </a:r>
                      <a:r>
                        <a:rPr kumimoji="1" lang="ja-JP" altLang="en-US" sz="1100" b="0" i="0">
                          <a:solidFill>
                            <a:srgbClr val="1A1A1A"/>
                          </a:solidFill>
                          <a:latin typeface="Meiryo" panose="020B0604030504040204" pitchFamily="34" charset="-128"/>
                          <a:ea typeface="Meiryo" panose="020B0604030504040204" pitchFamily="34" charset="-128"/>
                        </a:rPr>
                        <a:t>年に、サイトシステムリニューアルを担当。</a:t>
                      </a:r>
                    </a:p>
                  </a:txBody>
                  <a:tcPr anchor="ctr">
                    <a:lnL w="9525" cap="flat" cmpd="sng" algn="ctr">
                      <a:solidFill>
                        <a:schemeClr val="bg1">
                          <a:lumMod val="85000"/>
                        </a:schemeClr>
                      </a:solidFill>
                      <a:prstDash val="solid"/>
                      <a:round/>
                      <a:headEnd type="none" w="med" len="med"/>
                      <a:tailEnd type="none" w="med" len="med"/>
                    </a:lnL>
                    <a:lnR w="9524">
                      <a:solidFill>
                        <a:schemeClr val="bg1">
                          <a:lumMod val="85000"/>
                        </a:schemeClr>
                      </a:solidFill>
                    </a:lnR>
                    <a:lnT w="9524">
                      <a:solidFill>
                        <a:schemeClr val="bg1">
                          <a:lumMod val="85000"/>
                        </a:schemeClr>
                      </a:solidFill>
                    </a:lnT>
                    <a:lnB w="9524">
                      <a:solidFill>
                        <a:schemeClr val="bg1">
                          <a:lumMod val="85000"/>
                        </a:schemeClr>
                      </a:solidFill>
                    </a:lnB>
                    <a:lnTlToBr w="0">
                      <a:noFill/>
                    </a:lnTlToBr>
                    <a:lnBlToTr w="0">
                      <a:noFill/>
                    </a:lnBlToTr>
                  </a:tcPr>
                </a:tc>
                <a:extLst>
                  <a:ext uri="{0D108BD9-81ED-4DB2-BD59-A6C34878D82A}">
                    <a16:rowId xmlns:a16="http://schemas.microsoft.com/office/drawing/2014/main" val="3463886128"/>
                  </a:ext>
                </a:extLst>
              </a:tr>
            </a:tbl>
          </a:graphicData>
        </a:graphic>
      </p:graphicFrame>
      <p:graphicFrame>
        <p:nvGraphicFramePr>
          <p:cNvPr id="12" name="表 4">
            <a:extLst>
              <a:ext uri="{FF2B5EF4-FFF2-40B4-BE49-F238E27FC236}">
                <a16:creationId xmlns:a16="http://schemas.microsoft.com/office/drawing/2014/main" id="{8C81F310-EEDE-5699-E144-68359B31BA7B}"/>
              </a:ext>
            </a:extLst>
          </p:cNvPr>
          <p:cNvGraphicFramePr>
            <a:graphicFrameLocks noGrp="1"/>
          </p:cNvGraphicFramePr>
          <p:nvPr/>
        </p:nvGraphicFramePr>
        <p:xfrm>
          <a:off x="6279853" y="5014046"/>
          <a:ext cx="4798242" cy="1056142"/>
        </p:xfrm>
        <a:graphic>
          <a:graphicData uri="http://schemas.openxmlformats.org/drawingml/2006/table">
            <a:tbl>
              <a:tblPr firstRow="1" bandRow="1">
                <a:tableStyleId>{5940675A-B579-460E-94D1-54222C63F5DA}</a:tableStyleId>
              </a:tblPr>
              <a:tblGrid>
                <a:gridCol w="1200287">
                  <a:extLst>
                    <a:ext uri="{9D8B030D-6E8A-4147-A177-3AD203B41FA5}">
                      <a16:colId xmlns:a16="http://schemas.microsoft.com/office/drawing/2014/main" val="1241868272"/>
                    </a:ext>
                  </a:extLst>
                </a:gridCol>
                <a:gridCol w="3597955">
                  <a:extLst>
                    <a:ext uri="{9D8B030D-6E8A-4147-A177-3AD203B41FA5}">
                      <a16:colId xmlns:a16="http://schemas.microsoft.com/office/drawing/2014/main" val="3432067160"/>
                    </a:ext>
                  </a:extLst>
                </a:gridCol>
              </a:tblGrid>
              <a:tr h="528071">
                <a:tc>
                  <a:txBody>
                    <a:bodyPr/>
                    <a:lstStyle/>
                    <a:p>
                      <a:pPr marL="107950" marR="0" lvl="0" indent="0" algn="ctr" defTabSz="914380" rtl="0" eaLnBrk="1" fontAlgn="auto" latinLnBrk="0" hangingPunct="1">
                        <a:lnSpc>
                          <a:spcPct val="130000"/>
                        </a:lnSpc>
                        <a:spcBef>
                          <a:spcPts val="0"/>
                        </a:spcBef>
                        <a:spcAft>
                          <a:spcPts val="0"/>
                        </a:spcAft>
                        <a:buClrTx/>
                        <a:buSzTx/>
                        <a:buFontTx/>
                        <a:buNone/>
                        <a:tabLst/>
                        <a:defRPr/>
                      </a:pPr>
                      <a:r>
                        <a:rPr kumimoji="1" lang="en-US" altLang="ja-JP" sz="1100" b="0" i="0">
                          <a:solidFill>
                            <a:schemeClr val="bg1"/>
                          </a:solidFill>
                          <a:latin typeface="Meiryo"/>
                          <a:ea typeface="Meiryo"/>
                        </a:rPr>
                        <a:t>URL</a:t>
                      </a:r>
                      <a:endParaRPr kumimoji="1" lang="ja-JP" altLang="en-US" sz="1100" b="0" i="0">
                        <a:solidFill>
                          <a:schemeClr val="bg1"/>
                        </a:solidFill>
                        <a:latin typeface="Meiryo"/>
                        <a:ea typeface="Meiryo"/>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963AF"/>
                    </a:solidFill>
                  </a:tcPr>
                </a:tc>
                <a:tc>
                  <a:txBody>
                    <a:bodyPr/>
                    <a:lstStyle/>
                    <a:p>
                      <a:pPr marL="107950" lvl="0">
                        <a:lnSpc>
                          <a:spcPct val="130000"/>
                        </a:lnSpc>
                        <a:buNone/>
                      </a:pPr>
                      <a:r>
                        <a:rPr kumimoji="1" lang="en-US" altLang="ja-JP" sz="1100" b="0" i="0" u="none" strike="noStrike" baseline="0" noProof="0">
                          <a:solidFill>
                            <a:srgbClr val="1A1A1A"/>
                          </a:solidFill>
                          <a:latin typeface="Meiryo"/>
                        </a:rPr>
                        <a:t>https://</a:t>
                      </a:r>
                      <a:r>
                        <a:rPr kumimoji="1" lang="en-US" altLang="ja-JP" sz="1100" b="0" i="0" u="none" strike="noStrike" baseline="0" noProof="0" err="1">
                          <a:solidFill>
                            <a:srgbClr val="1A1A1A"/>
                          </a:solidFill>
                          <a:latin typeface="Meiryo"/>
                        </a:rPr>
                        <a:t>www.</a:t>
                      </a:r>
                      <a:r>
                        <a:rPr lang="en-US" altLang="ja-JP" sz="1100" b="0" i="0" u="none" strike="noStrike" baseline="0" noProof="0" err="1">
                          <a:solidFill>
                            <a:srgbClr val="1A1A1A"/>
                          </a:solidFill>
                          <a:latin typeface="Meiryo"/>
                        </a:rPr>
                        <a:t>jff.jpf</a:t>
                      </a:r>
                      <a:r>
                        <a:rPr kumimoji="1" lang="en-US" altLang="ja-JP" sz="1100" b="0" i="0" u="none" strike="noStrike" baseline="0" noProof="0" err="1">
                          <a:solidFill>
                            <a:srgbClr val="1A1A1A"/>
                          </a:solidFill>
                          <a:latin typeface="Meiryo"/>
                        </a:rPr>
                        <a:t>.go.jp</a:t>
                      </a:r>
                      <a:r>
                        <a:rPr kumimoji="1" lang="en-US" altLang="ja-JP" sz="1100" b="0" i="0" u="none" strike="noStrike" baseline="0" noProof="0">
                          <a:solidFill>
                            <a:srgbClr val="1A1A1A"/>
                          </a:solidFill>
                          <a:latin typeface="Meiryo"/>
                        </a:rPr>
                        <a:t>/</a:t>
                      </a:r>
                      <a:r>
                        <a:rPr lang="en-US" altLang="ja-JP" sz="1100" b="0" i="0" u="none" strike="noStrike" baseline="0" noProof="0">
                          <a:solidFill>
                            <a:srgbClr val="1A1A1A"/>
                          </a:solidFill>
                          <a:latin typeface="Meiryo"/>
                        </a:rPr>
                        <a:t>watch/ic2023/ </a:t>
                      </a:r>
                      <a:endParaRPr kumimoji="1" lang="en-US" altLang="ja-JP" sz="1100"/>
                    </a:p>
                  </a:txBody>
                  <a:tcPr anchor="ctr">
                    <a:lnL w="9525" cap="flat" cmpd="sng" algn="ctr">
                      <a:solidFill>
                        <a:schemeClr val="bg1">
                          <a:lumMod val="85000"/>
                        </a:schemeClr>
                      </a:solidFill>
                      <a:prstDash val="solid"/>
                      <a:round/>
                      <a:headEnd type="none" w="med" len="med"/>
                      <a:tailEnd type="none" w="med" len="med"/>
                    </a:lnL>
                    <a:lnR w="9524">
                      <a:solidFill>
                        <a:schemeClr val="bg1">
                          <a:lumMod val="85000"/>
                        </a:schemeClr>
                      </a:solidFill>
                    </a:lnR>
                    <a:lnT w="9524">
                      <a:solidFill>
                        <a:schemeClr val="bg1">
                          <a:lumMod val="85000"/>
                        </a:schemeClr>
                      </a:solidFill>
                    </a:lnT>
                    <a:lnB w="9524" cap="flat" cmpd="sng" algn="ctr">
                      <a:solidFill>
                        <a:schemeClr val="bg1">
                          <a:lumMod val="85000"/>
                        </a:schemeClr>
                      </a:solidFill>
                      <a:prstDash val="solid"/>
                      <a:round/>
                      <a:headEnd type="none" w="med" len="med"/>
                      <a:tailEnd type="none" w="med" len="med"/>
                    </a:lnB>
                    <a:lnTlToBr w="0">
                      <a:noFill/>
                    </a:lnTlToBr>
                    <a:lnBlToTr w="0">
                      <a:noFill/>
                    </a:lnBlToTr>
                  </a:tcPr>
                </a:tc>
                <a:extLst>
                  <a:ext uri="{0D108BD9-81ED-4DB2-BD59-A6C34878D82A}">
                    <a16:rowId xmlns:a16="http://schemas.microsoft.com/office/drawing/2014/main" val="2959818290"/>
                  </a:ext>
                </a:extLst>
              </a:tr>
              <a:tr h="528071">
                <a:tc>
                  <a:txBody>
                    <a:bodyPr/>
                    <a:lstStyle/>
                    <a:p>
                      <a:pPr marL="107950" algn="ctr">
                        <a:lnSpc>
                          <a:spcPct val="130000"/>
                        </a:lnSpc>
                      </a:pPr>
                      <a:r>
                        <a:rPr kumimoji="1" lang="ja-JP" altLang="en-US" sz="1100" b="0" i="0">
                          <a:solidFill>
                            <a:schemeClr val="bg1"/>
                          </a:solidFill>
                          <a:latin typeface="Meiryo"/>
                          <a:ea typeface="Meiryo"/>
                        </a:rPr>
                        <a:t>備考</a:t>
                      </a:r>
                      <a:endParaRPr kumimoji="1" lang="ja-JP" altLang="en-US" sz="1100" b="0" i="0" err="1">
                        <a:solidFill>
                          <a:schemeClr val="bg1"/>
                        </a:solidFill>
                        <a:latin typeface="Meiryo"/>
                        <a:ea typeface="Meiryo"/>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963AF"/>
                    </a:solidFill>
                  </a:tcPr>
                </a:tc>
                <a:tc>
                  <a:txBody>
                    <a:bodyPr/>
                    <a:lstStyle/>
                    <a:p>
                      <a:pPr marL="107950" marR="0" lvl="0" indent="0" algn="l" defTabSz="914380" rtl="0" eaLnBrk="1" fontAlgn="auto" latinLnBrk="0" hangingPunct="1">
                        <a:lnSpc>
                          <a:spcPct val="130000"/>
                        </a:lnSpc>
                        <a:spcBef>
                          <a:spcPts val="0"/>
                        </a:spcBef>
                        <a:spcAft>
                          <a:spcPts val="0"/>
                        </a:spcAft>
                        <a:buClrTx/>
                        <a:buSzTx/>
                        <a:buFontTx/>
                        <a:buNone/>
                        <a:tabLst/>
                        <a:defRPr/>
                      </a:pPr>
                      <a:r>
                        <a:rPr kumimoji="1" lang="ja-JP" altLang="en-US" sz="1100" b="0" i="0">
                          <a:solidFill>
                            <a:srgbClr val="1A1A1A"/>
                          </a:solidFill>
                          <a:latin typeface="Meiryo" panose="020B0604030504040204" pitchFamily="34" charset="-128"/>
                          <a:ea typeface="Meiryo" panose="020B0604030504040204" pitchFamily="34" charset="-128"/>
                        </a:rPr>
                        <a:t>令和</a:t>
                      </a:r>
                      <a:r>
                        <a:rPr kumimoji="1" lang="en-US" altLang="ja-JP" sz="1100" b="0" i="0">
                          <a:solidFill>
                            <a:srgbClr val="1A1A1A"/>
                          </a:solidFill>
                          <a:latin typeface="Meiryo" panose="020B0604030504040204" pitchFamily="34" charset="-128"/>
                          <a:ea typeface="Meiryo" panose="020B0604030504040204" pitchFamily="34" charset="-128"/>
                        </a:rPr>
                        <a:t>5</a:t>
                      </a:r>
                      <a:r>
                        <a:rPr kumimoji="1" lang="ja-JP" altLang="en-US" sz="1100" b="0" i="0">
                          <a:solidFill>
                            <a:srgbClr val="1A1A1A"/>
                          </a:solidFill>
                          <a:latin typeface="Meiryo" panose="020B0604030504040204" pitchFamily="34" charset="-128"/>
                          <a:ea typeface="Meiryo" panose="020B0604030504040204" pitchFamily="34" charset="-128"/>
                        </a:rPr>
                        <a:t>年</a:t>
                      </a:r>
                      <a:r>
                        <a:rPr kumimoji="1" lang="en-US" altLang="ja-JP" sz="1100" b="0" i="0">
                          <a:solidFill>
                            <a:srgbClr val="1A1A1A"/>
                          </a:solidFill>
                          <a:latin typeface="Meiryo" panose="020B0604030504040204" pitchFamily="34" charset="-128"/>
                          <a:ea typeface="Meiryo" panose="020B0604030504040204" pitchFamily="34" charset="-128"/>
                        </a:rPr>
                        <a:t>〜6</a:t>
                      </a:r>
                      <a:r>
                        <a:rPr kumimoji="1" lang="ja-JP" altLang="en-US" sz="1100" b="0" i="0">
                          <a:solidFill>
                            <a:srgbClr val="1A1A1A"/>
                          </a:solidFill>
                          <a:latin typeface="Meiryo" panose="020B0604030504040204" pitchFamily="34" charset="-128"/>
                          <a:ea typeface="Meiryo" panose="020B0604030504040204" pitchFamily="34" charset="-128"/>
                        </a:rPr>
                        <a:t>年にかけて、全面サイトリニューアルを担当。</a:t>
                      </a:r>
                    </a:p>
                  </a:txBody>
                  <a:tcPr anchor="ctr">
                    <a:lnL w="9525" cap="flat" cmpd="sng" algn="ctr">
                      <a:solidFill>
                        <a:schemeClr val="bg1">
                          <a:lumMod val="85000"/>
                        </a:schemeClr>
                      </a:solidFill>
                      <a:prstDash val="solid"/>
                      <a:round/>
                      <a:headEnd type="none" w="med" len="med"/>
                      <a:tailEnd type="none" w="med" len="med"/>
                    </a:lnL>
                    <a:lnR w="9524">
                      <a:solidFill>
                        <a:schemeClr val="bg1">
                          <a:lumMod val="85000"/>
                        </a:schemeClr>
                      </a:solidFill>
                    </a:lnR>
                    <a:lnT w="9524">
                      <a:solidFill>
                        <a:schemeClr val="bg1">
                          <a:lumMod val="85000"/>
                        </a:schemeClr>
                      </a:solidFill>
                    </a:lnT>
                    <a:lnB w="9524">
                      <a:solidFill>
                        <a:schemeClr val="bg1">
                          <a:lumMod val="85000"/>
                        </a:schemeClr>
                      </a:solidFill>
                    </a:lnB>
                    <a:lnTlToBr w="0">
                      <a:noFill/>
                    </a:lnTlToBr>
                    <a:lnBlToTr w="0">
                      <a:noFill/>
                    </a:lnBlToTr>
                  </a:tcPr>
                </a:tc>
                <a:extLst>
                  <a:ext uri="{0D108BD9-81ED-4DB2-BD59-A6C34878D82A}">
                    <a16:rowId xmlns:a16="http://schemas.microsoft.com/office/drawing/2014/main" val="3463886128"/>
                  </a:ext>
                </a:extLst>
              </a:tr>
            </a:tbl>
          </a:graphicData>
        </a:graphic>
      </p:graphicFrame>
      <p:sp>
        <p:nvSpPr>
          <p:cNvPr id="4" name="テキスト ボックス 3">
            <a:extLst>
              <a:ext uri="{FF2B5EF4-FFF2-40B4-BE49-F238E27FC236}">
                <a16:creationId xmlns:a16="http://schemas.microsoft.com/office/drawing/2014/main" id="{4810E094-281E-4599-2518-1451C909AB37}"/>
              </a:ext>
            </a:extLst>
          </p:cNvPr>
          <p:cNvSpPr txBox="1"/>
          <p:nvPr/>
        </p:nvSpPr>
        <p:spPr>
          <a:xfrm>
            <a:off x="1233251" y="1382158"/>
            <a:ext cx="3608303" cy="624116"/>
          </a:xfrm>
          <a:prstGeom prst="rect">
            <a:avLst/>
          </a:prstGeom>
          <a:noFill/>
        </p:spPr>
        <p:txBody>
          <a:bodyPr wrap="square" lIns="0" tIns="14400" rIns="0" bIns="14400" rtlCol="0" anchor="t" anchorCtr="0">
            <a:spAutoFit/>
          </a:bodyPr>
          <a:lstStyle/>
          <a:p>
            <a:pPr algn="ctr">
              <a:spcBef>
                <a:spcPts val="800"/>
              </a:spcBef>
            </a:pPr>
            <a:r>
              <a:rPr lang="ja-JP" altLang="en-US" sz="1600">
                <a:latin typeface="Meiryo" panose="020B0604030504040204" pitchFamily="34" charset="-128"/>
                <a:ea typeface="Meiryo" panose="020B0604030504040204" pitchFamily="34" charset="-128"/>
              </a:rPr>
              <a:t>独立行政法人自動車技術総合機構</a:t>
            </a:r>
            <a:endParaRPr lang="en-US" altLang="ja-JP" sz="1600">
              <a:latin typeface="Meiryo" panose="020B0604030504040204" pitchFamily="34" charset="-128"/>
              <a:ea typeface="Meiryo" panose="020B0604030504040204" pitchFamily="34" charset="-128"/>
            </a:endParaRPr>
          </a:p>
          <a:p>
            <a:pPr algn="ctr">
              <a:spcBef>
                <a:spcPts val="800"/>
              </a:spcBef>
            </a:pPr>
            <a:r>
              <a:rPr lang="en-US" altLang="ja-JP" sz="1600">
                <a:latin typeface="Meiryo" panose="020B0604030504040204" pitchFamily="34" charset="-128"/>
                <a:ea typeface="Meiryo" panose="020B0604030504040204" pitchFamily="34" charset="-128"/>
              </a:rPr>
              <a:t>OBD</a:t>
            </a:r>
            <a:r>
              <a:rPr lang="ja-JP" altLang="en-US" sz="1600">
                <a:latin typeface="Meiryo" panose="020B0604030504040204" pitchFamily="34" charset="-128"/>
                <a:ea typeface="Meiryo" panose="020B0604030504040204" pitchFamily="34" charset="-128"/>
              </a:rPr>
              <a:t>検査ポータルサイト</a:t>
            </a:r>
            <a:endParaRPr lang="en-US" altLang="ja-JP" sz="1600">
              <a:latin typeface="Meiryo" panose="020B0604030504040204" pitchFamily="34" charset="-128"/>
              <a:ea typeface="Meiryo" panose="020B0604030504040204" pitchFamily="34" charset="-128"/>
            </a:endParaRPr>
          </a:p>
        </p:txBody>
      </p:sp>
      <p:pic>
        <p:nvPicPr>
          <p:cNvPr id="5" name="図 4" descr="グラフィカル ユーザー インターフェイス, テキスト&#10;&#10;AI 生成コンテンツは誤りを含む可能性があります。">
            <a:extLst>
              <a:ext uri="{FF2B5EF4-FFF2-40B4-BE49-F238E27FC236}">
                <a16:creationId xmlns:a16="http://schemas.microsoft.com/office/drawing/2014/main" id="{E0C1E71B-BCD0-B9EF-796E-BB25F386A0C6}"/>
              </a:ext>
            </a:extLst>
          </p:cNvPr>
          <p:cNvPicPr>
            <a:picLocks noChangeAspect="1"/>
          </p:cNvPicPr>
          <p:nvPr/>
        </p:nvPicPr>
        <p:blipFill>
          <a:blip r:embed="rId3"/>
          <a:stretch>
            <a:fillRect/>
          </a:stretch>
        </p:blipFill>
        <p:spPr>
          <a:xfrm>
            <a:off x="737002" y="2118078"/>
            <a:ext cx="4600800" cy="2745015"/>
          </a:xfrm>
          <a:prstGeom prst="rect">
            <a:avLst/>
          </a:prstGeom>
        </p:spPr>
      </p:pic>
      <p:sp>
        <p:nvSpPr>
          <p:cNvPr id="11" name="テキスト ボックス 10">
            <a:extLst>
              <a:ext uri="{FF2B5EF4-FFF2-40B4-BE49-F238E27FC236}">
                <a16:creationId xmlns:a16="http://schemas.microsoft.com/office/drawing/2014/main" id="{14DE6C38-A5DE-AA6C-9DC9-3AE2566A8CE4}"/>
              </a:ext>
            </a:extLst>
          </p:cNvPr>
          <p:cNvSpPr txBox="1"/>
          <p:nvPr/>
        </p:nvSpPr>
        <p:spPr>
          <a:xfrm>
            <a:off x="5541820" y="1378906"/>
            <a:ext cx="6182846" cy="624116"/>
          </a:xfrm>
          <a:prstGeom prst="rect">
            <a:avLst/>
          </a:prstGeom>
          <a:noFill/>
        </p:spPr>
        <p:txBody>
          <a:bodyPr wrap="square" lIns="0" tIns="14400" rIns="0" bIns="14400" rtlCol="0" anchor="t" anchorCtr="0">
            <a:spAutoFit/>
          </a:bodyPr>
          <a:lstStyle/>
          <a:p>
            <a:pPr marL="0" lvl="0" indent="0" algn="ctr">
              <a:spcBef>
                <a:spcPts val="800"/>
              </a:spcBef>
              <a:spcAft>
                <a:spcPts val="0"/>
              </a:spcAft>
              <a:buNone/>
              <a:tabLst/>
            </a:pPr>
            <a:r>
              <a:rPr lang="ja-JP" altLang="en-US" sz="1600">
                <a:latin typeface="Meiryo" panose="020B0604030504040204" pitchFamily="34" charset="-128"/>
                <a:ea typeface="Meiryo" panose="020B0604030504040204" pitchFamily="34" charset="-128"/>
              </a:rPr>
              <a:t>文化庁（文部科学省）所管の国際交流基金（</a:t>
            </a:r>
            <a:r>
              <a:rPr lang="en" altLang="ja-JP" sz="1600" dirty="0">
                <a:latin typeface="Meiryo" panose="020B0604030504040204" pitchFamily="34" charset="-128"/>
                <a:ea typeface="Meiryo" panose="020B0604030504040204" pitchFamily="34" charset="-128"/>
              </a:rPr>
              <a:t>Japan Foundation</a:t>
            </a:r>
            <a:r>
              <a:rPr lang="ja-JP" altLang="en" sz="1600">
                <a:latin typeface="Meiryo" panose="020B0604030504040204" pitchFamily="34" charset="-128"/>
                <a:ea typeface="Meiryo" panose="020B0604030504040204" pitchFamily="34" charset="-128"/>
              </a:rPr>
              <a:t>）</a:t>
            </a:r>
            <a:endParaRPr lang="en-US" altLang="ja-JP" sz="1600" dirty="0">
              <a:latin typeface="Meiryo" panose="020B0604030504040204" pitchFamily="34" charset="-128"/>
              <a:ea typeface="Meiryo" panose="020B0604030504040204" pitchFamily="34" charset="-128"/>
            </a:endParaRPr>
          </a:p>
          <a:p>
            <a:pPr marL="0" lvl="0" indent="0" algn="ctr">
              <a:spcBef>
                <a:spcPts val="800"/>
              </a:spcBef>
              <a:spcAft>
                <a:spcPts val="0"/>
              </a:spcAft>
              <a:buNone/>
              <a:tabLst/>
            </a:pPr>
            <a:r>
              <a:rPr lang="en-US" altLang="ja-JP" sz="1600" b="0" i="0" dirty="0">
                <a:effectLst/>
                <a:latin typeface="Meiryo" panose="020B0604030504040204" pitchFamily="34" charset="-128"/>
                <a:ea typeface="Meiryo" panose="020B0604030504040204" pitchFamily="34" charset="-128"/>
              </a:rPr>
              <a:t>JFF+ INDEPENDENT CINEMA 2023</a:t>
            </a:r>
            <a:r>
              <a:rPr lang="ja-JP" altLang="en-US" sz="1600" b="0" i="0">
                <a:effectLst/>
                <a:latin typeface="Meiryo" panose="020B0604030504040204" pitchFamily="34" charset="-128"/>
                <a:ea typeface="Meiryo" panose="020B0604030504040204" pitchFamily="34" charset="-128"/>
              </a:rPr>
              <a:t>公式サイト</a:t>
            </a:r>
            <a:endParaRPr lang="en-US" altLang="ja-JP" sz="1600" b="0" i="0" dirty="0">
              <a:effectLst/>
              <a:latin typeface="Meiryo" panose="020B0604030504040204" pitchFamily="34" charset="-128"/>
              <a:ea typeface="Meiryo" panose="020B0604030504040204" pitchFamily="34" charset="-128"/>
            </a:endParaRPr>
          </a:p>
        </p:txBody>
      </p:sp>
      <p:pic>
        <p:nvPicPr>
          <p:cNvPr id="13" name="図 12" descr="コンピューターのスクリーンショット&#10;&#10;AI によって生成されたコンテンツは間違っている可能性があります。">
            <a:extLst>
              <a:ext uri="{FF2B5EF4-FFF2-40B4-BE49-F238E27FC236}">
                <a16:creationId xmlns:a16="http://schemas.microsoft.com/office/drawing/2014/main" id="{C7029800-B9E9-E18A-4380-113570BFAE6E}"/>
              </a:ext>
            </a:extLst>
          </p:cNvPr>
          <p:cNvPicPr>
            <a:picLocks noChangeAspect="1"/>
          </p:cNvPicPr>
          <p:nvPr/>
        </p:nvPicPr>
        <p:blipFill>
          <a:blip r:embed="rId4"/>
          <a:stretch>
            <a:fillRect/>
          </a:stretch>
        </p:blipFill>
        <p:spPr>
          <a:xfrm>
            <a:off x="6497838" y="2118078"/>
            <a:ext cx="4580257" cy="2689332"/>
          </a:xfrm>
          <a:prstGeom prst="rect">
            <a:avLst/>
          </a:prstGeom>
        </p:spPr>
      </p:pic>
      <p:sp>
        <p:nvSpPr>
          <p:cNvPr id="14" name="テキスト ボックス 13">
            <a:extLst>
              <a:ext uri="{FF2B5EF4-FFF2-40B4-BE49-F238E27FC236}">
                <a16:creationId xmlns:a16="http://schemas.microsoft.com/office/drawing/2014/main" id="{33DFAB58-BAB1-0FDC-5A5C-58C3EB907691}"/>
              </a:ext>
            </a:extLst>
          </p:cNvPr>
          <p:cNvSpPr txBox="1"/>
          <p:nvPr/>
        </p:nvSpPr>
        <p:spPr>
          <a:xfrm>
            <a:off x="1080275" y="925798"/>
            <a:ext cx="3033074" cy="276999"/>
          </a:xfrm>
          <a:prstGeom prst="rect">
            <a:avLst/>
          </a:prstGeom>
          <a:noFill/>
        </p:spPr>
        <p:txBody>
          <a:bodyPr wrap="none" lIns="0" tIns="0" rIns="0" bIns="0" rtlCol="0" anchor="t" anchorCtr="0">
            <a:spAutoFit/>
          </a:bodyPr>
          <a:lstStyle/>
          <a:p>
            <a:r>
              <a:rPr lang="en-US" altLang="ja-JP">
                <a:solidFill>
                  <a:srgbClr val="002060"/>
                </a:solidFill>
                <a:latin typeface="Meiryo"/>
                <a:ea typeface="Meiryo"/>
                <a:cs typeface="+mn-lt"/>
              </a:rPr>
              <a:t>Web</a:t>
            </a:r>
            <a:r>
              <a:rPr lang="ja-JP" altLang="en-US">
                <a:solidFill>
                  <a:srgbClr val="002060"/>
                </a:solidFill>
                <a:latin typeface="Meiryo"/>
                <a:ea typeface="Meiryo"/>
                <a:cs typeface="+mn-lt"/>
              </a:rPr>
              <a:t>サイトリニューアル事例</a:t>
            </a:r>
            <a:endParaRPr lang="en-US">
              <a:latin typeface="Meiryo"/>
              <a:ea typeface="Meiryo"/>
              <a:cs typeface="+mn-lt"/>
            </a:endParaRPr>
          </a:p>
        </p:txBody>
      </p:sp>
      <p:sp>
        <p:nvSpPr>
          <p:cNvPr id="3" name="テキスト ボックス 2">
            <a:extLst>
              <a:ext uri="{FF2B5EF4-FFF2-40B4-BE49-F238E27FC236}">
                <a16:creationId xmlns:a16="http://schemas.microsoft.com/office/drawing/2014/main" id="{F5F86C40-F110-6B19-0795-1EB043985714}"/>
              </a:ext>
            </a:extLst>
          </p:cNvPr>
          <p:cNvSpPr txBox="1"/>
          <p:nvPr/>
        </p:nvSpPr>
        <p:spPr>
          <a:xfrm>
            <a:off x="539560" y="146081"/>
            <a:ext cx="1211870" cy="263918"/>
          </a:xfrm>
          <a:prstGeom prst="rect">
            <a:avLst/>
          </a:prstGeom>
          <a:noFill/>
        </p:spPr>
        <p:txBody>
          <a:bodyPr wrap="none" lIns="0" tIns="0" rIns="0" bIns="0" rtlCol="0" anchor="t">
            <a:spAutoFit/>
          </a:bodyPr>
          <a:lstStyle/>
          <a:p>
            <a:pPr>
              <a:lnSpc>
                <a:spcPct val="130000"/>
              </a:lnSpc>
              <a:tabLst>
                <a:tab pos="539987" algn="l"/>
                <a:tab pos="719982" algn="l"/>
              </a:tabLst>
            </a:pPr>
            <a:r>
              <a:rPr lang="en" altLang="ja-JP" sz="1400" dirty="0">
                <a:solidFill>
                  <a:schemeClr val="bg1"/>
                </a:solidFill>
                <a:latin typeface="Meiryo"/>
                <a:ea typeface="Meiryo"/>
              </a:rPr>
              <a:t>08</a:t>
            </a:r>
            <a:r>
              <a:rPr lang="ja-JP" altLang="en" sz="1400">
                <a:solidFill>
                  <a:schemeClr val="bg1"/>
                </a:solidFill>
                <a:latin typeface="Meiryo"/>
                <a:ea typeface="Meiryo"/>
              </a:rPr>
              <a:t>　</a:t>
            </a:r>
            <a:r>
              <a:rPr lang="en" altLang="ja-JP" sz="1400" dirty="0">
                <a:solidFill>
                  <a:schemeClr val="bg1"/>
                </a:solidFill>
                <a:latin typeface="Meiryo"/>
                <a:ea typeface="Meiryo"/>
              </a:rPr>
              <a:t>Appendix</a:t>
            </a:r>
          </a:p>
        </p:txBody>
      </p:sp>
      <p:sp>
        <p:nvSpPr>
          <p:cNvPr id="2" name="テキスト ボックス 1">
            <a:extLst>
              <a:ext uri="{FF2B5EF4-FFF2-40B4-BE49-F238E27FC236}">
                <a16:creationId xmlns:a16="http://schemas.microsoft.com/office/drawing/2014/main" id="{227796AF-7EA1-1CA0-FFC7-1B5CEB3F7E92}"/>
              </a:ext>
            </a:extLst>
          </p:cNvPr>
          <p:cNvSpPr txBox="1"/>
          <p:nvPr/>
        </p:nvSpPr>
        <p:spPr>
          <a:xfrm>
            <a:off x="502921" y="6216290"/>
            <a:ext cx="11135797" cy="276999"/>
          </a:xfrm>
          <a:prstGeom prst="rect">
            <a:avLst/>
          </a:prstGeom>
          <a:noFill/>
        </p:spPr>
        <p:txBody>
          <a:bodyPr wrap="square" lIns="91440" tIns="45720" rIns="91440" bIns="45720" anchor="t">
            <a:spAutoFit/>
          </a:bodyPr>
          <a:lstStyle/>
          <a:p>
            <a:r>
              <a:rPr lang="en" altLang="ja-JP" sz="1200" b="0" i="0">
                <a:solidFill>
                  <a:srgbClr val="1D1C1D"/>
                </a:solidFill>
                <a:effectLst/>
                <a:latin typeface="Meiryo"/>
                <a:ea typeface="NotoSansJP"/>
              </a:rPr>
              <a:t>ARI</a:t>
            </a:r>
            <a:r>
              <a:rPr lang="ja-JP" altLang="en-US" sz="1200" b="0" i="0">
                <a:solidFill>
                  <a:srgbClr val="1D1C1D"/>
                </a:solidFill>
                <a:effectLst/>
                <a:latin typeface="Meiryo"/>
                <a:ea typeface="Meiryo"/>
              </a:rPr>
              <a:t>は、業務システムやアプリだけでなく、</a:t>
            </a:r>
            <a:r>
              <a:rPr lang="en" altLang="ja-JP" sz="1200" b="0" i="0">
                <a:solidFill>
                  <a:srgbClr val="1D1C1D"/>
                </a:solidFill>
                <a:effectLst/>
                <a:latin typeface="Meiryo"/>
                <a:ea typeface="NotoSansJP"/>
              </a:rPr>
              <a:t>Web</a:t>
            </a:r>
            <a:r>
              <a:rPr lang="ja-JP" altLang="en-US" sz="1200" b="0" i="0">
                <a:solidFill>
                  <a:srgbClr val="1D1C1D"/>
                </a:solidFill>
                <a:effectLst/>
                <a:latin typeface="Meiryo"/>
                <a:ea typeface="Meiryo"/>
              </a:rPr>
              <a:t>サイト改修・リニューアルの実績も多数あります</a:t>
            </a:r>
            <a:endParaRPr lang="ja-JP" altLang="en-US" sz="1200">
              <a:latin typeface="Meiryo"/>
              <a:ea typeface="Meiryo"/>
            </a:endParaRPr>
          </a:p>
        </p:txBody>
      </p:sp>
    </p:spTree>
    <p:extLst>
      <p:ext uri="{BB962C8B-B14F-4D97-AF65-F5344CB8AC3E}">
        <p14:creationId xmlns:p14="http://schemas.microsoft.com/office/powerpoint/2010/main" val="17583776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57FC1-6BA8-3924-41B1-8025D698D2BA}"/>
            </a:ext>
          </a:extLst>
        </p:cNvPr>
        <p:cNvGrpSpPr/>
        <p:nvPr/>
      </p:nvGrpSpPr>
      <p:grpSpPr>
        <a:xfrm>
          <a:off x="0" y="0"/>
          <a:ext cx="0" cy="0"/>
          <a:chOff x="0" y="0"/>
          <a:chExt cx="0" cy="0"/>
        </a:xfrm>
      </p:grpSpPr>
      <p:sp>
        <p:nvSpPr>
          <p:cNvPr id="9" name="スライド番号プレースホルダー 8">
            <a:extLst>
              <a:ext uri="{FF2B5EF4-FFF2-40B4-BE49-F238E27FC236}">
                <a16:creationId xmlns:a16="http://schemas.microsoft.com/office/drawing/2014/main" id="{91D57D27-C67C-E13F-BA40-78A81A9AA09B}"/>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42</a:t>
            </a:fld>
            <a:endParaRPr lang="ja-JP" altLang="en-US"/>
          </a:p>
        </p:txBody>
      </p:sp>
      <p:graphicFrame>
        <p:nvGraphicFramePr>
          <p:cNvPr id="17" name="表 4">
            <a:extLst>
              <a:ext uri="{FF2B5EF4-FFF2-40B4-BE49-F238E27FC236}">
                <a16:creationId xmlns:a16="http://schemas.microsoft.com/office/drawing/2014/main" id="{2ABA289F-B216-81E3-BF6B-A0C7169725A4}"/>
              </a:ext>
            </a:extLst>
          </p:cNvPr>
          <p:cNvGraphicFramePr>
            <a:graphicFrameLocks noGrp="1"/>
          </p:cNvGraphicFramePr>
          <p:nvPr>
            <p:extLst>
              <p:ext uri="{D42A27DB-BD31-4B8C-83A1-F6EECF244321}">
                <p14:modId xmlns:p14="http://schemas.microsoft.com/office/powerpoint/2010/main" val="1340819316"/>
              </p:ext>
            </p:extLst>
          </p:nvPr>
        </p:nvGraphicFramePr>
        <p:xfrm>
          <a:off x="539560" y="5042455"/>
          <a:ext cx="4798242" cy="1056142"/>
        </p:xfrm>
        <a:graphic>
          <a:graphicData uri="http://schemas.openxmlformats.org/drawingml/2006/table">
            <a:tbl>
              <a:tblPr firstRow="1" bandRow="1">
                <a:tableStyleId>{5940675A-B579-460E-94D1-54222C63F5DA}</a:tableStyleId>
              </a:tblPr>
              <a:tblGrid>
                <a:gridCol w="1200287">
                  <a:extLst>
                    <a:ext uri="{9D8B030D-6E8A-4147-A177-3AD203B41FA5}">
                      <a16:colId xmlns:a16="http://schemas.microsoft.com/office/drawing/2014/main" val="1241868272"/>
                    </a:ext>
                  </a:extLst>
                </a:gridCol>
                <a:gridCol w="3597955">
                  <a:extLst>
                    <a:ext uri="{9D8B030D-6E8A-4147-A177-3AD203B41FA5}">
                      <a16:colId xmlns:a16="http://schemas.microsoft.com/office/drawing/2014/main" val="3432067160"/>
                    </a:ext>
                  </a:extLst>
                </a:gridCol>
              </a:tblGrid>
              <a:tr h="528071">
                <a:tc>
                  <a:txBody>
                    <a:bodyPr/>
                    <a:lstStyle/>
                    <a:p>
                      <a:pPr marL="107950" marR="0" lvl="0" indent="0" algn="ctr" defTabSz="914380" rtl="0" eaLnBrk="1" fontAlgn="auto" latinLnBrk="0" hangingPunct="1">
                        <a:lnSpc>
                          <a:spcPct val="130000"/>
                        </a:lnSpc>
                        <a:spcBef>
                          <a:spcPts val="0"/>
                        </a:spcBef>
                        <a:spcAft>
                          <a:spcPts val="0"/>
                        </a:spcAft>
                        <a:buClrTx/>
                        <a:buSzTx/>
                        <a:buFontTx/>
                        <a:buNone/>
                        <a:tabLst/>
                        <a:defRPr/>
                      </a:pPr>
                      <a:r>
                        <a:rPr kumimoji="1" lang="ja-JP" altLang="en-US" sz="1100" b="0" i="0">
                          <a:solidFill>
                            <a:schemeClr val="bg1"/>
                          </a:solidFill>
                          <a:latin typeface="Meiryo"/>
                          <a:ea typeface="Meiryo"/>
                        </a:rPr>
                        <a:t>概要</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963AF"/>
                    </a:solidFill>
                  </a:tcPr>
                </a:tc>
                <a:tc>
                  <a:txBody>
                    <a:bodyPr/>
                    <a:lstStyle/>
                    <a:p>
                      <a:pPr marL="107950" marR="0" lvl="0" indent="0" algn="l" defTabSz="914380" rtl="0" eaLnBrk="1" fontAlgn="auto" latinLnBrk="0" hangingPunct="1">
                        <a:lnSpc>
                          <a:spcPct val="130000"/>
                        </a:lnSpc>
                        <a:spcBef>
                          <a:spcPts val="0"/>
                        </a:spcBef>
                        <a:spcAft>
                          <a:spcPts val="0"/>
                        </a:spcAft>
                        <a:buClrTx/>
                        <a:buSzTx/>
                        <a:buFontTx/>
                        <a:buNone/>
                        <a:tabLst/>
                        <a:defRPr/>
                      </a:pPr>
                      <a:r>
                        <a:rPr kumimoji="1" lang="ja-JP" altLang="en-US" sz="1100" b="0" i="0">
                          <a:solidFill>
                            <a:srgbClr val="1A1A1A"/>
                          </a:solidFill>
                          <a:latin typeface="Meiryo"/>
                          <a:ea typeface="Meiryo"/>
                        </a:rPr>
                        <a:t>会員数</a:t>
                      </a:r>
                      <a:r>
                        <a:rPr kumimoji="1" lang="en-US" altLang="ja-JP" sz="1100" b="0" i="0" dirty="0">
                          <a:solidFill>
                            <a:srgbClr val="1A1A1A"/>
                          </a:solidFill>
                          <a:latin typeface="Meiryo"/>
                          <a:ea typeface="Meiryo"/>
                        </a:rPr>
                        <a:t>250</a:t>
                      </a:r>
                      <a:r>
                        <a:rPr kumimoji="1" lang="ja-JP" altLang="en-US" sz="1100" b="0" i="0">
                          <a:solidFill>
                            <a:srgbClr val="1A1A1A"/>
                          </a:solidFill>
                          <a:latin typeface="Meiryo"/>
                          <a:ea typeface="Meiryo"/>
                        </a:rPr>
                        <a:t>万人越えのふるさと納税事業者様向け</a:t>
                      </a:r>
                      <a:endParaRPr kumimoji="1" lang="en-US" altLang="ja-JP" sz="1100" b="0" i="0" dirty="0">
                        <a:solidFill>
                          <a:srgbClr val="1A1A1A"/>
                        </a:solidFill>
                        <a:latin typeface="Meiryo"/>
                        <a:ea typeface="Meiryo"/>
                      </a:endParaRPr>
                    </a:p>
                  </a:txBody>
                  <a:tcPr anchor="ctr">
                    <a:lnL w="9525" cap="flat" cmpd="sng" algn="ctr">
                      <a:solidFill>
                        <a:schemeClr val="bg1">
                          <a:lumMod val="85000"/>
                        </a:schemeClr>
                      </a:solidFill>
                      <a:prstDash val="solid"/>
                      <a:round/>
                      <a:headEnd type="none" w="med" len="med"/>
                      <a:tailEnd type="none" w="med" len="med"/>
                    </a:lnL>
                    <a:lnR w="9524">
                      <a:solidFill>
                        <a:schemeClr val="bg1">
                          <a:lumMod val="85000"/>
                        </a:schemeClr>
                      </a:solidFill>
                    </a:lnR>
                    <a:lnT w="9524">
                      <a:solidFill>
                        <a:schemeClr val="bg1">
                          <a:lumMod val="85000"/>
                        </a:schemeClr>
                      </a:solidFill>
                    </a:lnT>
                    <a:lnB w="9524" cap="flat" cmpd="sng" algn="ctr">
                      <a:solidFill>
                        <a:schemeClr val="bg1">
                          <a:lumMod val="85000"/>
                        </a:schemeClr>
                      </a:solidFill>
                      <a:prstDash val="solid"/>
                      <a:round/>
                      <a:headEnd type="none" w="med" len="med"/>
                      <a:tailEnd type="none" w="med" len="med"/>
                    </a:lnB>
                    <a:lnTlToBr w="0">
                      <a:noFill/>
                    </a:lnTlToBr>
                    <a:lnBlToTr w="0">
                      <a:noFill/>
                    </a:lnBlToTr>
                  </a:tcPr>
                </a:tc>
                <a:extLst>
                  <a:ext uri="{0D108BD9-81ED-4DB2-BD59-A6C34878D82A}">
                    <a16:rowId xmlns:a16="http://schemas.microsoft.com/office/drawing/2014/main" val="2959818290"/>
                  </a:ext>
                </a:extLst>
              </a:tr>
              <a:tr h="528071">
                <a:tc>
                  <a:txBody>
                    <a:bodyPr/>
                    <a:lstStyle/>
                    <a:p>
                      <a:pPr marL="107950" algn="ctr">
                        <a:lnSpc>
                          <a:spcPct val="130000"/>
                        </a:lnSpc>
                      </a:pPr>
                      <a:r>
                        <a:rPr kumimoji="1" lang="ja-JP" altLang="en-US" sz="1100" b="0" i="0">
                          <a:solidFill>
                            <a:schemeClr val="bg1"/>
                          </a:solidFill>
                          <a:latin typeface="Meiryo"/>
                          <a:ea typeface="Meiryo"/>
                        </a:rPr>
                        <a:t>備考</a:t>
                      </a:r>
                      <a:endParaRPr kumimoji="1" lang="ja-JP" altLang="en-US" sz="1100" b="0" i="0" err="1">
                        <a:solidFill>
                          <a:schemeClr val="bg1"/>
                        </a:solidFill>
                        <a:latin typeface="Meiryo"/>
                        <a:ea typeface="Meiryo"/>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963AF"/>
                    </a:solidFill>
                  </a:tcPr>
                </a:tc>
                <a:tc>
                  <a:txBody>
                    <a:bodyPr/>
                    <a:lstStyle/>
                    <a:p>
                      <a:pPr marL="107950" marR="0" lvl="0" indent="0" algn="l" defTabSz="914380" rtl="0" eaLnBrk="1" fontAlgn="auto" latinLnBrk="0" hangingPunct="1">
                        <a:lnSpc>
                          <a:spcPct val="130000"/>
                        </a:lnSpc>
                        <a:spcBef>
                          <a:spcPts val="0"/>
                        </a:spcBef>
                        <a:spcAft>
                          <a:spcPts val="0"/>
                        </a:spcAft>
                        <a:buClrTx/>
                        <a:buSzTx/>
                        <a:buFontTx/>
                        <a:buNone/>
                        <a:tabLst/>
                        <a:defRPr/>
                      </a:pPr>
                      <a:r>
                        <a:rPr kumimoji="1" lang="ja-JP" altLang="en-US" sz="1100" b="0" i="0">
                          <a:solidFill>
                            <a:srgbClr val="1A1A1A"/>
                          </a:solidFill>
                          <a:latin typeface="Meiryo" panose="020B0604030504040204" pitchFamily="34" charset="-128"/>
                          <a:ea typeface="Meiryo" panose="020B0604030504040204" pitchFamily="34" charset="-128"/>
                        </a:rPr>
                        <a:t>デザイン先行開発により、ストア評価</a:t>
                      </a:r>
                      <a:r>
                        <a:rPr kumimoji="1" lang="en-US" altLang="ja-JP" sz="1100" b="0" i="0" dirty="0">
                          <a:solidFill>
                            <a:srgbClr val="1A1A1A"/>
                          </a:solidFill>
                          <a:latin typeface="Meiryo" panose="020B0604030504040204" pitchFamily="34" charset="-128"/>
                          <a:ea typeface="Meiryo" panose="020B0604030504040204" pitchFamily="34" charset="-128"/>
                        </a:rPr>
                        <a:t>4.0</a:t>
                      </a:r>
                      <a:r>
                        <a:rPr kumimoji="1" lang="ja-JP" altLang="en-US" sz="1100" b="0" i="0">
                          <a:solidFill>
                            <a:srgbClr val="1A1A1A"/>
                          </a:solidFill>
                          <a:latin typeface="Meiryo" panose="020B0604030504040204" pitchFamily="34" charset="-128"/>
                          <a:ea typeface="Meiryo" panose="020B0604030504040204" pitchFamily="34" charset="-128"/>
                        </a:rPr>
                        <a:t>を獲得。若年層の獲得に貢献。</a:t>
                      </a:r>
                    </a:p>
                  </a:txBody>
                  <a:tcPr anchor="ctr">
                    <a:lnL w="9525" cap="flat" cmpd="sng" algn="ctr">
                      <a:solidFill>
                        <a:schemeClr val="bg1">
                          <a:lumMod val="85000"/>
                        </a:schemeClr>
                      </a:solidFill>
                      <a:prstDash val="solid"/>
                      <a:round/>
                      <a:headEnd type="none" w="med" len="med"/>
                      <a:tailEnd type="none" w="med" len="med"/>
                    </a:lnL>
                    <a:lnR w="9524">
                      <a:solidFill>
                        <a:schemeClr val="bg1">
                          <a:lumMod val="85000"/>
                        </a:schemeClr>
                      </a:solidFill>
                    </a:lnR>
                    <a:lnT w="9524">
                      <a:solidFill>
                        <a:schemeClr val="bg1">
                          <a:lumMod val="85000"/>
                        </a:schemeClr>
                      </a:solidFill>
                    </a:lnT>
                    <a:lnB w="9524">
                      <a:solidFill>
                        <a:schemeClr val="bg1">
                          <a:lumMod val="85000"/>
                        </a:schemeClr>
                      </a:solidFill>
                    </a:lnB>
                    <a:lnTlToBr w="0">
                      <a:noFill/>
                    </a:lnTlToBr>
                    <a:lnBlToTr w="0">
                      <a:noFill/>
                    </a:lnBlToTr>
                  </a:tcPr>
                </a:tc>
                <a:extLst>
                  <a:ext uri="{0D108BD9-81ED-4DB2-BD59-A6C34878D82A}">
                    <a16:rowId xmlns:a16="http://schemas.microsoft.com/office/drawing/2014/main" val="3463886128"/>
                  </a:ext>
                </a:extLst>
              </a:tr>
            </a:tbl>
          </a:graphicData>
        </a:graphic>
      </p:graphicFrame>
      <p:graphicFrame>
        <p:nvGraphicFramePr>
          <p:cNvPr id="12" name="表 4">
            <a:extLst>
              <a:ext uri="{FF2B5EF4-FFF2-40B4-BE49-F238E27FC236}">
                <a16:creationId xmlns:a16="http://schemas.microsoft.com/office/drawing/2014/main" id="{212B1B6B-BD5A-A657-D608-4553E10139CA}"/>
              </a:ext>
            </a:extLst>
          </p:cNvPr>
          <p:cNvGraphicFramePr>
            <a:graphicFrameLocks noGrp="1"/>
          </p:cNvGraphicFramePr>
          <p:nvPr>
            <p:extLst>
              <p:ext uri="{D42A27DB-BD31-4B8C-83A1-F6EECF244321}">
                <p14:modId xmlns:p14="http://schemas.microsoft.com/office/powerpoint/2010/main" val="2931389407"/>
              </p:ext>
            </p:extLst>
          </p:nvPr>
        </p:nvGraphicFramePr>
        <p:xfrm>
          <a:off x="6279853" y="5014046"/>
          <a:ext cx="4798242" cy="1056142"/>
        </p:xfrm>
        <a:graphic>
          <a:graphicData uri="http://schemas.openxmlformats.org/drawingml/2006/table">
            <a:tbl>
              <a:tblPr firstRow="1" bandRow="1">
                <a:tableStyleId>{5940675A-B579-460E-94D1-54222C63F5DA}</a:tableStyleId>
              </a:tblPr>
              <a:tblGrid>
                <a:gridCol w="1200287">
                  <a:extLst>
                    <a:ext uri="{9D8B030D-6E8A-4147-A177-3AD203B41FA5}">
                      <a16:colId xmlns:a16="http://schemas.microsoft.com/office/drawing/2014/main" val="1241868272"/>
                    </a:ext>
                  </a:extLst>
                </a:gridCol>
                <a:gridCol w="3597955">
                  <a:extLst>
                    <a:ext uri="{9D8B030D-6E8A-4147-A177-3AD203B41FA5}">
                      <a16:colId xmlns:a16="http://schemas.microsoft.com/office/drawing/2014/main" val="3432067160"/>
                    </a:ext>
                  </a:extLst>
                </a:gridCol>
              </a:tblGrid>
              <a:tr h="528071">
                <a:tc>
                  <a:txBody>
                    <a:bodyPr/>
                    <a:lstStyle/>
                    <a:p>
                      <a:pPr marL="107950" marR="0" lvl="0" indent="0" algn="ctr" defTabSz="914380" rtl="0" eaLnBrk="1" fontAlgn="auto" latinLnBrk="0" hangingPunct="1">
                        <a:lnSpc>
                          <a:spcPct val="130000"/>
                        </a:lnSpc>
                        <a:spcBef>
                          <a:spcPts val="0"/>
                        </a:spcBef>
                        <a:spcAft>
                          <a:spcPts val="0"/>
                        </a:spcAft>
                        <a:buClrTx/>
                        <a:buSzTx/>
                        <a:buFontTx/>
                        <a:buNone/>
                        <a:tabLst/>
                        <a:defRPr/>
                      </a:pPr>
                      <a:r>
                        <a:rPr kumimoji="1" lang="ja-JP" altLang="en-US" sz="1100" b="0" i="0">
                          <a:solidFill>
                            <a:schemeClr val="bg1"/>
                          </a:solidFill>
                          <a:latin typeface="Meiryo"/>
                          <a:ea typeface="Meiryo"/>
                        </a:rPr>
                        <a:t>概要</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963AF"/>
                    </a:solidFill>
                  </a:tcPr>
                </a:tc>
                <a:tc>
                  <a:txBody>
                    <a:bodyPr/>
                    <a:lstStyle/>
                    <a:p>
                      <a:pPr marL="107950" lvl="0">
                        <a:lnSpc>
                          <a:spcPct val="130000"/>
                        </a:lnSpc>
                        <a:buNone/>
                      </a:pPr>
                      <a:r>
                        <a:rPr kumimoji="1" lang="en-US" altLang="ja-JP" sz="1100" b="0" i="0" u="none" strike="noStrike" baseline="0" noProof="0">
                          <a:solidFill>
                            <a:srgbClr val="1A1A1A"/>
                          </a:solidFill>
                          <a:latin typeface="Meiryo"/>
                        </a:rPr>
                        <a:t>https://</a:t>
                      </a:r>
                      <a:r>
                        <a:rPr kumimoji="1" lang="en-US" altLang="ja-JP" sz="1100" b="0" i="0" u="none" strike="noStrike" baseline="0" noProof="0" err="1">
                          <a:solidFill>
                            <a:srgbClr val="1A1A1A"/>
                          </a:solidFill>
                          <a:latin typeface="Meiryo"/>
                        </a:rPr>
                        <a:t>www.</a:t>
                      </a:r>
                      <a:r>
                        <a:rPr lang="en-US" altLang="ja-JP" sz="1100" b="0" i="0" u="none" strike="noStrike" baseline="0" noProof="0" err="1">
                          <a:solidFill>
                            <a:srgbClr val="1A1A1A"/>
                          </a:solidFill>
                          <a:latin typeface="Meiryo"/>
                        </a:rPr>
                        <a:t>jff.jpf</a:t>
                      </a:r>
                      <a:r>
                        <a:rPr kumimoji="1" lang="en-US" altLang="ja-JP" sz="1100" b="0" i="0" u="none" strike="noStrike" baseline="0" noProof="0" err="1">
                          <a:solidFill>
                            <a:srgbClr val="1A1A1A"/>
                          </a:solidFill>
                          <a:latin typeface="Meiryo"/>
                        </a:rPr>
                        <a:t>.go.jp</a:t>
                      </a:r>
                      <a:r>
                        <a:rPr kumimoji="1" lang="en-US" altLang="ja-JP" sz="1100" b="0" i="0" u="none" strike="noStrike" baseline="0" noProof="0">
                          <a:solidFill>
                            <a:srgbClr val="1A1A1A"/>
                          </a:solidFill>
                          <a:latin typeface="Meiryo"/>
                        </a:rPr>
                        <a:t>/</a:t>
                      </a:r>
                      <a:r>
                        <a:rPr lang="en-US" altLang="ja-JP" sz="1100" b="0" i="0" u="none" strike="noStrike" baseline="0" noProof="0">
                          <a:solidFill>
                            <a:srgbClr val="1A1A1A"/>
                          </a:solidFill>
                          <a:latin typeface="Meiryo"/>
                        </a:rPr>
                        <a:t>watch/ic2023/ </a:t>
                      </a:r>
                      <a:endParaRPr kumimoji="1" lang="en-US" altLang="ja-JP" sz="1100"/>
                    </a:p>
                  </a:txBody>
                  <a:tcPr anchor="ctr">
                    <a:lnL w="9525" cap="flat" cmpd="sng" algn="ctr">
                      <a:solidFill>
                        <a:schemeClr val="bg1">
                          <a:lumMod val="85000"/>
                        </a:schemeClr>
                      </a:solidFill>
                      <a:prstDash val="solid"/>
                      <a:round/>
                      <a:headEnd type="none" w="med" len="med"/>
                      <a:tailEnd type="none" w="med" len="med"/>
                    </a:lnL>
                    <a:lnR w="9524">
                      <a:solidFill>
                        <a:schemeClr val="bg1">
                          <a:lumMod val="85000"/>
                        </a:schemeClr>
                      </a:solidFill>
                    </a:lnR>
                    <a:lnT w="9524">
                      <a:solidFill>
                        <a:schemeClr val="bg1">
                          <a:lumMod val="85000"/>
                        </a:schemeClr>
                      </a:solidFill>
                    </a:lnT>
                    <a:lnB w="9524" cap="flat" cmpd="sng" algn="ctr">
                      <a:solidFill>
                        <a:schemeClr val="bg1">
                          <a:lumMod val="85000"/>
                        </a:schemeClr>
                      </a:solidFill>
                      <a:prstDash val="solid"/>
                      <a:round/>
                      <a:headEnd type="none" w="med" len="med"/>
                      <a:tailEnd type="none" w="med" len="med"/>
                    </a:lnB>
                    <a:lnTlToBr w="0">
                      <a:noFill/>
                    </a:lnTlToBr>
                    <a:lnBlToTr w="0">
                      <a:noFill/>
                    </a:lnBlToTr>
                  </a:tcPr>
                </a:tc>
                <a:extLst>
                  <a:ext uri="{0D108BD9-81ED-4DB2-BD59-A6C34878D82A}">
                    <a16:rowId xmlns:a16="http://schemas.microsoft.com/office/drawing/2014/main" val="2959818290"/>
                  </a:ext>
                </a:extLst>
              </a:tr>
              <a:tr h="528071">
                <a:tc>
                  <a:txBody>
                    <a:bodyPr/>
                    <a:lstStyle/>
                    <a:p>
                      <a:pPr marL="107950" algn="ctr">
                        <a:lnSpc>
                          <a:spcPct val="130000"/>
                        </a:lnSpc>
                      </a:pPr>
                      <a:r>
                        <a:rPr kumimoji="1" lang="ja-JP" altLang="en-US" sz="1100" b="0" i="0">
                          <a:solidFill>
                            <a:schemeClr val="bg1"/>
                          </a:solidFill>
                          <a:latin typeface="Meiryo"/>
                          <a:ea typeface="Meiryo"/>
                        </a:rPr>
                        <a:t>備考</a:t>
                      </a:r>
                      <a:endParaRPr kumimoji="1" lang="ja-JP" altLang="en-US" sz="1100" b="0" i="0" err="1">
                        <a:solidFill>
                          <a:schemeClr val="bg1"/>
                        </a:solidFill>
                        <a:latin typeface="Meiryo"/>
                        <a:ea typeface="Meiryo"/>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963AF"/>
                    </a:solidFill>
                  </a:tcPr>
                </a:tc>
                <a:tc>
                  <a:txBody>
                    <a:bodyPr/>
                    <a:lstStyle/>
                    <a:p>
                      <a:pPr marL="107950" marR="0" lvl="0" indent="0" algn="l" defTabSz="914380" rtl="0" eaLnBrk="1" fontAlgn="auto" latinLnBrk="0" hangingPunct="1">
                        <a:lnSpc>
                          <a:spcPct val="130000"/>
                        </a:lnSpc>
                        <a:spcBef>
                          <a:spcPts val="0"/>
                        </a:spcBef>
                        <a:spcAft>
                          <a:spcPts val="0"/>
                        </a:spcAft>
                        <a:buClrTx/>
                        <a:buSzTx/>
                        <a:buFontTx/>
                        <a:buNone/>
                        <a:tabLst/>
                        <a:defRPr/>
                      </a:pPr>
                      <a:r>
                        <a:rPr kumimoji="1" lang="en" altLang="ja-JP" sz="1100" b="0" i="0" dirty="0">
                          <a:solidFill>
                            <a:srgbClr val="1A1A1A"/>
                          </a:solidFill>
                          <a:latin typeface="Meiryo" panose="020B0604030504040204" pitchFamily="34" charset="-128"/>
                          <a:ea typeface="Meiryo" panose="020B0604030504040204" pitchFamily="34" charset="-128"/>
                        </a:rPr>
                        <a:t>UI/UX</a:t>
                      </a:r>
                      <a:r>
                        <a:rPr kumimoji="1" lang="ja-JP" altLang="en-US" sz="1100" b="0" i="0">
                          <a:solidFill>
                            <a:srgbClr val="1A1A1A"/>
                          </a:solidFill>
                          <a:latin typeface="Meiryo" panose="020B0604030504040204" pitchFamily="34" charset="-128"/>
                          <a:ea typeface="Meiryo" panose="020B0604030504040204" pitchFamily="34" charset="-128"/>
                        </a:rPr>
                        <a:t>デザイン先行で要件定義をスムーズに実施。</a:t>
                      </a:r>
                      <a:r>
                        <a:rPr kumimoji="1" lang="en-US" altLang="ja-JP" sz="1100" b="0" i="0" dirty="0">
                          <a:solidFill>
                            <a:srgbClr val="1A1A1A"/>
                          </a:solidFill>
                          <a:latin typeface="Meiryo" panose="020B0604030504040204" pitchFamily="34" charset="-128"/>
                          <a:ea typeface="Meiryo" panose="020B0604030504040204" pitchFamily="34" charset="-128"/>
                        </a:rPr>
                        <a:t>1</a:t>
                      </a:r>
                      <a:r>
                        <a:rPr kumimoji="1" lang="ja-JP" altLang="en-US" sz="1100" b="0" i="0">
                          <a:solidFill>
                            <a:srgbClr val="1A1A1A"/>
                          </a:solidFill>
                          <a:latin typeface="Meiryo" panose="020B0604030504040204" pitchFamily="34" charset="-128"/>
                          <a:ea typeface="Meiryo" panose="020B0604030504040204" pitchFamily="34" charset="-128"/>
                        </a:rPr>
                        <a:t>年かかっても未完成のシステムを、半年でリリース。</a:t>
                      </a:r>
                    </a:p>
                  </a:txBody>
                  <a:tcPr anchor="ctr">
                    <a:lnL w="9525" cap="flat" cmpd="sng" algn="ctr">
                      <a:solidFill>
                        <a:schemeClr val="bg1">
                          <a:lumMod val="85000"/>
                        </a:schemeClr>
                      </a:solidFill>
                      <a:prstDash val="solid"/>
                      <a:round/>
                      <a:headEnd type="none" w="med" len="med"/>
                      <a:tailEnd type="none" w="med" len="med"/>
                    </a:lnL>
                    <a:lnR w="9524">
                      <a:solidFill>
                        <a:schemeClr val="bg1">
                          <a:lumMod val="85000"/>
                        </a:schemeClr>
                      </a:solidFill>
                    </a:lnR>
                    <a:lnT w="9524">
                      <a:solidFill>
                        <a:schemeClr val="bg1">
                          <a:lumMod val="85000"/>
                        </a:schemeClr>
                      </a:solidFill>
                    </a:lnT>
                    <a:lnB w="9524">
                      <a:solidFill>
                        <a:schemeClr val="bg1">
                          <a:lumMod val="85000"/>
                        </a:schemeClr>
                      </a:solidFill>
                    </a:lnB>
                    <a:lnTlToBr w="0">
                      <a:noFill/>
                    </a:lnTlToBr>
                    <a:lnBlToTr w="0">
                      <a:noFill/>
                    </a:lnBlToTr>
                  </a:tcPr>
                </a:tc>
                <a:extLst>
                  <a:ext uri="{0D108BD9-81ED-4DB2-BD59-A6C34878D82A}">
                    <a16:rowId xmlns:a16="http://schemas.microsoft.com/office/drawing/2014/main" val="3463886128"/>
                  </a:ext>
                </a:extLst>
              </a:tr>
            </a:tbl>
          </a:graphicData>
        </a:graphic>
      </p:graphicFrame>
      <p:sp>
        <p:nvSpPr>
          <p:cNvPr id="4" name="テキスト ボックス 3">
            <a:extLst>
              <a:ext uri="{FF2B5EF4-FFF2-40B4-BE49-F238E27FC236}">
                <a16:creationId xmlns:a16="http://schemas.microsoft.com/office/drawing/2014/main" id="{3104E48A-D0F4-79BF-6AF2-CBB7384A91CE}"/>
              </a:ext>
            </a:extLst>
          </p:cNvPr>
          <p:cNvSpPr txBox="1"/>
          <p:nvPr/>
        </p:nvSpPr>
        <p:spPr>
          <a:xfrm>
            <a:off x="1233251" y="1382158"/>
            <a:ext cx="3608303" cy="275303"/>
          </a:xfrm>
          <a:prstGeom prst="rect">
            <a:avLst/>
          </a:prstGeom>
          <a:noFill/>
        </p:spPr>
        <p:txBody>
          <a:bodyPr wrap="square" lIns="0" tIns="14400" rIns="0" bIns="14400" rtlCol="0" anchor="t" anchorCtr="0">
            <a:spAutoFit/>
          </a:bodyPr>
          <a:lstStyle/>
          <a:p>
            <a:pPr algn="ctr">
              <a:spcBef>
                <a:spcPts val="800"/>
              </a:spcBef>
            </a:pPr>
            <a:r>
              <a:rPr lang="ja-JP" altLang="en-US" sz="1600">
                <a:latin typeface="Meiryo" panose="020B0604030504040204" pitchFamily="34" charset="-128"/>
                <a:ea typeface="Meiryo" panose="020B0604030504040204" pitchFamily="34" charset="-128"/>
              </a:rPr>
              <a:t>ふるさと納税関連スマホアプリ開発</a:t>
            </a:r>
            <a:endParaRPr lang="en-US" altLang="ja-JP" sz="1600" dirty="0">
              <a:latin typeface="Meiryo" panose="020B0604030504040204" pitchFamily="34" charset="-128"/>
              <a:ea typeface="Meiryo" panose="020B0604030504040204" pitchFamily="34" charset="-128"/>
            </a:endParaRPr>
          </a:p>
        </p:txBody>
      </p:sp>
      <p:sp>
        <p:nvSpPr>
          <p:cNvPr id="11" name="テキスト ボックス 10">
            <a:extLst>
              <a:ext uri="{FF2B5EF4-FFF2-40B4-BE49-F238E27FC236}">
                <a16:creationId xmlns:a16="http://schemas.microsoft.com/office/drawing/2014/main" id="{59252EA2-BF28-C518-19D8-796F625DD143}"/>
              </a:ext>
            </a:extLst>
          </p:cNvPr>
          <p:cNvSpPr txBox="1"/>
          <p:nvPr/>
        </p:nvSpPr>
        <p:spPr>
          <a:xfrm>
            <a:off x="5906686" y="1382158"/>
            <a:ext cx="5762560" cy="275303"/>
          </a:xfrm>
          <a:prstGeom prst="rect">
            <a:avLst/>
          </a:prstGeom>
          <a:noFill/>
        </p:spPr>
        <p:txBody>
          <a:bodyPr wrap="square" lIns="0" tIns="14400" rIns="0" bIns="14400" rtlCol="0" anchor="t" anchorCtr="0">
            <a:spAutoFit/>
          </a:bodyPr>
          <a:lstStyle/>
          <a:p>
            <a:pPr lvl="0" algn="ctr">
              <a:spcBef>
                <a:spcPts val="800"/>
              </a:spcBef>
            </a:pPr>
            <a:r>
              <a:rPr lang="ja-JP" altLang="en-US" sz="1600">
                <a:latin typeface="Meiryo" panose="020B0604030504040204" pitchFamily="34" charset="-128"/>
                <a:ea typeface="Meiryo" panose="020B0604030504040204" pitchFamily="34" charset="-128"/>
              </a:rPr>
              <a:t>建設現場のデジタル化ソリューション</a:t>
            </a:r>
            <a:endParaRPr lang="en-US" altLang="ja-JP" sz="1600" b="0" i="0" dirty="0">
              <a:effectLst/>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C6555FBF-3627-BDA5-7A44-DC29F562C65D}"/>
              </a:ext>
            </a:extLst>
          </p:cNvPr>
          <p:cNvSpPr txBox="1"/>
          <p:nvPr/>
        </p:nvSpPr>
        <p:spPr>
          <a:xfrm>
            <a:off x="1080275" y="925798"/>
            <a:ext cx="65" cy="276999"/>
          </a:xfrm>
          <a:prstGeom prst="rect">
            <a:avLst/>
          </a:prstGeom>
          <a:noFill/>
        </p:spPr>
        <p:txBody>
          <a:bodyPr wrap="none" lIns="0" tIns="0" rIns="0" bIns="0" rtlCol="0" anchor="t" anchorCtr="0">
            <a:spAutoFit/>
          </a:bodyPr>
          <a:lstStyle/>
          <a:p>
            <a:endParaRPr lang="en-US" altLang="ja-JP" dirty="0">
              <a:solidFill>
                <a:srgbClr val="002060"/>
              </a:solidFill>
              <a:latin typeface="Meiryo"/>
              <a:ea typeface="Meiryo"/>
              <a:cs typeface="+mn-lt"/>
            </a:endParaRPr>
          </a:p>
        </p:txBody>
      </p:sp>
      <p:sp>
        <p:nvSpPr>
          <p:cNvPr id="3" name="テキスト ボックス 2">
            <a:extLst>
              <a:ext uri="{FF2B5EF4-FFF2-40B4-BE49-F238E27FC236}">
                <a16:creationId xmlns:a16="http://schemas.microsoft.com/office/drawing/2014/main" id="{F79B01B4-B2CB-9445-D47E-1E3D689D80AD}"/>
              </a:ext>
            </a:extLst>
          </p:cNvPr>
          <p:cNvSpPr txBox="1"/>
          <p:nvPr/>
        </p:nvSpPr>
        <p:spPr>
          <a:xfrm>
            <a:off x="539560" y="146081"/>
            <a:ext cx="1211870" cy="263918"/>
          </a:xfrm>
          <a:prstGeom prst="rect">
            <a:avLst/>
          </a:prstGeom>
          <a:noFill/>
        </p:spPr>
        <p:txBody>
          <a:bodyPr wrap="none" lIns="0" tIns="0" rIns="0" bIns="0" rtlCol="0" anchor="t">
            <a:spAutoFit/>
          </a:bodyPr>
          <a:lstStyle/>
          <a:p>
            <a:pPr>
              <a:lnSpc>
                <a:spcPct val="130000"/>
              </a:lnSpc>
              <a:tabLst>
                <a:tab pos="539987" algn="l"/>
                <a:tab pos="719982" algn="l"/>
              </a:tabLst>
            </a:pPr>
            <a:r>
              <a:rPr lang="en" altLang="ja-JP" sz="1400" dirty="0">
                <a:solidFill>
                  <a:schemeClr val="bg1"/>
                </a:solidFill>
                <a:latin typeface="Meiryo"/>
                <a:ea typeface="Meiryo"/>
              </a:rPr>
              <a:t>08</a:t>
            </a:r>
            <a:r>
              <a:rPr lang="ja-JP" altLang="en" sz="1400">
                <a:solidFill>
                  <a:schemeClr val="bg1"/>
                </a:solidFill>
                <a:latin typeface="Meiryo"/>
                <a:ea typeface="Meiryo"/>
              </a:rPr>
              <a:t>　</a:t>
            </a:r>
            <a:r>
              <a:rPr lang="en" altLang="ja-JP" sz="1400" dirty="0">
                <a:solidFill>
                  <a:schemeClr val="bg1"/>
                </a:solidFill>
                <a:latin typeface="Meiryo"/>
                <a:ea typeface="Meiryo"/>
              </a:rPr>
              <a:t>Appendix</a:t>
            </a:r>
          </a:p>
        </p:txBody>
      </p:sp>
      <p:sp>
        <p:nvSpPr>
          <p:cNvPr id="2" name="テキスト ボックス 1">
            <a:extLst>
              <a:ext uri="{FF2B5EF4-FFF2-40B4-BE49-F238E27FC236}">
                <a16:creationId xmlns:a16="http://schemas.microsoft.com/office/drawing/2014/main" id="{17464A03-BE3D-EC8C-54B3-D67B07031F1D}"/>
              </a:ext>
            </a:extLst>
          </p:cNvPr>
          <p:cNvSpPr txBox="1"/>
          <p:nvPr/>
        </p:nvSpPr>
        <p:spPr>
          <a:xfrm>
            <a:off x="502921" y="6216290"/>
            <a:ext cx="11135797" cy="276999"/>
          </a:xfrm>
          <a:prstGeom prst="rect">
            <a:avLst/>
          </a:prstGeom>
          <a:noFill/>
        </p:spPr>
        <p:txBody>
          <a:bodyPr wrap="square" lIns="91440" tIns="45720" rIns="91440" bIns="45720" anchor="t">
            <a:spAutoFit/>
          </a:bodyPr>
          <a:lstStyle/>
          <a:p>
            <a:r>
              <a:rPr lang="en" altLang="ja-JP" sz="1200" dirty="0">
                <a:solidFill>
                  <a:srgbClr val="1D1C1D"/>
                </a:solidFill>
                <a:latin typeface="Meiryo" panose="020B0604030504040204" pitchFamily="34" charset="-128"/>
                <a:ea typeface="Meiryo" panose="020B0604030504040204" pitchFamily="34" charset="-128"/>
              </a:rPr>
              <a:t>ARI</a:t>
            </a:r>
            <a:r>
              <a:rPr lang="ja-JP" altLang="en-US" sz="1200">
                <a:solidFill>
                  <a:srgbClr val="1D1C1D"/>
                </a:solidFill>
                <a:latin typeface="Meiryo" panose="020B0604030504040204" pitchFamily="34" charset="-128"/>
                <a:ea typeface="Meiryo" panose="020B0604030504040204" pitchFamily="34" charset="-128"/>
              </a:rPr>
              <a:t>は、</a:t>
            </a:r>
            <a:r>
              <a:rPr lang="en" altLang="ja-JP" sz="1200" dirty="0">
                <a:solidFill>
                  <a:srgbClr val="1D1C1D"/>
                </a:solidFill>
                <a:latin typeface="Meiryo" panose="020B0604030504040204" pitchFamily="34" charset="-128"/>
                <a:ea typeface="Meiryo" panose="020B0604030504040204" pitchFamily="34" charset="-128"/>
              </a:rPr>
              <a:t>Web</a:t>
            </a:r>
            <a:r>
              <a:rPr lang="ja-JP" altLang="en-US" sz="1200">
                <a:solidFill>
                  <a:srgbClr val="1D1C1D"/>
                </a:solidFill>
                <a:latin typeface="Meiryo" panose="020B0604030504040204" pitchFamily="34" charset="-128"/>
                <a:ea typeface="Meiryo" panose="020B0604030504040204" pitchFamily="34" charset="-128"/>
              </a:rPr>
              <a:t>サイトだけでなく、業務システムやアプリケーション開発においても、複雑な情報構造をユーザー視点で再設計する実績を有しています。</a:t>
            </a:r>
            <a:endParaRPr lang="ja-JP" altLang="en-US" sz="1200">
              <a:latin typeface="Meiryo" panose="020B0604030504040204" pitchFamily="34" charset="-128"/>
              <a:ea typeface="Meiryo" panose="020B0604030504040204" pitchFamily="34" charset="-128"/>
            </a:endParaRPr>
          </a:p>
        </p:txBody>
      </p:sp>
      <p:sp>
        <p:nvSpPr>
          <p:cNvPr id="6" name="テキスト ボックス 5">
            <a:extLst>
              <a:ext uri="{FF2B5EF4-FFF2-40B4-BE49-F238E27FC236}">
                <a16:creationId xmlns:a16="http://schemas.microsoft.com/office/drawing/2014/main" id="{024E57C1-7978-DA8D-975B-9FEAC55C12FE}"/>
              </a:ext>
            </a:extLst>
          </p:cNvPr>
          <p:cNvSpPr txBox="1"/>
          <p:nvPr/>
        </p:nvSpPr>
        <p:spPr>
          <a:xfrm>
            <a:off x="1053382" y="845112"/>
            <a:ext cx="3691716" cy="377026"/>
          </a:xfrm>
          <a:prstGeom prst="rect">
            <a:avLst/>
          </a:prstGeom>
          <a:noFill/>
        </p:spPr>
        <p:txBody>
          <a:bodyPr wrap="none" lIns="0" tIns="0" rIns="0" bIns="0" rtlCol="0" anchor="t" anchorCtr="0">
            <a:spAutoFit/>
          </a:bodyPr>
          <a:lstStyle/>
          <a:p>
            <a:pPr>
              <a:lnSpc>
                <a:spcPct val="130000"/>
              </a:lnSpc>
              <a:spcBef>
                <a:spcPts val="100"/>
              </a:spcBef>
            </a:pPr>
            <a:r>
              <a:rPr lang="ja-JP" altLang="en-US" sz="2000" b="1">
                <a:solidFill>
                  <a:srgbClr val="0B3274"/>
                </a:solidFill>
                <a:latin typeface="メイリオ"/>
                <a:ea typeface="メイリオ"/>
                <a:cs typeface="+mn-lt"/>
              </a:rPr>
              <a:t>システムの</a:t>
            </a:r>
            <a:r>
              <a:rPr lang="en" altLang="ja-JP" sz="2000" b="1" dirty="0">
                <a:solidFill>
                  <a:srgbClr val="0B3274"/>
                </a:solidFill>
                <a:latin typeface="メイリオ"/>
                <a:ea typeface="メイリオ"/>
                <a:cs typeface="+mn-lt"/>
              </a:rPr>
              <a:t>UI/UX</a:t>
            </a:r>
            <a:r>
              <a:rPr lang="ja-JP" altLang="en-US" sz="2000" b="1">
                <a:solidFill>
                  <a:srgbClr val="0B3274"/>
                </a:solidFill>
                <a:latin typeface="メイリオ"/>
                <a:ea typeface="メイリオ"/>
                <a:cs typeface="+mn-lt"/>
              </a:rPr>
              <a:t>デザイン実績</a:t>
            </a:r>
            <a:endParaRPr lang="en-US" altLang="ja-JP" sz="2000" b="1" dirty="0">
              <a:solidFill>
                <a:srgbClr val="0B3274"/>
              </a:solidFill>
              <a:latin typeface="メイリオ"/>
              <a:ea typeface="メイリオ"/>
              <a:cs typeface="+mn-lt"/>
            </a:endParaRPr>
          </a:p>
        </p:txBody>
      </p:sp>
      <p:pic>
        <p:nvPicPr>
          <p:cNvPr id="7" name="図 6" descr="グラフィカル ユーザー インターフェイス, アプリケーション, Web サイト&#10;&#10;AI 生成コンテンツは誤りを含む可能性があります。">
            <a:extLst>
              <a:ext uri="{FF2B5EF4-FFF2-40B4-BE49-F238E27FC236}">
                <a16:creationId xmlns:a16="http://schemas.microsoft.com/office/drawing/2014/main" id="{807561D8-8693-4426-61D6-CA3989250F1C}"/>
              </a:ext>
            </a:extLst>
          </p:cNvPr>
          <p:cNvPicPr>
            <a:picLocks noChangeAspect="1"/>
          </p:cNvPicPr>
          <p:nvPr/>
        </p:nvPicPr>
        <p:blipFill>
          <a:blip r:embed="rId3"/>
          <a:srcRect l="2280" t="6826" r="49940" b="6357"/>
          <a:stretch>
            <a:fillRect/>
          </a:stretch>
        </p:blipFill>
        <p:spPr>
          <a:xfrm>
            <a:off x="746002" y="1749598"/>
            <a:ext cx="4582800" cy="3200719"/>
          </a:xfrm>
          <a:prstGeom prst="rect">
            <a:avLst/>
          </a:prstGeom>
        </p:spPr>
      </p:pic>
      <p:pic>
        <p:nvPicPr>
          <p:cNvPr id="8" name="図 7">
            <a:extLst>
              <a:ext uri="{FF2B5EF4-FFF2-40B4-BE49-F238E27FC236}">
                <a16:creationId xmlns:a16="http://schemas.microsoft.com/office/drawing/2014/main" id="{3CD28073-15FF-0CD8-ED5B-945EFC97A525}"/>
              </a:ext>
            </a:extLst>
          </p:cNvPr>
          <p:cNvPicPr>
            <a:picLocks noChangeAspect="1"/>
          </p:cNvPicPr>
          <p:nvPr/>
        </p:nvPicPr>
        <p:blipFill>
          <a:blip r:embed="rId4"/>
          <a:srcRect b="45801"/>
          <a:stretch>
            <a:fillRect/>
          </a:stretch>
        </p:blipFill>
        <p:spPr>
          <a:xfrm>
            <a:off x="6387574" y="1838106"/>
            <a:ext cx="4582800" cy="2899737"/>
          </a:xfrm>
          <a:prstGeom prst="rect">
            <a:avLst/>
          </a:prstGeom>
        </p:spPr>
      </p:pic>
    </p:spTree>
    <p:extLst>
      <p:ext uri="{BB962C8B-B14F-4D97-AF65-F5344CB8AC3E}">
        <p14:creationId xmlns:p14="http://schemas.microsoft.com/office/powerpoint/2010/main" val="30154519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3CFAAE-34A1-EBB9-A311-BFFC9B2B2945}"/>
            </a:ext>
          </a:extLst>
        </p:cNvPr>
        <p:cNvGrpSpPr/>
        <p:nvPr/>
      </p:nvGrpSpPr>
      <p:grpSpPr>
        <a:xfrm>
          <a:off x="0" y="0"/>
          <a:ext cx="0" cy="0"/>
          <a:chOff x="0" y="0"/>
          <a:chExt cx="0" cy="0"/>
        </a:xfrm>
      </p:grpSpPr>
      <p:sp>
        <p:nvSpPr>
          <p:cNvPr id="9" name="スライド番号プレースホルダー 8">
            <a:extLst>
              <a:ext uri="{FF2B5EF4-FFF2-40B4-BE49-F238E27FC236}">
                <a16:creationId xmlns:a16="http://schemas.microsoft.com/office/drawing/2014/main" id="{5A149C95-A4D9-13DA-A852-C362F0CD4FC4}"/>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43</a:t>
            </a:fld>
            <a:endParaRPr lang="ja-JP" altLang="en-US"/>
          </a:p>
        </p:txBody>
      </p:sp>
      <p:graphicFrame>
        <p:nvGraphicFramePr>
          <p:cNvPr id="17" name="表 4">
            <a:extLst>
              <a:ext uri="{FF2B5EF4-FFF2-40B4-BE49-F238E27FC236}">
                <a16:creationId xmlns:a16="http://schemas.microsoft.com/office/drawing/2014/main" id="{9495ED59-769B-79F4-E1B8-4E0A01F9935F}"/>
              </a:ext>
            </a:extLst>
          </p:cNvPr>
          <p:cNvGraphicFramePr>
            <a:graphicFrameLocks noGrp="1"/>
          </p:cNvGraphicFramePr>
          <p:nvPr>
            <p:extLst>
              <p:ext uri="{D42A27DB-BD31-4B8C-83A1-F6EECF244321}">
                <p14:modId xmlns:p14="http://schemas.microsoft.com/office/powerpoint/2010/main" val="3654439853"/>
              </p:ext>
            </p:extLst>
          </p:nvPr>
        </p:nvGraphicFramePr>
        <p:xfrm>
          <a:off x="539560" y="5042455"/>
          <a:ext cx="4798242" cy="1056142"/>
        </p:xfrm>
        <a:graphic>
          <a:graphicData uri="http://schemas.openxmlformats.org/drawingml/2006/table">
            <a:tbl>
              <a:tblPr firstRow="1" bandRow="1">
                <a:tableStyleId>{5940675A-B579-460E-94D1-54222C63F5DA}</a:tableStyleId>
              </a:tblPr>
              <a:tblGrid>
                <a:gridCol w="1200287">
                  <a:extLst>
                    <a:ext uri="{9D8B030D-6E8A-4147-A177-3AD203B41FA5}">
                      <a16:colId xmlns:a16="http://schemas.microsoft.com/office/drawing/2014/main" val="1241868272"/>
                    </a:ext>
                  </a:extLst>
                </a:gridCol>
                <a:gridCol w="3597955">
                  <a:extLst>
                    <a:ext uri="{9D8B030D-6E8A-4147-A177-3AD203B41FA5}">
                      <a16:colId xmlns:a16="http://schemas.microsoft.com/office/drawing/2014/main" val="3432067160"/>
                    </a:ext>
                  </a:extLst>
                </a:gridCol>
              </a:tblGrid>
              <a:tr h="528071">
                <a:tc>
                  <a:txBody>
                    <a:bodyPr/>
                    <a:lstStyle/>
                    <a:p>
                      <a:pPr marL="107950" marR="0" lvl="0" indent="0" algn="ctr" defTabSz="914380" rtl="0" eaLnBrk="1" fontAlgn="auto" latinLnBrk="0" hangingPunct="1">
                        <a:lnSpc>
                          <a:spcPct val="130000"/>
                        </a:lnSpc>
                        <a:spcBef>
                          <a:spcPts val="0"/>
                        </a:spcBef>
                        <a:spcAft>
                          <a:spcPts val="0"/>
                        </a:spcAft>
                        <a:buClrTx/>
                        <a:buSzTx/>
                        <a:buFontTx/>
                        <a:buNone/>
                        <a:tabLst/>
                        <a:defRPr/>
                      </a:pPr>
                      <a:r>
                        <a:rPr kumimoji="1" lang="ja-JP" altLang="en-US" sz="1100" b="0" i="0">
                          <a:solidFill>
                            <a:schemeClr val="bg1"/>
                          </a:solidFill>
                          <a:latin typeface="Meiryo"/>
                          <a:ea typeface="Meiryo"/>
                        </a:rPr>
                        <a:t>概要</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963AF"/>
                    </a:solidFill>
                  </a:tcPr>
                </a:tc>
                <a:tc>
                  <a:txBody>
                    <a:bodyPr/>
                    <a:lstStyle/>
                    <a:p>
                      <a:pPr marL="107950" marR="0" lvl="0" indent="0" algn="l" defTabSz="914380" rtl="0" eaLnBrk="1" fontAlgn="auto" latinLnBrk="0" hangingPunct="1">
                        <a:lnSpc>
                          <a:spcPct val="130000"/>
                        </a:lnSpc>
                        <a:spcBef>
                          <a:spcPts val="0"/>
                        </a:spcBef>
                        <a:spcAft>
                          <a:spcPts val="0"/>
                        </a:spcAft>
                        <a:buClrTx/>
                        <a:buSzTx/>
                        <a:buFontTx/>
                        <a:buNone/>
                        <a:tabLst/>
                        <a:defRPr/>
                      </a:pPr>
                      <a:r>
                        <a:rPr kumimoji="1" lang="ja-JP" altLang="en-US" sz="1100" b="0" i="0">
                          <a:solidFill>
                            <a:srgbClr val="1A1A1A"/>
                          </a:solidFill>
                          <a:latin typeface="Meiryo"/>
                          <a:ea typeface="Meiryo"/>
                        </a:rPr>
                        <a:t>社内業務</a:t>
                      </a:r>
                      <a:r>
                        <a:rPr kumimoji="1" lang="en" altLang="ja-JP" sz="1100" b="0" i="0" dirty="0">
                          <a:solidFill>
                            <a:srgbClr val="1A1A1A"/>
                          </a:solidFill>
                          <a:latin typeface="Meiryo"/>
                          <a:ea typeface="Meiryo"/>
                        </a:rPr>
                        <a:t>DX</a:t>
                      </a:r>
                      <a:r>
                        <a:rPr kumimoji="1" lang="ja-JP" altLang="en-US" sz="1100" b="0" i="0">
                          <a:solidFill>
                            <a:srgbClr val="1A1A1A"/>
                          </a:solidFill>
                          <a:latin typeface="Meiryo"/>
                          <a:ea typeface="Meiryo"/>
                        </a:rPr>
                        <a:t>プロジェクト</a:t>
                      </a:r>
                      <a:endParaRPr kumimoji="1" lang="en-US" altLang="ja-JP" sz="1100" b="0" i="0" dirty="0">
                        <a:solidFill>
                          <a:srgbClr val="1A1A1A"/>
                        </a:solidFill>
                        <a:latin typeface="Meiryo"/>
                        <a:ea typeface="Meiryo"/>
                      </a:endParaRPr>
                    </a:p>
                  </a:txBody>
                  <a:tcPr anchor="ctr">
                    <a:lnL w="9525" cap="flat" cmpd="sng" algn="ctr">
                      <a:solidFill>
                        <a:schemeClr val="bg1">
                          <a:lumMod val="85000"/>
                        </a:schemeClr>
                      </a:solidFill>
                      <a:prstDash val="solid"/>
                      <a:round/>
                      <a:headEnd type="none" w="med" len="med"/>
                      <a:tailEnd type="none" w="med" len="med"/>
                    </a:lnL>
                    <a:lnR w="9524">
                      <a:solidFill>
                        <a:schemeClr val="bg1">
                          <a:lumMod val="85000"/>
                        </a:schemeClr>
                      </a:solidFill>
                    </a:lnR>
                    <a:lnT w="9524">
                      <a:solidFill>
                        <a:schemeClr val="bg1">
                          <a:lumMod val="85000"/>
                        </a:schemeClr>
                      </a:solidFill>
                    </a:lnT>
                    <a:lnB w="9524" cap="flat" cmpd="sng" algn="ctr">
                      <a:solidFill>
                        <a:schemeClr val="bg1">
                          <a:lumMod val="85000"/>
                        </a:schemeClr>
                      </a:solidFill>
                      <a:prstDash val="solid"/>
                      <a:round/>
                      <a:headEnd type="none" w="med" len="med"/>
                      <a:tailEnd type="none" w="med" len="med"/>
                    </a:lnB>
                    <a:lnTlToBr w="0">
                      <a:noFill/>
                    </a:lnTlToBr>
                    <a:lnBlToTr w="0">
                      <a:noFill/>
                    </a:lnBlToTr>
                  </a:tcPr>
                </a:tc>
                <a:extLst>
                  <a:ext uri="{0D108BD9-81ED-4DB2-BD59-A6C34878D82A}">
                    <a16:rowId xmlns:a16="http://schemas.microsoft.com/office/drawing/2014/main" val="2959818290"/>
                  </a:ext>
                </a:extLst>
              </a:tr>
              <a:tr h="528071">
                <a:tc>
                  <a:txBody>
                    <a:bodyPr/>
                    <a:lstStyle/>
                    <a:p>
                      <a:pPr marL="107950" algn="ctr">
                        <a:lnSpc>
                          <a:spcPct val="130000"/>
                        </a:lnSpc>
                      </a:pPr>
                      <a:r>
                        <a:rPr kumimoji="1" lang="ja-JP" altLang="en-US" sz="1100" b="0" i="0">
                          <a:solidFill>
                            <a:schemeClr val="bg1"/>
                          </a:solidFill>
                          <a:latin typeface="Meiryo"/>
                          <a:ea typeface="Meiryo"/>
                        </a:rPr>
                        <a:t>備考</a:t>
                      </a:r>
                      <a:endParaRPr kumimoji="1" lang="ja-JP" altLang="en-US" sz="1100" b="0" i="0" err="1">
                        <a:solidFill>
                          <a:schemeClr val="bg1"/>
                        </a:solidFill>
                        <a:latin typeface="Meiryo"/>
                        <a:ea typeface="Meiryo"/>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963AF"/>
                    </a:solidFill>
                  </a:tcPr>
                </a:tc>
                <a:tc>
                  <a:txBody>
                    <a:bodyPr/>
                    <a:lstStyle/>
                    <a:p>
                      <a:pPr marL="107950" marR="0" lvl="0" indent="0" algn="l" defTabSz="914380" rtl="0" eaLnBrk="1" fontAlgn="auto" latinLnBrk="0" hangingPunct="1">
                        <a:lnSpc>
                          <a:spcPct val="130000"/>
                        </a:lnSpc>
                        <a:spcBef>
                          <a:spcPts val="0"/>
                        </a:spcBef>
                        <a:spcAft>
                          <a:spcPts val="0"/>
                        </a:spcAft>
                        <a:buClrTx/>
                        <a:buSzTx/>
                        <a:buFontTx/>
                        <a:buNone/>
                        <a:tabLst/>
                        <a:defRPr/>
                      </a:pPr>
                      <a:r>
                        <a:rPr kumimoji="1" lang="ja-JP" altLang="en-US" sz="1100" b="0" i="0">
                          <a:solidFill>
                            <a:srgbClr val="1A1A1A"/>
                          </a:solidFill>
                          <a:latin typeface="Meiryo" panose="020B0604030504040204" pitchFamily="34" charset="-128"/>
                          <a:ea typeface="Meiryo" panose="020B0604030504040204" pitchFamily="34" charset="-128"/>
                        </a:rPr>
                        <a:t>アナログ手作業をシステム化。短期間で実用レベルのシステムを構築し、業務負荷を大幅に削減。</a:t>
                      </a:r>
                    </a:p>
                  </a:txBody>
                  <a:tcPr anchor="ctr">
                    <a:lnL w="9525" cap="flat" cmpd="sng" algn="ctr">
                      <a:solidFill>
                        <a:schemeClr val="bg1">
                          <a:lumMod val="85000"/>
                        </a:schemeClr>
                      </a:solidFill>
                      <a:prstDash val="solid"/>
                      <a:round/>
                      <a:headEnd type="none" w="med" len="med"/>
                      <a:tailEnd type="none" w="med" len="med"/>
                    </a:lnL>
                    <a:lnR w="9524">
                      <a:solidFill>
                        <a:schemeClr val="bg1">
                          <a:lumMod val="85000"/>
                        </a:schemeClr>
                      </a:solidFill>
                    </a:lnR>
                    <a:lnT w="9524">
                      <a:solidFill>
                        <a:schemeClr val="bg1">
                          <a:lumMod val="85000"/>
                        </a:schemeClr>
                      </a:solidFill>
                    </a:lnT>
                    <a:lnB w="9524">
                      <a:solidFill>
                        <a:schemeClr val="bg1">
                          <a:lumMod val="85000"/>
                        </a:schemeClr>
                      </a:solidFill>
                    </a:lnB>
                    <a:lnTlToBr w="0">
                      <a:noFill/>
                    </a:lnTlToBr>
                    <a:lnBlToTr w="0">
                      <a:noFill/>
                    </a:lnBlToTr>
                  </a:tcPr>
                </a:tc>
                <a:extLst>
                  <a:ext uri="{0D108BD9-81ED-4DB2-BD59-A6C34878D82A}">
                    <a16:rowId xmlns:a16="http://schemas.microsoft.com/office/drawing/2014/main" val="3463886128"/>
                  </a:ext>
                </a:extLst>
              </a:tr>
            </a:tbl>
          </a:graphicData>
        </a:graphic>
      </p:graphicFrame>
      <p:graphicFrame>
        <p:nvGraphicFramePr>
          <p:cNvPr id="12" name="表 4">
            <a:extLst>
              <a:ext uri="{FF2B5EF4-FFF2-40B4-BE49-F238E27FC236}">
                <a16:creationId xmlns:a16="http://schemas.microsoft.com/office/drawing/2014/main" id="{8E8D4FD9-CA25-1E5B-FAE4-9189EBEB3B8C}"/>
              </a:ext>
            </a:extLst>
          </p:cNvPr>
          <p:cNvGraphicFramePr>
            <a:graphicFrameLocks noGrp="1"/>
          </p:cNvGraphicFramePr>
          <p:nvPr>
            <p:extLst>
              <p:ext uri="{D42A27DB-BD31-4B8C-83A1-F6EECF244321}">
                <p14:modId xmlns:p14="http://schemas.microsoft.com/office/powerpoint/2010/main" val="3486154352"/>
              </p:ext>
            </p:extLst>
          </p:nvPr>
        </p:nvGraphicFramePr>
        <p:xfrm>
          <a:off x="6279853" y="5014046"/>
          <a:ext cx="4798242" cy="1056142"/>
        </p:xfrm>
        <a:graphic>
          <a:graphicData uri="http://schemas.openxmlformats.org/drawingml/2006/table">
            <a:tbl>
              <a:tblPr firstRow="1" bandRow="1">
                <a:tableStyleId>{5940675A-B579-460E-94D1-54222C63F5DA}</a:tableStyleId>
              </a:tblPr>
              <a:tblGrid>
                <a:gridCol w="1200287">
                  <a:extLst>
                    <a:ext uri="{9D8B030D-6E8A-4147-A177-3AD203B41FA5}">
                      <a16:colId xmlns:a16="http://schemas.microsoft.com/office/drawing/2014/main" val="1241868272"/>
                    </a:ext>
                  </a:extLst>
                </a:gridCol>
                <a:gridCol w="3597955">
                  <a:extLst>
                    <a:ext uri="{9D8B030D-6E8A-4147-A177-3AD203B41FA5}">
                      <a16:colId xmlns:a16="http://schemas.microsoft.com/office/drawing/2014/main" val="3432067160"/>
                    </a:ext>
                  </a:extLst>
                </a:gridCol>
              </a:tblGrid>
              <a:tr h="528071">
                <a:tc>
                  <a:txBody>
                    <a:bodyPr/>
                    <a:lstStyle/>
                    <a:p>
                      <a:pPr marL="107950" marR="0" lvl="0" indent="0" algn="ctr" defTabSz="914380" rtl="0" eaLnBrk="1" fontAlgn="auto" latinLnBrk="0" hangingPunct="1">
                        <a:lnSpc>
                          <a:spcPct val="130000"/>
                        </a:lnSpc>
                        <a:spcBef>
                          <a:spcPts val="0"/>
                        </a:spcBef>
                        <a:spcAft>
                          <a:spcPts val="0"/>
                        </a:spcAft>
                        <a:buClrTx/>
                        <a:buSzTx/>
                        <a:buFontTx/>
                        <a:buNone/>
                        <a:tabLst/>
                        <a:defRPr/>
                      </a:pPr>
                      <a:r>
                        <a:rPr kumimoji="1" lang="ja-JP" altLang="en-US" sz="1100" b="0" i="0">
                          <a:solidFill>
                            <a:schemeClr val="bg1"/>
                          </a:solidFill>
                          <a:latin typeface="Meiryo" panose="020B0604030504040204" pitchFamily="34" charset="-128"/>
                          <a:ea typeface="Meiryo" panose="020B0604030504040204" pitchFamily="34" charset="-128"/>
                        </a:rPr>
                        <a:t>概要</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963AF"/>
                    </a:solidFill>
                  </a:tcPr>
                </a:tc>
                <a:tc>
                  <a:txBody>
                    <a:bodyPr/>
                    <a:lstStyle/>
                    <a:p>
                      <a:pPr marL="107950" lvl="0">
                        <a:lnSpc>
                          <a:spcPct val="130000"/>
                        </a:lnSpc>
                        <a:buNone/>
                      </a:pPr>
                      <a:r>
                        <a:rPr kumimoji="1" lang="en-US" altLang="ja-JP" sz="1100" b="0" i="0" u="none" strike="noStrike" baseline="0" noProof="0" dirty="0">
                          <a:solidFill>
                            <a:srgbClr val="1A1A1A"/>
                          </a:solidFill>
                          <a:latin typeface="Meiryo" panose="020B0604030504040204" pitchFamily="34" charset="-128"/>
                          <a:ea typeface="Meiryo" panose="020B0604030504040204" pitchFamily="34" charset="-128"/>
                        </a:rPr>
                        <a:t>25</a:t>
                      </a:r>
                      <a:r>
                        <a:rPr kumimoji="1" lang="ja-JP" altLang="en-US" sz="1100" b="0" i="0" u="none" strike="noStrike" baseline="0" noProof="0">
                          <a:solidFill>
                            <a:srgbClr val="1A1A1A"/>
                          </a:solidFill>
                          <a:latin typeface="Meiryo" panose="020B0604030504040204" pitchFamily="34" charset="-128"/>
                          <a:ea typeface="Meiryo" panose="020B0604030504040204" pitchFamily="34" charset="-128"/>
                        </a:rPr>
                        <a:t>年以上の歴史を持つプロダクトの再設計</a:t>
                      </a:r>
                      <a:endParaRPr kumimoji="1" lang="en-US" altLang="ja-JP" sz="1100" dirty="0">
                        <a:latin typeface="Meiryo" panose="020B0604030504040204" pitchFamily="34" charset="-128"/>
                        <a:ea typeface="Meiryo" panose="020B0604030504040204" pitchFamily="34" charset="-128"/>
                      </a:endParaRPr>
                    </a:p>
                  </a:txBody>
                  <a:tcPr anchor="ctr">
                    <a:lnL w="9525" cap="flat" cmpd="sng" algn="ctr">
                      <a:solidFill>
                        <a:schemeClr val="bg1">
                          <a:lumMod val="85000"/>
                        </a:schemeClr>
                      </a:solidFill>
                      <a:prstDash val="solid"/>
                      <a:round/>
                      <a:headEnd type="none" w="med" len="med"/>
                      <a:tailEnd type="none" w="med" len="med"/>
                    </a:lnL>
                    <a:lnR w="9524">
                      <a:solidFill>
                        <a:schemeClr val="bg1">
                          <a:lumMod val="85000"/>
                        </a:schemeClr>
                      </a:solidFill>
                    </a:lnR>
                    <a:lnT w="9524">
                      <a:solidFill>
                        <a:schemeClr val="bg1">
                          <a:lumMod val="85000"/>
                        </a:schemeClr>
                      </a:solidFill>
                    </a:lnT>
                    <a:lnB w="9524" cap="flat" cmpd="sng" algn="ctr">
                      <a:solidFill>
                        <a:schemeClr val="bg1">
                          <a:lumMod val="85000"/>
                        </a:schemeClr>
                      </a:solidFill>
                      <a:prstDash val="solid"/>
                      <a:round/>
                      <a:headEnd type="none" w="med" len="med"/>
                      <a:tailEnd type="none" w="med" len="med"/>
                    </a:lnB>
                    <a:lnTlToBr w="0">
                      <a:noFill/>
                    </a:lnTlToBr>
                    <a:lnBlToTr w="0">
                      <a:noFill/>
                    </a:lnBlToTr>
                  </a:tcPr>
                </a:tc>
                <a:extLst>
                  <a:ext uri="{0D108BD9-81ED-4DB2-BD59-A6C34878D82A}">
                    <a16:rowId xmlns:a16="http://schemas.microsoft.com/office/drawing/2014/main" val="2959818290"/>
                  </a:ext>
                </a:extLst>
              </a:tr>
              <a:tr h="528071">
                <a:tc>
                  <a:txBody>
                    <a:bodyPr/>
                    <a:lstStyle/>
                    <a:p>
                      <a:pPr marL="107950" algn="ctr">
                        <a:lnSpc>
                          <a:spcPct val="130000"/>
                        </a:lnSpc>
                      </a:pPr>
                      <a:r>
                        <a:rPr kumimoji="1" lang="ja-JP" altLang="en-US" sz="1100" b="0" i="0">
                          <a:solidFill>
                            <a:schemeClr val="bg1"/>
                          </a:solidFill>
                          <a:latin typeface="Meiryo" panose="020B0604030504040204" pitchFamily="34" charset="-128"/>
                          <a:ea typeface="Meiryo" panose="020B0604030504040204" pitchFamily="34" charset="-128"/>
                        </a:rPr>
                        <a:t>備考</a:t>
                      </a:r>
                      <a:endParaRPr kumimoji="1" lang="ja-JP" altLang="en-US" sz="1100" b="0" i="0" err="1">
                        <a:solidFill>
                          <a:schemeClr val="bg1"/>
                        </a:solidFill>
                        <a:latin typeface="Meiryo" panose="020B0604030504040204" pitchFamily="34" charset="-128"/>
                        <a:ea typeface="Meiryo" panose="020B0604030504040204" pitchFamily="34" charset="-128"/>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963AF"/>
                    </a:solidFill>
                  </a:tcPr>
                </a:tc>
                <a:tc>
                  <a:txBody>
                    <a:bodyPr/>
                    <a:lstStyle/>
                    <a:p>
                      <a:pPr marL="107950" marR="0" lvl="0" indent="0" algn="l" defTabSz="914380" rtl="0" eaLnBrk="1" fontAlgn="auto" latinLnBrk="0" hangingPunct="1">
                        <a:lnSpc>
                          <a:spcPct val="130000"/>
                        </a:lnSpc>
                        <a:spcBef>
                          <a:spcPts val="0"/>
                        </a:spcBef>
                        <a:spcAft>
                          <a:spcPts val="0"/>
                        </a:spcAft>
                        <a:buClrTx/>
                        <a:buSzTx/>
                        <a:buFontTx/>
                        <a:buNone/>
                        <a:tabLst/>
                        <a:defRPr/>
                      </a:pPr>
                      <a:r>
                        <a:rPr kumimoji="1" lang="ja-JP" altLang="en-US" sz="1100" b="0" i="0">
                          <a:solidFill>
                            <a:srgbClr val="1A1A1A"/>
                          </a:solidFill>
                          <a:latin typeface="Meiryo" panose="020B0604030504040204" pitchFamily="34" charset="-128"/>
                          <a:ea typeface="Meiryo" panose="020B0604030504040204" pitchFamily="34" charset="-128"/>
                        </a:rPr>
                        <a:t>複雑化した情報や導線を一から再構築。エンドユーザーの操作性・理解度が大幅に向上。</a:t>
                      </a:r>
                    </a:p>
                  </a:txBody>
                  <a:tcPr anchor="ctr">
                    <a:lnL w="9525" cap="flat" cmpd="sng" algn="ctr">
                      <a:solidFill>
                        <a:schemeClr val="bg1">
                          <a:lumMod val="85000"/>
                        </a:schemeClr>
                      </a:solidFill>
                      <a:prstDash val="solid"/>
                      <a:round/>
                      <a:headEnd type="none" w="med" len="med"/>
                      <a:tailEnd type="none" w="med" len="med"/>
                    </a:lnL>
                    <a:lnR w="9524">
                      <a:solidFill>
                        <a:schemeClr val="bg1">
                          <a:lumMod val="85000"/>
                        </a:schemeClr>
                      </a:solidFill>
                    </a:lnR>
                    <a:lnT w="9524">
                      <a:solidFill>
                        <a:schemeClr val="bg1">
                          <a:lumMod val="85000"/>
                        </a:schemeClr>
                      </a:solidFill>
                    </a:lnT>
                    <a:lnB w="9524">
                      <a:solidFill>
                        <a:schemeClr val="bg1">
                          <a:lumMod val="85000"/>
                        </a:schemeClr>
                      </a:solidFill>
                    </a:lnB>
                    <a:lnTlToBr w="0">
                      <a:noFill/>
                    </a:lnTlToBr>
                    <a:lnBlToTr w="0">
                      <a:noFill/>
                    </a:lnBlToTr>
                  </a:tcPr>
                </a:tc>
                <a:extLst>
                  <a:ext uri="{0D108BD9-81ED-4DB2-BD59-A6C34878D82A}">
                    <a16:rowId xmlns:a16="http://schemas.microsoft.com/office/drawing/2014/main" val="3463886128"/>
                  </a:ext>
                </a:extLst>
              </a:tr>
            </a:tbl>
          </a:graphicData>
        </a:graphic>
      </p:graphicFrame>
      <p:sp>
        <p:nvSpPr>
          <p:cNvPr id="4" name="テキスト ボックス 3">
            <a:extLst>
              <a:ext uri="{FF2B5EF4-FFF2-40B4-BE49-F238E27FC236}">
                <a16:creationId xmlns:a16="http://schemas.microsoft.com/office/drawing/2014/main" id="{18B561A2-16B3-876F-5EFD-0CE15B7C101A}"/>
              </a:ext>
            </a:extLst>
          </p:cNvPr>
          <p:cNvSpPr txBox="1"/>
          <p:nvPr/>
        </p:nvSpPr>
        <p:spPr>
          <a:xfrm>
            <a:off x="1233251" y="1382158"/>
            <a:ext cx="3608303" cy="275303"/>
          </a:xfrm>
          <a:prstGeom prst="rect">
            <a:avLst/>
          </a:prstGeom>
          <a:noFill/>
        </p:spPr>
        <p:txBody>
          <a:bodyPr wrap="square" lIns="0" tIns="14400" rIns="0" bIns="14400" rtlCol="0" anchor="t" anchorCtr="0">
            <a:spAutoFit/>
          </a:bodyPr>
          <a:lstStyle/>
          <a:p>
            <a:pPr algn="ctr">
              <a:spcBef>
                <a:spcPts val="800"/>
              </a:spcBef>
            </a:pPr>
            <a:r>
              <a:rPr lang="ja-JP" altLang="en-US" sz="1600">
                <a:latin typeface="Meiryo" panose="020B0604030504040204" pitchFamily="34" charset="-128"/>
                <a:ea typeface="Meiryo" panose="020B0604030504040204" pitchFamily="34" charset="-128"/>
              </a:rPr>
              <a:t>コンサート座席予約システム</a:t>
            </a:r>
            <a:endParaRPr lang="en-US" altLang="ja-JP" sz="1600" dirty="0">
              <a:latin typeface="Meiryo" panose="020B0604030504040204" pitchFamily="34" charset="-128"/>
              <a:ea typeface="Meiryo" panose="020B0604030504040204" pitchFamily="34" charset="-128"/>
            </a:endParaRPr>
          </a:p>
        </p:txBody>
      </p:sp>
      <p:sp>
        <p:nvSpPr>
          <p:cNvPr id="11" name="テキスト ボックス 10">
            <a:extLst>
              <a:ext uri="{FF2B5EF4-FFF2-40B4-BE49-F238E27FC236}">
                <a16:creationId xmlns:a16="http://schemas.microsoft.com/office/drawing/2014/main" id="{EDB0D246-87C7-C7E6-3B4B-883A47D39188}"/>
              </a:ext>
            </a:extLst>
          </p:cNvPr>
          <p:cNvSpPr txBox="1"/>
          <p:nvPr/>
        </p:nvSpPr>
        <p:spPr>
          <a:xfrm>
            <a:off x="5906686" y="1382158"/>
            <a:ext cx="5762560" cy="275303"/>
          </a:xfrm>
          <a:prstGeom prst="rect">
            <a:avLst/>
          </a:prstGeom>
          <a:noFill/>
        </p:spPr>
        <p:txBody>
          <a:bodyPr wrap="square" lIns="0" tIns="14400" rIns="0" bIns="14400" rtlCol="0" anchor="t" anchorCtr="0">
            <a:spAutoFit/>
          </a:bodyPr>
          <a:lstStyle/>
          <a:p>
            <a:pPr lvl="0" algn="ctr">
              <a:spcBef>
                <a:spcPts val="800"/>
              </a:spcBef>
            </a:pPr>
            <a:r>
              <a:rPr lang="ja-JP" altLang="en-US" sz="1600">
                <a:latin typeface="Meiryo" panose="020B0604030504040204" pitchFamily="34" charset="-128"/>
                <a:ea typeface="Meiryo" panose="020B0604030504040204" pitchFamily="34" charset="-128"/>
              </a:rPr>
              <a:t> 金融機関向けプロダクト「</a:t>
            </a:r>
            <a:r>
              <a:rPr lang="en" altLang="ja-JP" sz="1600" dirty="0" err="1">
                <a:latin typeface="Meiryo" panose="020B0604030504040204" pitchFamily="34" charset="-128"/>
                <a:ea typeface="Meiryo" panose="020B0604030504040204" pitchFamily="34" charset="-128"/>
              </a:rPr>
              <a:t>fcube</a:t>
            </a:r>
            <a:r>
              <a:rPr lang="ja-JP" altLang="en" sz="1600">
                <a:latin typeface="Meiryo" panose="020B0604030504040204" pitchFamily="34" charset="-128"/>
                <a:ea typeface="Meiryo" panose="020B0604030504040204" pitchFamily="34" charset="-128"/>
              </a:rPr>
              <a:t>」</a:t>
            </a:r>
            <a:endParaRPr lang="en-US" altLang="ja-JP" sz="1600" b="0" i="0" dirty="0">
              <a:effectLst/>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9D94D01D-208D-758E-FF78-FD9499980D40}"/>
              </a:ext>
            </a:extLst>
          </p:cNvPr>
          <p:cNvSpPr txBox="1"/>
          <p:nvPr/>
        </p:nvSpPr>
        <p:spPr>
          <a:xfrm>
            <a:off x="1080275" y="925798"/>
            <a:ext cx="65" cy="276999"/>
          </a:xfrm>
          <a:prstGeom prst="rect">
            <a:avLst/>
          </a:prstGeom>
          <a:noFill/>
        </p:spPr>
        <p:txBody>
          <a:bodyPr wrap="none" lIns="0" tIns="0" rIns="0" bIns="0" rtlCol="0" anchor="t" anchorCtr="0">
            <a:spAutoFit/>
          </a:bodyPr>
          <a:lstStyle/>
          <a:p>
            <a:endParaRPr lang="en-US" altLang="ja-JP" dirty="0">
              <a:solidFill>
                <a:srgbClr val="002060"/>
              </a:solidFill>
              <a:latin typeface="Meiryo"/>
              <a:ea typeface="Meiryo"/>
              <a:cs typeface="+mn-lt"/>
            </a:endParaRPr>
          </a:p>
        </p:txBody>
      </p:sp>
      <p:sp>
        <p:nvSpPr>
          <p:cNvPr id="3" name="テキスト ボックス 2">
            <a:extLst>
              <a:ext uri="{FF2B5EF4-FFF2-40B4-BE49-F238E27FC236}">
                <a16:creationId xmlns:a16="http://schemas.microsoft.com/office/drawing/2014/main" id="{DA9F5BC9-EC8D-E9C7-146B-6553CEB1E58C}"/>
              </a:ext>
            </a:extLst>
          </p:cNvPr>
          <p:cNvSpPr txBox="1"/>
          <p:nvPr/>
        </p:nvSpPr>
        <p:spPr>
          <a:xfrm>
            <a:off x="539560" y="146081"/>
            <a:ext cx="1211870" cy="263918"/>
          </a:xfrm>
          <a:prstGeom prst="rect">
            <a:avLst/>
          </a:prstGeom>
          <a:noFill/>
        </p:spPr>
        <p:txBody>
          <a:bodyPr wrap="none" lIns="0" tIns="0" rIns="0" bIns="0" rtlCol="0" anchor="t">
            <a:spAutoFit/>
          </a:bodyPr>
          <a:lstStyle/>
          <a:p>
            <a:pPr>
              <a:lnSpc>
                <a:spcPct val="130000"/>
              </a:lnSpc>
              <a:tabLst>
                <a:tab pos="539987" algn="l"/>
                <a:tab pos="719982" algn="l"/>
              </a:tabLst>
            </a:pPr>
            <a:r>
              <a:rPr lang="en" altLang="ja-JP" sz="1400" dirty="0">
                <a:solidFill>
                  <a:schemeClr val="bg1"/>
                </a:solidFill>
                <a:latin typeface="Meiryo"/>
                <a:ea typeface="Meiryo"/>
              </a:rPr>
              <a:t>08</a:t>
            </a:r>
            <a:r>
              <a:rPr lang="ja-JP" altLang="en" sz="1400">
                <a:solidFill>
                  <a:schemeClr val="bg1"/>
                </a:solidFill>
                <a:latin typeface="Meiryo"/>
                <a:ea typeface="Meiryo"/>
              </a:rPr>
              <a:t>　</a:t>
            </a:r>
            <a:r>
              <a:rPr lang="en" altLang="ja-JP" sz="1400" dirty="0">
                <a:solidFill>
                  <a:schemeClr val="bg1"/>
                </a:solidFill>
                <a:latin typeface="Meiryo"/>
                <a:ea typeface="Meiryo"/>
              </a:rPr>
              <a:t>Appendix</a:t>
            </a:r>
          </a:p>
        </p:txBody>
      </p:sp>
      <p:sp>
        <p:nvSpPr>
          <p:cNvPr id="2" name="テキスト ボックス 1">
            <a:extLst>
              <a:ext uri="{FF2B5EF4-FFF2-40B4-BE49-F238E27FC236}">
                <a16:creationId xmlns:a16="http://schemas.microsoft.com/office/drawing/2014/main" id="{7D7BA997-982E-8794-625F-B34859D35F05}"/>
              </a:ext>
            </a:extLst>
          </p:cNvPr>
          <p:cNvSpPr txBox="1"/>
          <p:nvPr/>
        </p:nvSpPr>
        <p:spPr>
          <a:xfrm>
            <a:off x="502921" y="6216290"/>
            <a:ext cx="11135797" cy="276999"/>
          </a:xfrm>
          <a:prstGeom prst="rect">
            <a:avLst/>
          </a:prstGeom>
          <a:noFill/>
        </p:spPr>
        <p:txBody>
          <a:bodyPr wrap="square" lIns="91440" tIns="45720" rIns="91440" bIns="45720" anchor="t">
            <a:spAutoFit/>
          </a:bodyPr>
          <a:lstStyle/>
          <a:p>
            <a:r>
              <a:rPr lang="en" altLang="ja-JP" sz="1200" dirty="0">
                <a:solidFill>
                  <a:srgbClr val="1D1C1D"/>
                </a:solidFill>
                <a:latin typeface="Meiryo" panose="020B0604030504040204" pitchFamily="34" charset="-128"/>
                <a:ea typeface="Meiryo" panose="020B0604030504040204" pitchFamily="34" charset="-128"/>
              </a:rPr>
              <a:t>ARI</a:t>
            </a:r>
            <a:r>
              <a:rPr lang="ja-JP" altLang="en-US" sz="1200">
                <a:solidFill>
                  <a:srgbClr val="1D1C1D"/>
                </a:solidFill>
                <a:latin typeface="Meiryo" panose="020B0604030504040204" pitchFamily="34" charset="-128"/>
                <a:ea typeface="Meiryo" panose="020B0604030504040204" pitchFamily="34" charset="-128"/>
              </a:rPr>
              <a:t>は、</a:t>
            </a:r>
            <a:r>
              <a:rPr lang="en" altLang="ja-JP" sz="1200" dirty="0">
                <a:solidFill>
                  <a:srgbClr val="1D1C1D"/>
                </a:solidFill>
                <a:latin typeface="Meiryo" panose="020B0604030504040204" pitchFamily="34" charset="-128"/>
                <a:ea typeface="Meiryo" panose="020B0604030504040204" pitchFamily="34" charset="-128"/>
              </a:rPr>
              <a:t>Web</a:t>
            </a:r>
            <a:r>
              <a:rPr lang="ja-JP" altLang="en-US" sz="1200">
                <a:solidFill>
                  <a:srgbClr val="1D1C1D"/>
                </a:solidFill>
                <a:latin typeface="Meiryo" panose="020B0604030504040204" pitchFamily="34" charset="-128"/>
                <a:ea typeface="Meiryo" panose="020B0604030504040204" pitchFamily="34" charset="-128"/>
              </a:rPr>
              <a:t>サイトだけでなく、業務システムやアプリケーション開発においても、複雑な情報構造をユーザー視点で再設計する実績を有しています。</a:t>
            </a:r>
            <a:endParaRPr lang="ja-JP" altLang="en-US" sz="1200">
              <a:latin typeface="Meiryo" panose="020B0604030504040204" pitchFamily="34" charset="-128"/>
              <a:ea typeface="Meiryo" panose="020B0604030504040204" pitchFamily="34" charset="-128"/>
            </a:endParaRPr>
          </a:p>
        </p:txBody>
      </p:sp>
      <p:sp>
        <p:nvSpPr>
          <p:cNvPr id="6" name="テキスト ボックス 5">
            <a:extLst>
              <a:ext uri="{FF2B5EF4-FFF2-40B4-BE49-F238E27FC236}">
                <a16:creationId xmlns:a16="http://schemas.microsoft.com/office/drawing/2014/main" id="{42DECAA5-4013-4FD4-ABBD-0A18652DDFEE}"/>
              </a:ext>
            </a:extLst>
          </p:cNvPr>
          <p:cNvSpPr txBox="1"/>
          <p:nvPr/>
        </p:nvSpPr>
        <p:spPr>
          <a:xfrm>
            <a:off x="1053382" y="845112"/>
            <a:ext cx="3691716" cy="377026"/>
          </a:xfrm>
          <a:prstGeom prst="rect">
            <a:avLst/>
          </a:prstGeom>
          <a:noFill/>
        </p:spPr>
        <p:txBody>
          <a:bodyPr wrap="none" lIns="0" tIns="0" rIns="0" bIns="0" rtlCol="0" anchor="t" anchorCtr="0">
            <a:spAutoFit/>
          </a:bodyPr>
          <a:lstStyle/>
          <a:p>
            <a:pPr>
              <a:lnSpc>
                <a:spcPct val="130000"/>
              </a:lnSpc>
              <a:spcBef>
                <a:spcPts val="100"/>
              </a:spcBef>
            </a:pPr>
            <a:r>
              <a:rPr lang="ja-JP" altLang="en-US" sz="2000" b="1">
                <a:solidFill>
                  <a:srgbClr val="0B3274"/>
                </a:solidFill>
                <a:latin typeface="メイリオ"/>
                <a:ea typeface="メイリオ"/>
                <a:cs typeface="+mn-lt"/>
              </a:rPr>
              <a:t>システムの</a:t>
            </a:r>
            <a:r>
              <a:rPr lang="en" altLang="ja-JP" sz="2000" b="1" dirty="0">
                <a:solidFill>
                  <a:srgbClr val="0B3274"/>
                </a:solidFill>
                <a:latin typeface="メイリオ"/>
                <a:ea typeface="メイリオ"/>
                <a:cs typeface="+mn-lt"/>
              </a:rPr>
              <a:t>UI/UX</a:t>
            </a:r>
            <a:r>
              <a:rPr lang="ja-JP" altLang="en-US" sz="2000" b="1">
                <a:solidFill>
                  <a:srgbClr val="0B3274"/>
                </a:solidFill>
                <a:latin typeface="メイリオ"/>
                <a:ea typeface="メイリオ"/>
                <a:cs typeface="+mn-lt"/>
              </a:rPr>
              <a:t>デザイン実績</a:t>
            </a:r>
            <a:endParaRPr lang="en-US" altLang="ja-JP" sz="2000" b="1" dirty="0">
              <a:solidFill>
                <a:srgbClr val="0B3274"/>
              </a:solidFill>
              <a:latin typeface="メイリオ"/>
              <a:ea typeface="メイリオ"/>
              <a:cs typeface="+mn-lt"/>
            </a:endParaRPr>
          </a:p>
        </p:txBody>
      </p:sp>
      <p:pic>
        <p:nvPicPr>
          <p:cNvPr id="5" name="図 4">
            <a:extLst>
              <a:ext uri="{FF2B5EF4-FFF2-40B4-BE49-F238E27FC236}">
                <a16:creationId xmlns:a16="http://schemas.microsoft.com/office/drawing/2014/main" id="{F1C05BF2-945C-5839-272D-9E071F9C2625}"/>
              </a:ext>
            </a:extLst>
          </p:cNvPr>
          <p:cNvPicPr>
            <a:picLocks noChangeAspect="1"/>
          </p:cNvPicPr>
          <p:nvPr/>
        </p:nvPicPr>
        <p:blipFill>
          <a:blip r:embed="rId3"/>
          <a:srcRect t="-1" b="49233"/>
          <a:stretch>
            <a:fillRect/>
          </a:stretch>
        </p:blipFill>
        <p:spPr>
          <a:xfrm>
            <a:off x="647281" y="1813796"/>
            <a:ext cx="4582800" cy="2934648"/>
          </a:xfrm>
          <a:prstGeom prst="rect">
            <a:avLst/>
          </a:prstGeom>
        </p:spPr>
      </p:pic>
      <p:pic>
        <p:nvPicPr>
          <p:cNvPr id="10" name="図 9" descr="グラフィカル ユーザー インターフェイス, アプリケーション&#10;&#10;AI 生成コンテンツは誤りを含む可能性があります。">
            <a:extLst>
              <a:ext uri="{FF2B5EF4-FFF2-40B4-BE49-F238E27FC236}">
                <a16:creationId xmlns:a16="http://schemas.microsoft.com/office/drawing/2014/main" id="{42F309DA-6CD0-27D2-B33D-5A1C4825F1DF}"/>
              </a:ext>
            </a:extLst>
          </p:cNvPr>
          <p:cNvPicPr>
            <a:picLocks noChangeAspect="1"/>
          </p:cNvPicPr>
          <p:nvPr/>
        </p:nvPicPr>
        <p:blipFill>
          <a:blip r:embed="rId4"/>
          <a:srcRect t="-1" b="43550"/>
          <a:stretch>
            <a:fillRect/>
          </a:stretch>
        </p:blipFill>
        <p:spPr>
          <a:xfrm>
            <a:off x="6376150" y="1792827"/>
            <a:ext cx="4582800" cy="2934648"/>
          </a:xfrm>
          <a:prstGeom prst="rect">
            <a:avLst/>
          </a:prstGeom>
          <a:ln>
            <a:solidFill>
              <a:schemeClr val="bg2">
                <a:lumMod val="90000"/>
              </a:schemeClr>
            </a:solidFill>
          </a:ln>
        </p:spPr>
      </p:pic>
    </p:spTree>
    <p:extLst>
      <p:ext uri="{BB962C8B-B14F-4D97-AF65-F5344CB8AC3E}">
        <p14:creationId xmlns:p14="http://schemas.microsoft.com/office/powerpoint/2010/main" val="32650502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0197C-2013-AA26-B5E3-84F0E77E21A6}"/>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F080D141-EEEB-67E9-F2C4-A5671725D2DC}"/>
              </a:ext>
            </a:extLst>
          </p:cNvPr>
          <p:cNvSpPr txBox="1"/>
          <p:nvPr/>
        </p:nvSpPr>
        <p:spPr>
          <a:xfrm>
            <a:off x="1053382" y="845112"/>
            <a:ext cx="2887009" cy="377026"/>
          </a:xfrm>
          <a:prstGeom prst="rect">
            <a:avLst/>
          </a:prstGeom>
          <a:noFill/>
        </p:spPr>
        <p:txBody>
          <a:bodyPr wrap="none" lIns="0" tIns="0" rIns="0" bIns="0" rtlCol="0" anchor="t" anchorCtr="0">
            <a:spAutoFit/>
          </a:bodyPr>
          <a:lstStyle/>
          <a:p>
            <a:pPr>
              <a:lnSpc>
                <a:spcPct val="130000"/>
              </a:lnSpc>
              <a:spcBef>
                <a:spcPts val="100"/>
              </a:spcBef>
            </a:pPr>
            <a:r>
              <a:rPr lang="en-US" altLang="ja-JP" sz="2000" b="1">
                <a:solidFill>
                  <a:srgbClr val="0B3274"/>
                </a:solidFill>
                <a:latin typeface="メイリオ"/>
                <a:ea typeface="メイリオ"/>
                <a:cs typeface="+mn-lt"/>
              </a:rPr>
              <a:t>IR</a:t>
            </a:r>
            <a:r>
              <a:rPr lang="ja-JP" altLang="en-US" sz="2000" b="1">
                <a:solidFill>
                  <a:srgbClr val="0B3274"/>
                </a:solidFill>
                <a:latin typeface="メイリオ"/>
                <a:ea typeface="メイリオ"/>
                <a:cs typeface="+mn-lt"/>
              </a:rPr>
              <a:t>更新システムのご案内</a:t>
            </a:r>
            <a:endParaRPr lang="en-US" b="1">
              <a:latin typeface="メイリオ"/>
              <a:ea typeface="メイリオ"/>
            </a:endParaRPr>
          </a:p>
        </p:txBody>
      </p:sp>
      <p:sp>
        <p:nvSpPr>
          <p:cNvPr id="6" name="スライド番号プレースホルダー 5">
            <a:extLst>
              <a:ext uri="{FF2B5EF4-FFF2-40B4-BE49-F238E27FC236}">
                <a16:creationId xmlns:a16="http://schemas.microsoft.com/office/drawing/2014/main" id="{6CDF1ECF-9C50-5C65-28C8-DD126F7537F7}"/>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44</a:t>
            </a:fld>
            <a:endParaRPr lang="ja-JP" altLang="en-US"/>
          </a:p>
        </p:txBody>
      </p:sp>
      <p:sp>
        <p:nvSpPr>
          <p:cNvPr id="4" name="テキスト ボックス 3">
            <a:extLst>
              <a:ext uri="{FF2B5EF4-FFF2-40B4-BE49-F238E27FC236}">
                <a16:creationId xmlns:a16="http://schemas.microsoft.com/office/drawing/2014/main" id="{CDF76AD6-9388-DE0A-99ED-3839CDCE1AA0}"/>
              </a:ext>
            </a:extLst>
          </p:cNvPr>
          <p:cNvSpPr txBox="1"/>
          <p:nvPr/>
        </p:nvSpPr>
        <p:spPr>
          <a:xfrm>
            <a:off x="539560" y="146081"/>
            <a:ext cx="1211870" cy="263918"/>
          </a:xfrm>
          <a:prstGeom prst="rect">
            <a:avLst/>
          </a:prstGeom>
          <a:noFill/>
        </p:spPr>
        <p:txBody>
          <a:bodyPr wrap="none" lIns="0" tIns="0" rIns="0" bIns="0" rtlCol="0" anchor="t">
            <a:spAutoFit/>
          </a:bodyPr>
          <a:lstStyle/>
          <a:p>
            <a:pPr>
              <a:lnSpc>
                <a:spcPct val="130000"/>
              </a:lnSpc>
              <a:tabLst>
                <a:tab pos="539987" algn="l"/>
                <a:tab pos="719982" algn="l"/>
              </a:tabLst>
            </a:pPr>
            <a:r>
              <a:rPr lang="en" altLang="ja-JP" sz="1400" dirty="0">
                <a:solidFill>
                  <a:schemeClr val="bg1"/>
                </a:solidFill>
                <a:latin typeface="Meiryo"/>
                <a:ea typeface="Meiryo"/>
              </a:rPr>
              <a:t>08</a:t>
            </a:r>
            <a:r>
              <a:rPr lang="ja-JP" altLang="en" sz="1400">
                <a:solidFill>
                  <a:schemeClr val="bg1"/>
                </a:solidFill>
                <a:latin typeface="Meiryo"/>
                <a:ea typeface="Meiryo"/>
              </a:rPr>
              <a:t>　</a:t>
            </a:r>
            <a:r>
              <a:rPr lang="en" altLang="ja-JP" sz="1400" dirty="0">
                <a:solidFill>
                  <a:schemeClr val="bg1"/>
                </a:solidFill>
                <a:latin typeface="Meiryo"/>
                <a:ea typeface="Meiryo"/>
              </a:rPr>
              <a:t>Appendix</a:t>
            </a:r>
          </a:p>
        </p:txBody>
      </p:sp>
      <p:sp>
        <p:nvSpPr>
          <p:cNvPr id="5" name="テキスト ボックス 4">
            <a:extLst>
              <a:ext uri="{FF2B5EF4-FFF2-40B4-BE49-F238E27FC236}">
                <a16:creationId xmlns:a16="http://schemas.microsoft.com/office/drawing/2014/main" id="{D4C456C6-6DA0-5E36-4F9A-568CCDD2A4F5}"/>
              </a:ext>
            </a:extLst>
          </p:cNvPr>
          <p:cNvSpPr txBox="1"/>
          <p:nvPr/>
        </p:nvSpPr>
        <p:spPr>
          <a:xfrm>
            <a:off x="943515" y="1501616"/>
            <a:ext cx="10494593" cy="1034899"/>
          </a:xfrm>
          <a:prstGeom prst="rect">
            <a:avLst/>
          </a:prstGeom>
          <a:noFill/>
        </p:spPr>
        <p:txBody>
          <a:bodyPr wrap="square">
            <a:spAutoFit/>
          </a:bodyPr>
          <a:lstStyle/>
          <a:p>
            <a:pPr>
              <a:lnSpc>
                <a:spcPct val="150000"/>
              </a:lnSpc>
            </a:pPr>
            <a:r>
              <a:rPr lang="ja-JP" altLang="en-US" sz="1400">
                <a:latin typeface="Meiryo" panose="020B0604030504040204" pitchFamily="34" charset="-128"/>
                <a:ea typeface="Meiryo" panose="020B0604030504040204" pitchFamily="34" charset="-128"/>
              </a:rPr>
              <a:t>社内で確認したところ、本件に直接対応するような実績・支援メニューはありませんでしたが、今回ご質問を頂戴したこともあり、主要な</a:t>
            </a:r>
            <a:r>
              <a:rPr lang="en" altLang="ja-JP" sz="1400">
                <a:latin typeface="Meiryo" panose="020B0604030504040204" pitchFamily="34" charset="-128"/>
                <a:ea typeface="Meiryo" panose="020B0604030504040204" pitchFamily="34" charset="-128"/>
              </a:rPr>
              <a:t>IR</a:t>
            </a:r>
            <a:r>
              <a:rPr lang="ja-JP" altLang="en-US" sz="1400">
                <a:latin typeface="Meiryo" panose="020B0604030504040204" pitchFamily="34" charset="-128"/>
                <a:ea typeface="Meiryo" panose="020B0604030504040204" pitchFamily="34" charset="-128"/>
              </a:rPr>
              <a:t>更新システムの例を調査し、参考情報として整理したものになります。</a:t>
            </a:r>
            <a:endParaRPr lang="en-US" altLang="ja-JP" sz="1400">
              <a:latin typeface="Meiryo" panose="020B0604030504040204" pitchFamily="34" charset="-128"/>
              <a:ea typeface="Meiryo" panose="020B0604030504040204" pitchFamily="34" charset="-128"/>
            </a:endParaRPr>
          </a:p>
          <a:p>
            <a:pPr>
              <a:lnSpc>
                <a:spcPct val="150000"/>
              </a:lnSpc>
            </a:pPr>
            <a:r>
              <a:rPr lang="ja-JP" altLang="en-US" sz="1400">
                <a:latin typeface="Meiryo" panose="020B0604030504040204" pitchFamily="34" charset="-128"/>
                <a:ea typeface="Meiryo" panose="020B0604030504040204" pitchFamily="34" charset="-128"/>
              </a:rPr>
              <a:t>あくまで今後のご検討の一材料としてご覧いただけますと幸いです。</a:t>
            </a:r>
          </a:p>
        </p:txBody>
      </p:sp>
      <p:graphicFrame>
        <p:nvGraphicFramePr>
          <p:cNvPr id="10" name="表 9">
            <a:extLst>
              <a:ext uri="{FF2B5EF4-FFF2-40B4-BE49-F238E27FC236}">
                <a16:creationId xmlns:a16="http://schemas.microsoft.com/office/drawing/2014/main" id="{1458E8AE-4C51-472B-C9C2-018BA4587586}"/>
              </a:ext>
            </a:extLst>
          </p:cNvPr>
          <p:cNvGraphicFramePr>
            <a:graphicFrameLocks noGrp="1"/>
          </p:cNvGraphicFramePr>
          <p:nvPr>
            <p:extLst>
              <p:ext uri="{D42A27DB-BD31-4B8C-83A1-F6EECF244321}">
                <p14:modId xmlns:p14="http://schemas.microsoft.com/office/powerpoint/2010/main" val="3398770827"/>
              </p:ext>
            </p:extLst>
          </p:nvPr>
        </p:nvGraphicFramePr>
        <p:xfrm>
          <a:off x="951782" y="2722958"/>
          <a:ext cx="10515600" cy="3400785"/>
        </p:xfrm>
        <a:graphic>
          <a:graphicData uri="http://schemas.openxmlformats.org/drawingml/2006/table">
            <a:tbl>
              <a:tblPr/>
              <a:tblGrid>
                <a:gridCol w="3448050">
                  <a:extLst>
                    <a:ext uri="{9D8B030D-6E8A-4147-A177-3AD203B41FA5}">
                      <a16:colId xmlns:a16="http://schemas.microsoft.com/office/drawing/2014/main" val="2926702104"/>
                    </a:ext>
                  </a:extLst>
                </a:gridCol>
                <a:gridCol w="7067550">
                  <a:extLst>
                    <a:ext uri="{9D8B030D-6E8A-4147-A177-3AD203B41FA5}">
                      <a16:colId xmlns:a16="http://schemas.microsoft.com/office/drawing/2014/main" val="1374933417"/>
                    </a:ext>
                  </a:extLst>
                </a:gridCol>
              </a:tblGrid>
              <a:tr h="381990">
                <a:tc>
                  <a:txBody>
                    <a:bodyPr/>
                    <a:lstStyle/>
                    <a:p>
                      <a:pPr algn="ctr" rtl="0">
                        <a:buNone/>
                      </a:pPr>
                      <a:r>
                        <a:rPr lang="ja-JP" altLang="en-US" b="1">
                          <a:solidFill>
                            <a:schemeClr val="bg1"/>
                          </a:solidFill>
                          <a:effectLst/>
                          <a:latin typeface="Google Sans Text"/>
                        </a:rPr>
                        <a:t>項目</a:t>
                      </a:r>
                      <a:endParaRPr lang="ja-JP" altLang="en-US">
                        <a:solidFill>
                          <a:schemeClr val="bg1"/>
                        </a:solidFill>
                        <a:effectLst/>
                        <a:latin typeface="Google Sans Text"/>
                      </a:endParaRPr>
                    </a:p>
                  </a:txBody>
                  <a:tcPr marL="114300" marR="114300" marT="76200" marB="762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B3274"/>
                    </a:solidFill>
                  </a:tcPr>
                </a:tc>
                <a:tc>
                  <a:txBody>
                    <a:bodyPr/>
                    <a:lstStyle/>
                    <a:p>
                      <a:pPr algn="ctr" rtl="0">
                        <a:buNone/>
                      </a:pPr>
                      <a:r>
                        <a:rPr lang="ja-JP" altLang="en-US" b="1">
                          <a:solidFill>
                            <a:schemeClr val="bg1"/>
                          </a:solidFill>
                          <a:effectLst/>
                          <a:latin typeface="Google Sans Text"/>
                        </a:rPr>
                        <a:t>内容</a:t>
                      </a:r>
                      <a:endParaRPr lang="ja-JP" altLang="en-US">
                        <a:solidFill>
                          <a:schemeClr val="bg1"/>
                        </a:solidFill>
                        <a:effectLst/>
                        <a:latin typeface="Google Sans Text"/>
                      </a:endParaRPr>
                    </a:p>
                  </a:txBody>
                  <a:tcPr marL="114300" marR="114300" marT="76200" marB="762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B3274"/>
                    </a:solidFill>
                  </a:tcPr>
                </a:tc>
                <a:extLst>
                  <a:ext uri="{0D108BD9-81ED-4DB2-BD59-A6C34878D82A}">
                    <a16:rowId xmlns:a16="http://schemas.microsoft.com/office/drawing/2014/main" val="2123632908"/>
                  </a:ext>
                </a:extLst>
              </a:tr>
              <a:tr h="1364250">
                <a:tc>
                  <a:txBody>
                    <a:bodyPr/>
                    <a:lstStyle/>
                    <a:p>
                      <a:pPr rtl="0">
                        <a:lnSpc>
                          <a:spcPct val="150000"/>
                        </a:lnSpc>
                        <a:buNone/>
                      </a:pPr>
                      <a:r>
                        <a:rPr lang="en" sz="1600" b="1">
                          <a:solidFill>
                            <a:srgbClr val="1F1F1F"/>
                          </a:solidFill>
                          <a:effectLst/>
                          <a:latin typeface="Meiryo" panose="020B0604030504040204" pitchFamily="34" charset="-128"/>
                          <a:ea typeface="Meiryo" panose="020B0604030504040204" pitchFamily="34" charset="-128"/>
                        </a:rPr>
                        <a:t>E-IR</a:t>
                      </a:r>
                      <a:br>
                        <a:rPr lang="en" sz="1400">
                          <a:solidFill>
                            <a:srgbClr val="1F1F1F"/>
                          </a:solidFill>
                          <a:effectLst/>
                          <a:latin typeface="Meiryo" panose="020B0604030504040204" pitchFamily="34" charset="-128"/>
                          <a:ea typeface="Meiryo" panose="020B0604030504040204" pitchFamily="34" charset="-128"/>
                        </a:rPr>
                      </a:br>
                      <a:r>
                        <a:rPr lang="en" sz="1200">
                          <a:solidFill>
                            <a:srgbClr val="0B57D0"/>
                          </a:solidFill>
                          <a:effectLst/>
                          <a:latin typeface="Meiryo" panose="020B0604030504040204" pitchFamily="34" charset="-128"/>
                          <a:ea typeface="Meiryo" panose="020B0604030504040204" pitchFamily="34" charset="-128"/>
                          <a:hlinkClick r:id="rId3"/>
                        </a:rPr>
                        <a:t>https://www.pronexus.co.jp/solution/e-ir/</a:t>
                      </a:r>
                      <a:endParaRPr lang="en" sz="1200">
                        <a:solidFill>
                          <a:srgbClr val="1F1F1F"/>
                        </a:solidFill>
                        <a:effectLst/>
                        <a:latin typeface="Meiryo" panose="020B0604030504040204" pitchFamily="34" charset="-128"/>
                        <a:ea typeface="Meiryo" panose="020B0604030504040204" pitchFamily="34" charset="-128"/>
                      </a:endParaRPr>
                    </a:p>
                  </a:txBody>
                  <a:tcPr marL="114300" marR="114300" marT="76200" marB="762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rtl="0">
                        <a:lnSpc>
                          <a:spcPct val="150000"/>
                        </a:lnSpc>
                        <a:buNone/>
                      </a:pPr>
                      <a:r>
                        <a:rPr lang="ja-JP" altLang="en-US" sz="1400">
                          <a:solidFill>
                            <a:srgbClr val="1F1F1F"/>
                          </a:solidFill>
                          <a:effectLst/>
                          <a:latin typeface="Meiryo" panose="020B0604030504040204" pitchFamily="34" charset="-128"/>
                          <a:ea typeface="Meiryo" panose="020B0604030504040204" pitchFamily="34" charset="-128"/>
                        </a:rPr>
                        <a:t>上場企業</a:t>
                      </a:r>
                      <a:r>
                        <a:rPr lang="en-US" altLang="ja-JP" sz="1400">
                          <a:solidFill>
                            <a:srgbClr val="1F1F1F"/>
                          </a:solidFill>
                          <a:effectLst/>
                          <a:latin typeface="Meiryo" panose="020B0604030504040204" pitchFamily="34" charset="-128"/>
                          <a:ea typeface="Meiryo" panose="020B0604030504040204" pitchFamily="34" charset="-128"/>
                        </a:rPr>
                        <a:t>1,200</a:t>
                      </a:r>
                      <a:r>
                        <a:rPr lang="ja-JP" altLang="en-US" sz="1400">
                          <a:solidFill>
                            <a:srgbClr val="1F1F1F"/>
                          </a:solidFill>
                          <a:effectLst/>
                          <a:latin typeface="Meiryo" panose="020B0604030504040204" pitchFamily="34" charset="-128"/>
                          <a:ea typeface="Meiryo" panose="020B0604030504040204" pitchFamily="34" charset="-128"/>
                        </a:rPr>
                        <a:t>社以上が導入する自動更新サービス。</a:t>
                      </a:r>
                      <a:r>
                        <a:rPr lang="en" sz="1400" err="1">
                          <a:solidFill>
                            <a:srgbClr val="1F1F1F"/>
                          </a:solidFill>
                          <a:effectLst/>
                          <a:latin typeface="Meiryo" panose="020B0604030504040204" pitchFamily="34" charset="-128"/>
                          <a:ea typeface="Meiryo" panose="020B0604030504040204" pitchFamily="34" charset="-128"/>
                        </a:rPr>
                        <a:t>TDnet・EDINET</a:t>
                      </a:r>
                      <a:r>
                        <a:rPr lang="ja-JP" altLang="en-US" sz="1400">
                          <a:solidFill>
                            <a:srgbClr val="1F1F1F"/>
                          </a:solidFill>
                          <a:effectLst/>
                          <a:latin typeface="Meiryo" panose="020B0604030504040204" pitchFamily="34" charset="-128"/>
                          <a:ea typeface="Meiryo" panose="020B0604030504040204" pitchFamily="34" charset="-128"/>
                        </a:rPr>
                        <a:t>の</a:t>
                      </a:r>
                      <a:r>
                        <a:rPr lang="en" sz="1400">
                          <a:solidFill>
                            <a:srgbClr val="1F1F1F"/>
                          </a:solidFill>
                          <a:effectLst/>
                          <a:latin typeface="Meiryo" panose="020B0604030504040204" pitchFamily="34" charset="-128"/>
                          <a:ea typeface="Meiryo" panose="020B0604030504040204" pitchFamily="34" charset="-128"/>
                        </a:rPr>
                        <a:t>API</a:t>
                      </a:r>
                      <a:r>
                        <a:rPr lang="ja-JP" altLang="en-US" sz="1400">
                          <a:solidFill>
                            <a:srgbClr val="1F1F1F"/>
                          </a:solidFill>
                          <a:effectLst/>
                          <a:latin typeface="Meiryo" panose="020B0604030504040204" pitchFamily="34" charset="-128"/>
                          <a:ea typeface="Meiryo" panose="020B0604030504040204" pitchFamily="34" charset="-128"/>
                        </a:rPr>
                        <a:t>連携により開示後に自動で</a:t>
                      </a:r>
                      <a:r>
                        <a:rPr lang="en" sz="1400">
                          <a:solidFill>
                            <a:srgbClr val="1F1F1F"/>
                          </a:solidFill>
                          <a:effectLst/>
                          <a:latin typeface="Meiryo" panose="020B0604030504040204" pitchFamily="34" charset="-128"/>
                          <a:ea typeface="Meiryo" panose="020B0604030504040204" pitchFamily="34" charset="-128"/>
                        </a:rPr>
                        <a:t>IR</a:t>
                      </a:r>
                      <a:r>
                        <a:rPr lang="ja-JP" altLang="en-US" sz="1400">
                          <a:solidFill>
                            <a:srgbClr val="1F1F1F"/>
                          </a:solidFill>
                          <a:effectLst/>
                          <a:latin typeface="Meiryo" panose="020B0604030504040204" pitchFamily="34" charset="-128"/>
                          <a:ea typeface="Meiryo" panose="020B0604030504040204" pitchFamily="34" charset="-128"/>
                        </a:rPr>
                        <a:t>サイトに反映し、インサイダーリスクを大幅に削減。ディスクロージャー専門会社ならではの高い専門性と丁寧なサポート体制が強み。</a:t>
                      </a:r>
                    </a:p>
                  </a:txBody>
                  <a:tcPr marL="114300" marR="114300" marT="76200" marB="762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43183700"/>
                  </a:ext>
                </a:extLst>
              </a:tr>
              <a:tr h="1609815">
                <a:tc>
                  <a:txBody>
                    <a:bodyPr/>
                    <a:lstStyle/>
                    <a:p>
                      <a:pPr rtl="0">
                        <a:lnSpc>
                          <a:spcPct val="150000"/>
                        </a:lnSpc>
                        <a:buNone/>
                      </a:pPr>
                      <a:r>
                        <a:rPr lang="en" sz="1600" b="1" err="1">
                          <a:solidFill>
                            <a:srgbClr val="1F1F1F"/>
                          </a:solidFill>
                          <a:effectLst/>
                          <a:latin typeface="Meiryo" panose="020B0604030504040204" pitchFamily="34" charset="-128"/>
                          <a:ea typeface="Meiryo" panose="020B0604030504040204" pitchFamily="34" charset="-128"/>
                        </a:rPr>
                        <a:t>ShareWith</a:t>
                      </a:r>
                      <a:r>
                        <a:rPr lang="en" sz="1600" b="1">
                          <a:solidFill>
                            <a:srgbClr val="1F1F1F"/>
                          </a:solidFill>
                          <a:effectLst/>
                          <a:latin typeface="Meiryo" panose="020B0604030504040204" pitchFamily="34" charset="-128"/>
                          <a:ea typeface="Meiryo" panose="020B0604030504040204" pitchFamily="34" charset="-128"/>
                        </a:rPr>
                        <a:t>®</a:t>
                      </a:r>
                      <a:endParaRPr lang="en" sz="1600">
                        <a:solidFill>
                          <a:srgbClr val="1F1F1F"/>
                        </a:solidFill>
                        <a:effectLst/>
                        <a:latin typeface="Meiryo" panose="020B0604030504040204" pitchFamily="34" charset="-128"/>
                        <a:ea typeface="Meiryo" panose="020B0604030504040204" pitchFamily="34" charset="-128"/>
                      </a:endParaRPr>
                    </a:p>
                    <a:p>
                      <a:pPr rtl="0">
                        <a:lnSpc>
                          <a:spcPct val="150000"/>
                        </a:lnSpc>
                        <a:buNone/>
                      </a:pPr>
                      <a:r>
                        <a:rPr lang="en" sz="1200">
                          <a:solidFill>
                            <a:srgbClr val="0B57D0"/>
                          </a:solidFill>
                          <a:effectLst/>
                          <a:latin typeface="Meiryo" panose="020B0604030504040204" pitchFamily="34" charset="-128"/>
                          <a:ea typeface="Meiryo" panose="020B0604030504040204" pitchFamily="34" charset="-128"/>
                          <a:hlinkClick r:id="rId4"/>
                        </a:rPr>
                        <a:t>https://www.share-with.info/jp/index.html</a:t>
                      </a:r>
                      <a:endParaRPr lang="en" sz="1200">
                        <a:solidFill>
                          <a:srgbClr val="1F1F1F"/>
                        </a:solidFill>
                        <a:effectLst/>
                        <a:latin typeface="Meiryo" panose="020B0604030504040204" pitchFamily="34" charset="-128"/>
                        <a:ea typeface="Meiryo" panose="020B0604030504040204" pitchFamily="34" charset="-128"/>
                      </a:endParaRPr>
                    </a:p>
                  </a:txBody>
                  <a:tcPr marL="114300" marR="114300" marT="76200" marB="762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rtl="0">
                        <a:lnSpc>
                          <a:spcPct val="150000"/>
                        </a:lnSpc>
                        <a:buNone/>
                      </a:pPr>
                      <a:r>
                        <a:rPr lang="ja-JP" altLang="en-US" sz="1400">
                          <a:solidFill>
                            <a:srgbClr val="1F1F1F"/>
                          </a:solidFill>
                          <a:effectLst/>
                          <a:latin typeface="Meiryo" panose="020B0604030504040204" pitchFamily="34" charset="-128"/>
                          <a:ea typeface="Meiryo" panose="020B0604030504040204" pitchFamily="34" charset="-128"/>
                        </a:rPr>
                        <a:t>上場企業</a:t>
                      </a:r>
                      <a:r>
                        <a:rPr lang="en" sz="1400">
                          <a:solidFill>
                            <a:srgbClr val="1F1F1F"/>
                          </a:solidFill>
                          <a:effectLst/>
                          <a:latin typeface="Meiryo" panose="020B0604030504040204" pitchFamily="34" charset="-128"/>
                          <a:ea typeface="Meiryo" panose="020B0604030504040204" pitchFamily="34" charset="-128"/>
                        </a:rPr>
                        <a:t>CMS</a:t>
                      </a:r>
                      <a:r>
                        <a:rPr lang="ja-JP" altLang="en-US" sz="1400">
                          <a:solidFill>
                            <a:srgbClr val="1F1F1F"/>
                          </a:solidFill>
                          <a:effectLst/>
                          <a:latin typeface="Meiryo" panose="020B0604030504040204" pitchFamily="34" charset="-128"/>
                          <a:ea typeface="Meiryo" panose="020B0604030504040204" pitchFamily="34" charset="-128"/>
                        </a:rPr>
                        <a:t>ランキング</a:t>
                      </a:r>
                      <a:r>
                        <a:rPr lang="en-US" altLang="ja-JP" sz="1400">
                          <a:solidFill>
                            <a:srgbClr val="1F1F1F"/>
                          </a:solidFill>
                          <a:effectLst/>
                          <a:latin typeface="Meiryo" panose="020B0604030504040204" pitchFamily="34" charset="-128"/>
                          <a:ea typeface="Meiryo" panose="020B0604030504040204" pitchFamily="34" charset="-128"/>
                        </a:rPr>
                        <a:t>5</a:t>
                      </a:r>
                      <a:r>
                        <a:rPr lang="ja-JP" altLang="en-US" sz="1400">
                          <a:solidFill>
                            <a:srgbClr val="1F1F1F"/>
                          </a:solidFill>
                          <a:effectLst/>
                          <a:latin typeface="Meiryo" panose="020B0604030504040204" pitchFamily="34" charset="-128"/>
                          <a:ea typeface="Meiryo" panose="020B0604030504040204" pitchFamily="34" charset="-128"/>
                        </a:rPr>
                        <a:t>年連続</a:t>
                      </a:r>
                      <a:r>
                        <a:rPr lang="en" sz="1400">
                          <a:solidFill>
                            <a:srgbClr val="1F1F1F"/>
                          </a:solidFill>
                          <a:effectLst/>
                          <a:latin typeface="Meiryo" panose="020B0604030504040204" pitchFamily="34" charset="-128"/>
                          <a:ea typeface="Meiryo" panose="020B0604030504040204" pitchFamily="34" charset="-128"/>
                        </a:rPr>
                        <a:t>No.1</a:t>
                      </a:r>
                      <a:r>
                        <a:rPr lang="ja-JP" altLang="en-US" sz="1400">
                          <a:solidFill>
                            <a:srgbClr val="1F1F1F"/>
                          </a:solidFill>
                          <a:effectLst/>
                          <a:latin typeface="Meiryo" panose="020B0604030504040204" pitchFamily="34" charset="-128"/>
                          <a:ea typeface="Meiryo" panose="020B0604030504040204" pitchFamily="34" charset="-128"/>
                        </a:rPr>
                        <a:t>のクラウド</a:t>
                      </a:r>
                      <a:r>
                        <a:rPr lang="en" sz="1400">
                          <a:solidFill>
                            <a:srgbClr val="1F1F1F"/>
                          </a:solidFill>
                          <a:effectLst/>
                          <a:latin typeface="Meiryo" panose="020B0604030504040204" pitchFamily="34" charset="-128"/>
                          <a:ea typeface="Meiryo" panose="020B0604030504040204" pitchFamily="34" charset="-128"/>
                        </a:rPr>
                        <a:t>CMS。CMS・</a:t>
                      </a:r>
                      <a:r>
                        <a:rPr lang="ja-JP" altLang="en-US" sz="1400">
                          <a:solidFill>
                            <a:srgbClr val="1F1F1F"/>
                          </a:solidFill>
                          <a:effectLst/>
                          <a:latin typeface="Meiryo" panose="020B0604030504040204" pitchFamily="34" charset="-128"/>
                          <a:ea typeface="Meiryo" panose="020B0604030504040204" pitchFamily="34" charset="-128"/>
                        </a:rPr>
                        <a:t>サーバー・セキュリティをワンパッケージで提供し、</a:t>
                      </a:r>
                      <a:r>
                        <a:rPr lang="en-US" altLang="ja-JP" sz="1400">
                          <a:solidFill>
                            <a:srgbClr val="1F1F1F"/>
                          </a:solidFill>
                          <a:effectLst/>
                          <a:latin typeface="Meiryo" panose="020B0604030504040204" pitchFamily="34" charset="-128"/>
                          <a:ea typeface="Meiryo" panose="020B0604030504040204" pitchFamily="34" charset="-128"/>
                        </a:rPr>
                        <a:t>250</a:t>
                      </a:r>
                      <a:r>
                        <a:rPr lang="ja-JP" altLang="en-US" sz="1400">
                          <a:solidFill>
                            <a:srgbClr val="1F1F1F"/>
                          </a:solidFill>
                          <a:effectLst/>
                          <a:latin typeface="Meiryo" panose="020B0604030504040204" pitchFamily="34" charset="-128"/>
                          <a:ea typeface="Meiryo" panose="020B0604030504040204" pitchFamily="34" charset="-128"/>
                        </a:rPr>
                        <a:t>社以上が導入。金融機関レベルの最高セキュリティと、</a:t>
                      </a:r>
                      <a:r>
                        <a:rPr lang="en" sz="1400">
                          <a:solidFill>
                            <a:srgbClr val="1F1F1F"/>
                          </a:solidFill>
                          <a:effectLst/>
                          <a:latin typeface="Meiryo" panose="020B0604030504040204" pitchFamily="34" charset="-128"/>
                          <a:ea typeface="Meiryo" panose="020B0604030504040204" pitchFamily="34" charset="-128"/>
                        </a:rPr>
                        <a:t>Web</a:t>
                      </a:r>
                      <a:r>
                        <a:rPr lang="ja-JP" altLang="en-US" sz="1400">
                          <a:solidFill>
                            <a:srgbClr val="1F1F1F"/>
                          </a:solidFill>
                          <a:effectLst/>
                          <a:latin typeface="Meiryo" panose="020B0604030504040204" pitchFamily="34" charset="-128"/>
                          <a:ea typeface="Meiryo" panose="020B0604030504040204" pitchFamily="34" charset="-128"/>
                        </a:rPr>
                        <a:t>専門人材不要の使いやすさで、大企業やグループ企業の複数サイト統合管理に最適。</a:t>
                      </a:r>
                    </a:p>
                  </a:txBody>
                  <a:tcPr marL="114300" marR="114300" marT="76200" marB="762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54432373"/>
                  </a:ext>
                </a:extLst>
              </a:tr>
            </a:tbl>
          </a:graphicData>
        </a:graphic>
      </p:graphicFrame>
    </p:spTree>
    <p:extLst>
      <p:ext uri="{BB962C8B-B14F-4D97-AF65-F5344CB8AC3E}">
        <p14:creationId xmlns:p14="http://schemas.microsoft.com/office/powerpoint/2010/main" val="3331757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58E36-0252-3BE2-C451-06994D3D70E0}"/>
            </a:ext>
          </a:extLst>
        </p:cNvPr>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3A828182-1FC0-BBE4-8994-F1FDF8CF4745}"/>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45</a:t>
            </a:fld>
            <a:endParaRPr lang="ja-JP" altLang="en-US"/>
          </a:p>
        </p:txBody>
      </p:sp>
      <p:sp>
        <p:nvSpPr>
          <p:cNvPr id="4" name="テキスト ボックス 3">
            <a:extLst>
              <a:ext uri="{FF2B5EF4-FFF2-40B4-BE49-F238E27FC236}">
                <a16:creationId xmlns:a16="http://schemas.microsoft.com/office/drawing/2014/main" id="{A308575D-17D8-173E-0F7C-47531C3C4300}"/>
              </a:ext>
            </a:extLst>
          </p:cNvPr>
          <p:cNvSpPr txBox="1"/>
          <p:nvPr/>
        </p:nvSpPr>
        <p:spPr>
          <a:xfrm>
            <a:off x="1053382" y="845112"/>
            <a:ext cx="2887009" cy="377026"/>
          </a:xfrm>
          <a:prstGeom prst="rect">
            <a:avLst/>
          </a:prstGeom>
          <a:noFill/>
        </p:spPr>
        <p:txBody>
          <a:bodyPr wrap="none" lIns="0" tIns="0" rIns="0" bIns="0" rtlCol="0" anchor="t" anchorCtr="0">
            <a:spAutoFit/>
          </a:bodyPr>
          <a:lstStyle/>
          <a:p>
            <a:pPr>
              <a:lnSpc>
                <a:spcPct val="130000"/>
              </a:lnSpc>
              <a:spcBef>
                <a:spcPts val="100"/>
              </a:spcBef>
            </a:pPr>
            <a:r>
              <a:rPr lang="en-US" altLang="ja-JP" sz="2000" b="1">
                <a:solidFill>
                  <a:srgbClr val="0B3274"/>
                </a:solidFill>
                <a:latin typeface="メイリオ"/>
                <a:ea typeface="メイリオ"/>
                <a:cs typeface="+mn-lt"/>
              </a:rPr>
              <a:t>IR</a:t>
            </a:r>
            <a:r>
              <a:rPr lang="ja-JP" altLang="en-US" sz="2000" b="1">
                <a:solidFill>
                  <a:srgbClr val="0B3274"/>
                </a:solidFill>
                <a:latin typeface="メイリオ"/>
                <a:ea typeface="メイリオ"/>
                <a:cs typeface="+mn-lt"/>
              </a:rPr>
              <a:t>更新システムのご案内</a:t>
            </a:r>
            <a:endParaRPr lang="en-US" b="1">
              <a:latin typeface="メイリオ"/>
              <a:ea typeface="メイリオ"/>
            </a:endParaRPr>
          </a:p>
        </p:txBody>
      </p:sp>
      <p:sp>
        <p:nvSpPr>
          <p:cNvPr id="3" name="テキスト ボックス 2">
            <a:extLst>
              <a:ext uri="{FF2B5EF4-FFF2-40B4-BE49-F238E27FC236}">
                <a16:creationId xmlns:a16="http://schemas.microsoft.com/office/drawing/2014/main" id="{2E871006-5683-B2E4-A2F5-407FEF7975D6}"/>
              </a:ext>
            </a:extLst>
          </p:cNvPr>
          <p:cNvSpPr txBox="1"/>
          <p:nvPr/>
        </p:nvSpPr>
        <p:spPr>
          <a:xfrm>
            <a:off x="539560" y="146081"/>
            <a:ext cx="1211870" cy="263918"/>
          </a:xfrm>
          <a:prstGeom prst="rect">
            <a:avLst/>
          </a:prstGeom>
          <a:noFill/>
        </p:spPr>
        <p:txBody>
          <a:bodyPr wrap="none" lIns="0" tIns="0" rIns="0" bIns="0" rtlCol="0" anchor="t">
            <a:spAutoFit/>
          </a:bodyPr>
          <a:lstStyle/>
          <a:p>
            <a:pPr>
              <a:lnSpc>
                <a:spcPct val="130000"/>
              </a:lnSpc>
              <a:tabLst>
                <a:tab pos="539987" algn="l"/>
                <a:tab pos="719982" algn="l"/>
              </a:tabLst>
            </a:pPr>
            <a:r>
              <a:rPr lang="en" altLang="ja-JP" sz="1400" dirty="0">
                <a:solidFill>
                  <a:schemeClr val="bg1"/>
                </a:solidFill>
                <a:latin typeface="Meiryo"/>
                <a:ea typeface="Meiryo"/>
              </a:rPr>
              <a:t>08</a:t>
            </a:r>
            <a:r>
              <a:rPr lang="ja-JP" altLang="en" sz="1400">
                <a:solidFill>
                  <a:schemeClr val="bg1"/>
                </a:solidFill>
                <a:latin typeface="Meiryo"/>
                <a:ea typeface="Meiryo"/>
              </a:rPr>
              <a:t>　</a:t>
            </a:r>
            <a:r>
              <a:rPr lang="en" altLang="ja-JP" sz="1400" dirty="0">
                <a:solidFill>
                  <a:schemeClr val="bg1"/>
                </a:solidFill>
                <a:latin typeface="Meiryo"/>
                <a:ea typeface="Meiryo"/>
              </a:rPr>
              <a:t>Appendix</a:t>
            </a:r>
          </a:p>
        </p:txBody>
      </p:sp>
      <p:graphicFrame>
        <p:nvGraphicFramePr>
          <p:cNvPr id="9" name="表 8">
            <a:extLst>
              <a:ext uri="{FF2B5EF4-FFF2-40B4-BE49-F238E27FC236}">
                <a16:creationId xmlns:a16="http://schemas.microsoft.com/office/drawing/2014/main" id="{DAF8248B-A03D-1327-7ACD-94C8140925BC}"/>
              </a:ext>
            </a:extLst>
          </p:cNvPr>
          <p:cNvGraphicFramePr>
            <a:graphicFrameLocks noGrp="1"/>
          </p:cNvGraphicFramePr>
          <p:nvPr>
            <p:extLst>
              <p:ext uri="{D42A27DB-BD31-4B8C-83A1-F6EECF244321}">
                <p14:modId xmlns:p14="http://schemas.microsoft.com/office/powerpoint/2010/main" val="2105804731"/>
              </p:ext>
            </p:extLst>
          </p:nvPr>
        </p:nvGraphicFramePr>
        <p:xfrm>
          <a:off x="838200" y="1657251"/>
          <a:ext cx="10515600" cy="3400785"/>
        </p:xfrm>
        <a:graphic>
          <a:graphicData uri="http://schemas.openxmlformats.org/drawingml/2006/table">
            <a:tbl>
              <a:tblPr/>
              <a:tblGrid>
                <a:gridCol w="3448050">
                  <a:extLst>
                    <a:ext uri="{9D8B030D-6E8A-4147-A177-3AD203B41FA5}">
                      <a16:colId xmlns:a16="http://schemas.microsoft.com/office/drawing/2014/main" val="2926702104"/>
                    </a:ext>
                  </a:extLst>
                </a:gridCol>
                <a:gridCol w="7067550">
                  <a:extLst>
                    <a:ext uri="{9D8B030D-6E8A-4147-A177-3AD203B41FA5}">
                      <a16:colId xmlns:a16="http://schemas.microsoft.com/office/drawing/2014/main" val="1374933417"/>
                    </a:ext>
                  </a:extLst>
                </a:gridCol>
              </a:tblGrid>
              <a:tr h="381990">
                <a:tc>
                  <a:txBody>
                    <a:bodyPr/>
                    <a:lstStyle/>
                    <a:p>
                      <a:pPr algn="ctr" rtl="0">
                        <a:buNone/>
                      </a:pPr>
                      <a:r>
                        <a:rPr lang="ja-JP" altLang="en-US" b="1">
                          <a:solidFill>
                            <a:schemeClr val="bg1"/>
                          </a:solidFill>
                          <a:effectLst/>
                          <a:latin typeface="Google Sans Text"/>
                        </a:rPr>
                        <a:t>項目</a:t>
                      </a:r>
                      <a:endParaRPr lang="ja-JP" altLang="en-US">
                        <a:solidFill>
                          <a:schemeClr val="bg1"/>
                        </a:solidFill>
                        <a:effectLst/>
                        <a:latin typeface="Google Sans Text"/>
                      </a:endParaRPr>
                    </a:p>
                  </a:txBody>
                  <a:tcPr marL="114300" marR="114300" marT="76200" marB="762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B3274"/>
                    </a:solidFill>
                  </a:tcPr>
                </a:tc>
                <a:tc>
                  <a:txBody>
                    <a:bodyPr/>
                    <a:lstStyle/>
                    <a:p>
                      <a:pPr algn="ctr" rtl="0">
                        <a:buNone/>
                      </a:pPr>
                      <a:r>
                        <a:rPr lang="ja-JP" altLang="en-US" b="1">
                          <a:solidFill>
                            <a:schemeClr val="bg1"/>
                          </a:solidFill>
                          <a:effectLst/>
                          <a:latin typeface="Google Sans Text"/>
                        </a:rPr>
                        <a:t>内容</a:t>
                      </a:r>
                      <a:endParaRPr lang="ja-JP" altLang="en-US">
                        <a:solidFill>
                          <a:schemeClr val="bg1"/>
                        </a:solidFill>
                        <a:effectLst/>
                        <a:latin typeface="Google Sans Text"/>
                      </a:endParaRPr>
                    </a:p>
                  </a:txBody>
                  <a:tcPr marL="114300" marR="114300" marT="76200" marB="762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B3274"/>
                    </a:solidFill>
                  </a:tcPr>
                </a:tc>
                <a:extLst>
                  <a:ext uri="{0D108BD9-81ED-4DB2-BD59-A6C34878D82A}">
                    <a16:rowId xmlns:a16="http://schemas.microsoft.com/office/drawing/2014/main" val="2123632908"/>
                  </a:ext>
                </a:extLst>
              </a:tr>
              <a:tr h="1364250">
                <a:tc>
                  <a:txBody>
                    <a:bodyPr/>
                    <a:lstStyle/>
                    <a:p>
                      <a:pPr rtl="0">
                        <a:lnSpc>
                          <a:spcPct val="150000"/>
                        </a:lnSpc>
                        <a:buNone/>
                      </a:pPr>
                      <a:r>
                        <a:rPr lang="en" sz="1600" b="1" err="1">
                          <a:solidFill>
                            <a:srgbClr val="1F1F1F"/>
                          </a:solidFill>
                          <a:effectLst/>
                          <a:latin typeface="Meiryo" panose="020B0604030504040204" pitchFamily="34" charset="-128"/>
                          <a:ea typeface="Meiryo" panose="020B0604030504040204" pitchFamily="34" charset="-128"/>
                        </a:rPr>
                        <a:t>WizLabo</a:t>
                      </a:r>
                      <a:r>
                        <a:rPr lang="en" sz="1600" b="1">
                          <a:solidFill>
                            <a:srgbClr val="1F1F1F"/>
                          </a:solidFill>
                          <a:effectLst/>
                          <a:latin typeface="Meiryo" panose="020B0604030504040204" pitchFamily="34" charset="-128"/>
                          <a:ea typeface="Meiryo" panose="020B0604030504040204" pitchFamily="34" charset="-128"/>
                        </a:rPr>
                        <a:t> Library</a:t>
                      </a:r>
                      <a:br>
                        <a:rPr lang="en" sz="1600" b="1">
                          <a:solidFill>
                            <a:srgbClr val="1F1F1F"/>
                          </a:solidFill>
                          <a:effectLst/>
                          <a:latin typeface="Meiryo" panose="020B0604030504040204" pitchFamily="34" charset="-128"/>
                          <a:ea typeface="Meiryo" panose="020B0604030504040204" pitchFamily="34" charset="-128"/>
                        </a:rPr>
                      </a:br>
                      <a:r>
                        <a:rPr lang="en" altLang="ja-JP" sz="1200">
                          <a:solidFill>
                            <a:srgbClr val="1F1F1F"/>
                          </a:solidFill>
                          <a:effectLst/>
                          <a:latin typeface="Meiryo" panose="020B0604030504040204" pitchFamily="34" charset="-128"/>
                          <a:ea typeface="Meiryo" panose="020B0604030504040204" pitchFamily="34" charset="-128"/>
                          <a:hlinkClick r:id="rId3"/>
                        </a:rPr>
                        <a:t>https://</a:t>
                      </a:r>
                      <a:r>
                        <a:rPr lang="en" altLang="ja-JP" sz="1200" err="1">
                          <a:solidFill>
                            <a:srgbClr val="1F1F1F"/>
                          </a:solidFill>
                          <a:effectLst/>
                          <a:latin typeface="Meiryo" panose="020B0604030504040204" pitchFamily="34" charset="-128"/>
                          <a:ea typeface="Meiryo" panose="020B0604030504040204" pitchFamily="34" charset="-128"/>
                          <a:hlinkClick r:id="rId3"/>
                        </a:rPr>
                        <a:t>www.wizlabo.jp</a:t>
                      </a:r>
                      <a:r>
                        <a:rPr lang="en" altLang="ja-JP" sz="1200">
                          <a:solidFill>
                            <a:srgbClr val="1F1F1F"/>
                          </a:solidFill>
                          <a:effectLst/>
                          <a:latin typeface="Meiryo" panose="020B0604030504040204" pitchFamily="34" charset="-128"/>
                          <a:ea typeface="Meiryo" panose="020B0604030504040204" pitchFamily="34" charset="-128"/>
                          <a:hlinkClick r:id="rId3"/>
                        </a:rPr>
                        <a:t>/</a:t>
                      </a:r>
                      <a:r>
                        <a:rPr lang="en" altLang="ja-JP" sz="1200" err="1">
                          <a:solidFill>
                            <a:srgbClr val="1F1F1F"/>
                          </a:solidFill>
                          <a:effectLst/>
                          <a:latin typeface="Meiryo" panose="020B0604030504040204" pitchFamily="34" charset="-128"/>
                          <a:ea typeface="Meiryo" panose="020B0604030504040204" pitchFamily="34" charset="-128"/>
                          <a:hlinkClick r:id="rId3"/>
                        </a:rPr>
                        <a:t>wizlabo</a:t>
                      </a:r>
                      <a:r>
                        <a:rPr lang="en" altLang="ja-JP" sz="1200">
                          <a:solidFill>
                            <a:srgbClr val="1F1F1F"/>
                          </a:solidFill>
                          <a:effectLst/>
                          <a:latin typeface="Meiryo" panose="020B0604030504040204" pitchFamily="34" charset="-128"/>
                          <a:ea typeface="Meiryo" panose="020B0604030504040204" pitchFamily="34" charset="-128"/>
                          <a:hlinkClick r:id="rId3"/>
                        </a:rPr>
                        <a:t>-library/</a:t>
                      </a:r>
                      <a:endParaRPr lang="en" sz="1200">
                        <a:solidFill>
                          <a:srgbClr val="1F1F1F"/>
                        </a:solidFill>
                        <a:effectLst/>
                        <a:latin typeface="Meiryo" panose="020B0604030504040204" pitchFamily="34" charset="-128"/>
                        <a:ea typeface="Meiryo" panose="020B0604030504040204" pitchFamily="34" charset="-128"/>
                      </a:endParaRPr>
                    </a:p>
                  </a:txBody>
                  <a:tcPr marL="114300" marR="114300" marT="76200" marB="762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rtl="0">
                        <a:lnSpc>
                          <a:spcPct val="150000"/>
                        </a:lnSpc>
                        <a:buNone/>
                      </a:pPr>
                      <a:r>
                        <a:rPr lang="en" altLang="ja-JP" sz="1400" err="1">
                          <a:solidFill>
                            <a:srgbClr val="1F1F1F"/>
                          </a:solidFill>
                          <a:effectLst/>
                          <a:latin typeface="Meiryo" panose="020B0604030504040204" pitchFamily="34" charset="-128"/>
                          <a:ea typeface="Meiryo" panose="020B0604030504040204" pitchFamily="34" charset="-128"/>
                        </a:rPr>
                        <a:t>TDnet</a:t>
                      </a:r>
                      <a:r>
                        <a:rPr lang="ja-JP" altLang="en" sz="1400">
                          <a:solidFill>
                            <a:srgbClr val="1F1F1F"/>
                          </a:solidFill>
                          <a:effectLst/>
                          <a:latin typeface="Meiryo" panose="020B0604030504040204" pitchFamily="34" charset="-128"/>
                          <a:ea typeface="Meiryo" panose="020B0604030504040204" pitchFamily="34" charset="-128"/>
                        </a:rPr>
                        <a:t>・</a:t>
                      </a:r>
                      <a:r>
                        <a:rPr lang="en" altLang="ja-JP" sz="1400">
                          <a:solidFill>
                            <a:srgbClr val="1F1F1F"/>
                          </a:solidFill>
                          <a:effectLst/>
                          <a:latin typeface="Meiryo" panose="020B0604030504040204" pitchFamily="34" charset="-128"/>
                          <a:ea typeface="Meiryo" panose="020B0604030504040204" pitchFamily="34" charset="-128"/>
                        </a:rPr>
                        <a:t>EDINET</a:t>
                      </a:r>
                      <a:r>
                        <a:rPr lang="ja-JP" altLang="en-US" sz="1400">
                          <a:solidFill>
                            <a:srgbClr val="1F1F1F"/>
                          </a:solidFill>
                          <a:effectLst/>
                          <a:latin typeface="Meiryo" panose="020B0604030504040204" pitchFamily="34" charset="-128"/>
                          <a:ea typeface="Meiryo" panose="020B0604030504040204" pitchFamily="34" charset="-128"/>
                        </a:rPr>
                        <a:t>の開示情報とグラフを自動更新するサービス。</a:t>
                      </a:r>
                      <a:r>
                        <a:rPr lang="en" altLang="ja-JP" sz="1400">
                          <a:solidFill>
                            <a:srgbClr val="1F1F1F"/>
                          </a:solidFill>
                          <a:effectLst/>
                          <a:latin typeface="Meiryo" panose="020B0604030504040204" pitchFamily="34" charset="-128"/>
                          <a:ea typeface="Meiryo" panose="020B0604030504040204" pitchFamily="34" charset="-128"/>
                        </a:rPr>
                        <a:t>Light</a:t>
                      </a:r>
                      <a:r>
                        <a:rPr lang="ja-JP" altLang="en" sz="1400">
                          <a:solidFill>
                            <a:srgbClr val="1F1F1F"/>
                          </a:solidFill>
                          <a:effectLst/>
                          <a:latin typeface="Meiryo" panose="020B0604030504040204" pitchFamily="34" charset="-128"/>
                          <a:ea typeface="Meiryo" panose="020B0604030504040204" pitchFamily="34" charset="-128"/>
                        </a:rPr>
                        <a:t>・</a:t>
                      </a:r>
                      <a:r>
                        <a:rPr lang="en" altLang="ja-JP" sz="1400">
                          <a:solidFill>
                            <a:srgbClr val="1F1F1F"/>
                          </a:solidFill>
                          <a:effectLst/>
                          <a:latin typeface="Meiryo" panose="020B0604030504040204" pitchFamily="34" charset="-128"/>
                          <a:ea typeface="Meiryo" panose="020B0604030504040204" pitchFamily="34" charset="-128"/>
                        </a:rPr>
                        <a:t>Plus</a:t>
                      </a:r>
                      <a:r>
                        <a:rPr lang="ja-JP" altLang="en" sz="1400">
                          <a:solidFill>
                            <a:srgbClr val="1F1F1F"/>
                          </a:solidFill>
                          <a:effectLst/>
                          <a:latin typeface="Meiryo" panose="020B0604030504040204" pitchFamily="34" charset="-128"/>
                          <a:ea typeface="Meiryo" panose="020B0604030504040204" pitchFamily="34" charset="-128"/>
                        </a:rPr>
                        <a:t>・</a:t>
                      </a:r>
                      <a:r>
                        <a:rPr lang="en" altLang="ja-JP" sz="1400">
                          <a:solidFill>
                            <a:srgbClr val="1F1F1F"/>
                          </a:solidFill>
                          <a:effectLst/>
                          <a:latin typeface="Meiryo" panose="020B0604030504040204" pitchFamily="34" charset="-128"/>
                          <a:ea typeface="Meiryo" panose="020B0604030504040204" pitchFamily="34" charset="-128"/>
                        </a:rPr>
                        <a:t>One</a:t>
                      </a:r>
                      <a:r>
                        <a:rPr lang="ja-JP" altLang="en-US" sz="1400">
                          <a:solidFill>
                            <a:srgbClr val="1F1F1F"/>
                          </a:solidFill>
                          <a:effectLst/>
                          <a:latin typeface="Meiryo" panose="020B0604030504040204" pitchFamily="34" charset="-128"/>
                          <a:ea typeface="Meiryo" panose="020B0604030504040204" pitchFamily="34" charset="-128"/>
                        </a:rPr>
                        <a:t>の</a:t>
                      </a:r>
                      <a:r>
                        <a:rPr lang="en-US" altLang="ja-JP" sz="1400">
                          <a:solidFill>
                            <a:srgbClr val="1F1F1F"/>
                          </a:solidFill>
                          <a:effectLst/>
                          <a:latin typeface="Meiryo" panose="020B0604030504040204" pitchFamily="34" charset="-128"/>
                          <a:ea typeface="Meiryo" panose="020B0604030504040204" pitchFamily="34" charset="-128"/>
                        </a:rPr>
                        <a:t>3</a:t>
                      </a:r>
                      <a:r>
                        <a:rPr lang="ja-JP" altLang="en-US" sz="1400">
                          <a:solidFill>
                            <a:srgbClr val="1F1F1F"/>
                          </a:solidFill>
                          <a:effectLst/>
                          <a:latin typeface="Meiryo" panose="020B0604030504040204" pitchFamily="34" charset="-128"/>
                          <a:ea typeface="Meiryo" panose="020B0604030504040204" pitchFamily="34" charset="-128"/>
                        </a:rPr>
                        <a:t>プランから選択可能で、既存の</a:t>
                      </a:r>
                      <a:r>
                        <a:rPr lang="en" altLang="ja-JP" sz="1400">
                          <a:solidFill>
                            <a:srgbClr val="1F1F1F"/>
                          </a:solidFill>
                          <a:effectLst/>
                          <a:latin typeface="Meiryo" panose="020B0604030504040204" pitchFamily="34" charset="-128"/>
                          <a:ea typeface="Meiryo" panose="020B0604030504040204" pitchFamily="34" charset="-128"/>
                        </a:rPr>
                        <a:t>WordPress</a:t>
                      </a:r>
                      <a:r>
                        <a:rPr lang="ja-JP" altLang="en-US" sz="1400">
                          <a:solidFill>
                            <a:srgbClr val="1F1F1F"/>
                          </a:solidFill>
                          <a:effectLst/>
                          <a:latin typeface="Meiryo" panose="020B0604030504040204" pitchFamily="34" charset="-128"/>
                          <a:ea typeface="Meiryo" panose="020B0604030504040204" pitchFamily="34" charset="-128"/>
                        </a:rPr>
                        <a:t>など他</a:t>
                      </a:r>
                      <a:r>
                        <a:rPr lang="en" altLang="ja-JP" sz="1400">
                          <a:solidFill>
                            <a:srgbClr val="1F1F1F"/>
                          </a:solidFill>
                          <a:effectLst/>
                          <a:latin typeface="Meiryo" panose="020B0604030504040204" pitchFamily="34" charset="-128"/>
                          <a:ea typeface="Meiryo" panose="020B0604030504040204" pitchFamily="34" charset="-128"/>
                        </a:rPr>
                        <a:t>CMS</a:t>
                      </a:r>
                      <a:r>
                        <a:rPr lang="ja-JP" altLang="en-US" sz="1400">
                          <a:solidFill>
                            <a:srgbClr val="1F1F1F"/>
                          </a:solidFill>
                          <a:effectLst/>
                          <a:latin typeface="Meiryo" panose="020B0604030504040204" pitchFamily="34" charset="-128"/>
                          <a:ea typeface="Meiryo" panose="020B0604030504040204" pitchFamily="34" charset="-128"/>
                        </a:rPr>
                        <a:t>との併用も対応。導入期間</a:t>
                      </a:r>
                      <a:r>
                        <a:rPr lang="en-US" altLang="ja-JP" sz="1400">
                          <a:solidFill>
                            <a:srgbClr val="1F1F1F"/>
                          </a:solidFill>
                          <a:effectLst/>
                          <a:latin typeface="Meiryo" panose="020B0604030504040204" pitchFamily="34" charset="-128"/>
                          <a:ea typeface="Meiryo" panose="020B0604030504040204" pitchFamily="34" charset="-128"/>
                        </a:rPr>
                        <a:t>1.5</a:t>
                      </a:r>
                      <a:r>
                        <a:rPr lang="ja-JP" altLang="en-US" sz="1400">
                          <a:solidFill>
                            <a:srgbClr val="1F1F1F"/>
                          </a:solidFill>
                          <a:effectLst/>
                          <a:latin typeface="Meiryo" panose="020B0604030504040204" pitchFamily="34" charset="-128"/>
                          <a:ea typeface="Meiryo" panose="020B0604030504040204" pitchFamily="34" charset="-128"/>
                        </a:rPr>
                        <a:t>～</a:t>
                      </a:r>
                      <a:r>
                        <a:rPr lang="en-US" altLang="ja-JP" sz="1400">
                          <a:solidFill>
                            <a:srgbClr val="1F1F1F"/>
                          </a:solidFill>
                          <a:effectLst/>
                          <a:latin typeface="Meiryo" panose="020B0604030504040204" pitchFamily="34" charset="-128"/>
                          <a:ea typeface="Meiryo" panose="020B0604030504040204" pitchFamily="34" charset="-128"/>
                        </a:rPr>
                        <a:t>3</a:t>
                      </a:r>
                      <a:r>
                        <a:rPr lang="ja-JP" altLang="en-US" sz="1400">
                          <a:solidFill>
                            <a:srgbClr val="1F1F1F"/>
                          </a:solidFill>
                          <a:effectLst/>
                          <a:latin typeface="Meiryo" panose="020B0604030504040204" pitchFamily="34" charset="-128"/>
                          <a:ea typeface="Meiryo" panose="020B0604030504040204" pitchFamily="34" charset="-128"/>
                        </a:rPr>
                        <a:t>ヶ月で、インサイダー情報漏洩リスクを回避しながら開示業務を効率化。</a:t>
                      </a:r>
                    </a:p>
                  </a:txBody>
                  <a:tcPr marL="114300" marR="114300" marT="76200" marB="762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43183700"/>
                  </a:ext>
                </a:extLst>
              </a:tr>
              <a:tr h="1609815">
                <a:tc>
                  <a:txBody>
                    <a:bodyPr/>
                    <a:lstStyle/>
                    <a:p>
                      <a:pPr rtl="0">
                        <a:lnSpc>
                          <a:spcPct val="150000"/>
                        </a:lnSpc>
                        <a:buNone/>
                      </a:pPr>
                      <a:r>
                        <a:rPr lang="ja-JP" altLang="en-US" sz="1600" b="1">
                          <a:solidFill>
                            <a:srgbClr val="1F1F1F"/>
                          </a:solidFill>
                          <a:effectLst/>
                          <a:latin typeface="Meiryo" panose="020B0604030504040204" pitchFamily="34" charset="-128"/>
                          <a:ea typeface="Meiryo" panose="020B0604030504040204" pitchFamily="34" charset="-128"/>
                        </a:rPr>
                        <a:t>大和</a:t>
                      </a:r>
                      <a:r>
                        <a:rPr lang="en" sz="1600" b="1">
                          <a:solidFill>
                            <a:srgbClr val="1F1F1F"/>
                          </a:solidFill>
                          <a:effectLst/>
                          <a:latin typeface="Meiryo" panose="020B0604030504040204" pitchFamily="34" charset="-128"/>
                          <a:ea typeface="Meiryo" panose="020B0604030504040204" pitchFamily="34" charset="-128"/>
                        </a:rPr>
                        <a:t>IR-CMS</a:t>
                      </a:r>
                      <a:br>
                        <a:rPr lang="en" sz="1600" b="1">
                          <a:solidFill>
                            <a:srgbClr val="1F1F1F"/>
                          </a:solidFill>
                          <a:effectLst/>
                          <a:latin typeface="Meiryo" panose="020B0604030504040204" pitchFamily="34" charset="-128"/>
                          <a:ea typeface="Meiryo" panose="020B0604030504040204" pitchFamily="34" charset="-128"/>
                        </a:rPr>
                      </a:br>
                      <a:r>
                        <a:rPr lang="en" sz="1200">
                          <a:solidFill>
                            <a:schemeClr val="tx1"/>
                          </a:solidFill>
                          <a:effectLst/>
                          <a:latin typeface="Meiryo" panose="020B0604030504040204" pitchFamily="34" charset="-128"/>
                          <a:ea typeface="Meiryo" panose="020B0604030504040204" pitchFamily="34" charset="-128"/>
                          <a:hlinkClick r:id="rId4"/>
                        </a:rPr>
                        <a:t>https://</a:t>
                      </a:r>
                      <a:r>
                        <a:rPr lang="en" sz="1200" err="1">
                          <a:solidFill>
                            <a:schemeClr val="tx1"/>
                          </a:solidFill>
                          <a:effectLst/>
                          <a:latin typeface="Meiryo" panose="020B0604030504040204" pitchFamily="34" charset="-128"/>
                          <a:ea typeface="Meiryo" panose="020B0604030504040204" pitchFamily="34" charset="-128"/>
                          <a:hlinkClick r:id="rId4"/>
                        </a:rPr>
                        <a:t>www.daiwair.co.jp</a:t>
                      </a:r>
                      <a:r>
                        <a:rPr lang="en" sz="1200">
                          <a:solidFill>
                            <a:schemeClr val="tx1"/>
                          </a:solidFill>
                          <a:effectLst/>
                          <a:latin typeface="Meiryo" panose="020B0604030504040204" pitchFamily="34" charset="-128"/>
                          <a:ea typeface="Meiryo" panose="020B0604030504040204" pitchFamily="34" charset="-128"/>
                          <a:hlinkClick r:id="rId4"/>
                        </a:rPr>
                        <a:t>/listed/</a:t>
                      </a:r>
                      <a:r>
                        <a:rPr lang="en" sz="1200" err="1">
                          <a:solidFill>
                            <a:schemeClr val="tx1"/>
                          </a:solidFill>
                          <a:effectLst/>
                          <a:latin typeface="Meiryo" panose="020B0604030504040204" pitchFamily="34" charset="-128"/>
                          <a:ea typeface="Meiryo" panose="020B0604030504040204" pitchFamily="34" charset="-128"/>
                          <a:hlinkClick r:id="rId4"/>
                        </a:rPr>
                        <a:t>ir_tool</a:t>
                      </a:r>
                      <a:r>
                        <a:rPr lang="en" sz="1200">
                          <a:solidFill>
                            <a:schemeClr val="tx1"/>
                          </a:solidFill>
                          <a:effectLst/>
                          <a:latin typeface="Meiryo" panose="020B0604030504040204" pitchFamily="34" charset="-128"/>
                          <a:ea typeface="Meiryo" panose="020B0604030504040204" pitchFamily="34" charset="-128"/>
                          <a:hlinkClick r:id="rId4"/>
                        </a:rPr>
                        <a:t>/</a:t>
                      </a:r>
                      <a:r>
                        <a:rPr lang="en" sz="1200" err="1">
                          <a:solidFill>
                            <a:schemeClr val="tx1"/>
                          </a:solidFill>
                          <a:effectLst/>
                          <a:latin typeface="Meiryo" panose="020B0604030504040204" pitchFamily="34" charset="-128"/>
                          <a:ea typeface="Meiryo" panose="020B0604030504040204" pitchFamily="34" charset="-128"/>
                          <a:hlinkClick r:id="rId4"/>
                        </a:rPr>
                        <a:t>website.html</a:t>
                      </a:r>
                      <a:endParaRPr lang="en" sz="1200">
                        <a:solidFill>
                          <a:schemeClr val="tx1"/>
                        </a:solidFill>
                        <a:effectLst/>
                        <a:latin typeface="Meiryo" panose="020B0604030504040204" pitchFamily="34" charset="-128"/>
                        <a:ea typeface="Meiryo" panose="020B0604030504040204" pitchFamily="34" charset="-128"/>
                      </a:endParaRPr>
                    </a:p>
                  </a:txBody>
                  <a:tcPr marL="114300" marR="114300" marT="76200" marB="762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rtl="0">
                        <a:lnSpc>
                          <a:spcPct val="150000"/>
                        </a:lnSpc>
                        <a:buNone/>
                      </a:pPr>
                      <a:r>
                        <a:rPr lang="ja-JP" altLang="en-US" sz="1400">
                          <a:solidFill>
                            <a:srgbClr val="1F1F1F"/>
                          </a:solidFill>
                          <a:effectLst/>
                          <a:latin typeface="Meiryo" panose="020B0604030504040204" pitchFamily="34" charset="-128"/>
                          <a:ea typeface="Meiryo" panose="020B0604030504040204" pitchFamily="34" charset="-128"/>
                        </a:rPr>
                        <a:t>「インターネット</a:t>
                      </a:r>
                      <a:r>
                        <a:rPr lang="en" altLang="ja-JP" sz="1400">
                          <a:solidFill>
                            <a:srgbClr val="1F1F1F"/>
                          </a:solidFill>
                          <a:effectLst/>
                          <a:latin typeface="Meiryo" panose="020B0604030504040204" pitchFamily="34" charset="-128"/>
                          <a:ea typeface="Meiryo" panose="020B0604030504040204" pitchFamily="34" charset="-128"/>
                        </a:rPr>
                        <a:t>IR</a:t>
                      </a:r>
                      <a:r>
                        <a:rPr lang="ja-JP" altLang="en-US" sz="1400">
                          <a:solidFill>
                            <a:srgbClr val="1F1F1F"/>
                          </a:solidFill>
                          <a:effectLst/>
                          <a:latin typeface="Meiryo" panose="020B0604030504040204" pitchFamily="34" charset="-128"/>
                          <a:ea typeface="Meiryo" panose="020B0604030504040204" pitchFamily="34" charset="-128"/>
                        </a:rPr>
                        <a:t>表彰」で培った長年のノウハウを活用した</a:t>
                      </a:r>
                      <a:r>
                        <a:rPr lang="en" altLang="ja-JP" sz="1400">
                          <a:solidFill>
                            <a:srgbClr val="1F1F1F"/>
                          </a:solidFill>
                          <a:effectLst/>
                          <a:latin typeface="Meiryo" panose="020B0604030504040204" pitchFamily="34" charset="-128"/>
                          <a:ea typeface="Meiryo" panose="020B0604030504040204" pitchFamily="34" charset="-128"/>
                        </a:rPr>
                        <a:t>CMS</a:t>
                      </a:r>
                      <a:r>
                        <a:rPr lang="ja-JP" altLang="en" sz="1400">
                          <a:solidFill>
                            <a:srgbClr val="1F1F1F"/>
                          </a:solidFill>
                          <a:effectLst/>
                          <a:latin typeface="Meiryo" panose="020B0604030504040204" pitchFamily="34" charset="-128"/>
                          <a:ea typeface="Meiryo" panose="020B0604030504040204" pitchFamily="34" charset="-128"/>
                        </a:rPr>
                        <a:t>。</a:t>
                      </a:r>
                      <a:r>
                        <a:rPr lang="en" altLang="ja-JP" sz="1400" err="1">
                          <a:solidFill>
                            <a:srgbClr val="1F1F1F"/>
                          </a:solidFill>
                          <a:effectLst/>
                          <a:latin typeface="Meiryo" panose="020B0604030504040204" pitchFamily="34" charset="-128"/>
                          <a:ea typeface="Meiryo" panose="020B0604030504040204" pitchFamily="34" charset="-128"/>
                        </a:rPr>
                        <a:t>TDnet</a:t>
                      </a:r>
                      <a:r>
                        <a:rPr lang="ja-JP" altLang="en" sz="1400">
                          <a:solidFill>
                            <a:srgbClr val="1F1F1F"/>
                          </a:solidFill>
                          <a:effectLst/>
                          <a:latin typeface="Meiryo" panose="020B0604030504040204" pitchFamily="34" charset="-128"/>
                          <a:ea typeface="Meiryo" panose="020B0604030504040204" pitchFamily="34" charset="-128"/>
                        </a:rPr>
                        <a:t>・</a:t>
                      </a:r>
                      <a:r>
                        <a:rPr lang="en" altLang="ja-JP" sz="1400">
                          <a:solidFill>
                            <a:srgbClr val="1F1F1F"/>
                          </a:solidFill>
                          <a:effectLst/>
                          <a:latin typeface="Meiryo" panose="020B0604030504040204" pitchFamily="34" charset="-128"/>
                          <a:ea typeface="Meiryo" panose="020B0604030504040204" pitchFamily="34" charset="-128"/>
                        </a:rPr>
                        <a:t>EDINET</a:t>
                      </a:r>
                      <a:r>
                        <a:rPr lang="ja-JP" altLang="en-US" sz="1400">
                          <a:solidFill>
                            <a:srgbClr val="1F1F1F"/>
                          </a:solidFill>
                          <a:effectLst/>
                          <a:latin typeface="Meiryo" panose="020B0604030504040204" pitchFamily="34" charset="-128"/>
                          <a:ea typeface="Meiryo" panose="020B0604030504040204" pitchFamily="34" charset="-128"/>
                        </a:rPr>
                        <a:t>からの自動取り込みと</a:t>
                      </a:r>
                      <a:r>
                        <a:rPr lang="en" altLang="ja-JP" sz="1400">
                          <a:solidFill>
                            <a:srgbClr val="1F1F1F"/>
                          </a:solidFill>
                          <a:effectLst/>
                          <a:latin typeface="Meiryo" panose="020B0604030504040204" pitchFamily="34" charset="-128"/>
                          <a:ea typeface="Meiryo" panose="020B0604030504040204" pitchFamily="34" charset="-128"/>
                        </a:rPr>
                        <a:t>XBRL</a:t>
                      </a:r>
                      <a:r>
                        <a:rPr lang="ja-JP" altLang="en-US" sz="1400">
                          <a:solidFill>
                            <a:srgbClr val="1F1F1F"/>
                          </a:solidFill>
                          <a:effectLst/>
                          <a:latin typeface="Meiryo" panose="020B0604030504040204" pitchFamily="34" charset="-128"/>
                          <a:ea typeface="Meiryo" panose="020B0604030504040204" pitchFamily="34" charset="-128"/>
                        </a:rPr>
                        <a:t>データによるグラフ自動更新で、情報の充実・柔軟な更新・厳格な管理を実現。診断からコンサルティングまでトータルサポートを提供。</a:t>
                      </a:r>
                    </a:p>
                  </a:txBody>
                  <a:tcPr marL="114300" marR="114300" marT="76200" marB="762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54432373"/>
                  </a:ext>
                </a:extLst>
              </a:tr>
            </a:tbl>
          </a:graphicData>
        </a:graphic>
      </p:graphicFrame>
    </p:spTree>
    <p:extLst>
      <p:ext uri="{BB962C8B-B14F-4D97-AF65-F5344CB8AC3E}">
        <p14:creationId xmlns:p14="http://schemas.microsoft.com/office/powerpoint/2010/main" val="32879958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43A49E-271D-E525-203F-E582B9B28F88}"/>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F6D3183-B75B-9016-3734-D24FAFBC7933}"/>
              </a:ext>
            </a:extLst>
          </p:cNvPr>
          <p:cNvSpPr txBox="1"/>
          <p:nvPr/>
        </p:nvSpPr>
        <p:spPr>
          <a:xfrm>
            <a:off x="1053382" y="845112"/>
            <a:ext cx="3590727" cy="377026"/>
          </a:xfrm>
          <a:prstGeom prst="rect">
            <a:avLst/>
          </a:prstGeom>
          <a:noFill/>
        </p:spPr>
        <p:txBody>
          <a:bodyPr wrap="none" lIns="0" tIns="0" rIns="0" bIns="0" rtlCol="0" anchor="t" anchorCtr="0">
            <a:spAutoFit/>
          </a:bodyPr>
          <a:lstStyle/>
          <a:p>
            <a:pPr>
              <a:lnSpc>
                <a:spcPct val="130000"/>
              </a:lnSpc>
              <a:spcBef>
                <a:spcPts val="100"/>
              </a:spcBef>
            </a:pPr>
            <a:r>
              <a:rPr lang="ja-JP" altLang="en-US" sz="2000" b="1">
                <a:solidFill>
                  <a:srgbClr val="0B3274"/>
                </a:solidFill>
                <a:latin typeface="メイリオ"/>
                <a:ea typeface="メイリオ"/>
                <a:cs typeface="+mn-lt"/>
              </a:rPr>
              <a:t>デザイン自由度が高いサービス</a:t>
            </a:r>
          </a:p>
        </p:txBody>
      </p:sp>
      <p:sp>
        <p:nvSpPr>
          <p:cNvPr id="6" name="スライド番号プレースホルダー 5">
            <a:extLst>
              <a:ext uri="{FF2B5EF4-FFF2-40B4-BE49-F238E27FC236}">
                <a16:creationId xmlns:a16="http://schemas.microsoft.com/office/drawing/2014/main" id="{3F932A3D-6414-CB83-BB7A-72F48B876A03}"/>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46</a:t>
            </a:fld>
            <a:endParaRPr lang="ja-JP" altLang="en-US"/>
          </a:p>
        </p:txBody>
      </p:sp>
      <p:sp>
        <p:nvSpPr>
          <p:cNvPr id="4" name="テキスト ボックス 3">
            <a:extLst>
              <a:ext uri="{FF2B5EF4-FFF2-40B4-BE49-F238E27FC236}">
                <a16:creationId xmlns:a16="http://schemas.microsoft.com/office/drawing/2014/main" id="{7404C65C-7457-C6FD-5102-A2DFDE66871F}"/>
              </a:ext>
            </a:extLst>
          </p:cNvPr>
          <p:cNvSpPr txBox="1"/>
          <p:nvPr/>
        </p:nvSpPr>
        <p:spPr>
          <a:xfrm>
            <a:off x="539560" y="146081"/>
            <a:ext cx="1211870" cy="263918"/>
          </a:xfrm>
          <a:prstGeom prst="rect">
            <a:avLst/>
          </a:prstGeom>
          <a:noFill/>
        </p:spPr>
        <p:txBody>
          <a:bodyPr wrap="none" lIns="0" tIns="0" rIns="0" bIns="0" rtlCol="0" anchor="t">
            <a:spAutoFit/>
          </a:bodyPr>
          <a:lstStyle/>
          <a:p>
            <a:pPr>
              <a:lnSpc>
                <a:spcPct val="130000"/>
              </a:lnSpc>
              <a:tabLst>
                <a:tab pos="539987" algn="l"/>
                <a:tab pos="719982" algn="l"/>
              </a:tabLst>
            </a:pPr>
            <a:r>
              <a:rPr lang="en" altLang="ja-JP" sz="1400" dirty="0">
                <a:solidFill>
                  <a:schemeClr val="bg1"/>
                </a:solidFill>
                <a:latin typeface="Meiryo"/>
                <a:ea typeface="Meiryo"/>
              </a:rPr>
              <a:t>08</a:t>
            </a:r>
            <a:r>
              <a:rPr lang="ja-JP" altLang="en" sz="1400">
                <a:solidFill>
                  <a:schemeClr val="bg1"/>
                </a:solidFill>
                <a:latin typeface="Meiryo"/>
                <a:ea typeface="Meiryo"/>
              </a:rPr>
              <a:t>　</a:t>
            </a:r>
            <a:r>
              <a:rPr lang="en" altLang="ja-JP" sz="1400" dirty="0">
                <a:solidFill>
                  <a:schemeClr val="bg1"/>
                </a:solidFill>
                <a:latin typeface="Meiryo"/>
                <a:ea typeface="Meiryo"/>
              </a:rPr>
              <a:t>Appendix</a:t>
            </a:r>
          </a:p>
        </p:txBody>
      </p:sp>
      <p:graphicFrame>
        <p:nvGraphicFramePr>
          <p:cNvPr id="2" name="表 1">
            <a:extLst>
              <a:ext uri="{FF2B5EF4-FFF2-40B4-BE49-F238E27FC236}">
                <a16:creationId xmlns:a16="http://schemas.microsoft.com/office/drawing/2014/main" id="{2818164A-431E-A359-8C17-4FD60EE25FC4}"/>
              </a:ext>
            </a:extLst>
          </p:cNvPr>
          <p:cNvGraphicFramePr>
            <a:graphicFrameLocks noGrp="1"/>
          </p:cNvGraphicFramePr>
          <p:nvPr>
            <p:extLst>
              <p:ext uri="{D42A27DB-BD31-4B8C-83A1-F6EECF244321}">
                <p14:modId xmlns:p14="http://schemas.microsoft.com/office/powerpoint/2010/main" val="3997159695"/>
              </p:ext>
            </p:extLst>
          </p:nvPr>
        </p:nvGraphicFramePr>
        <p:xfrm>
          <a:off x="875762" y="1663330"/>
          <a:ext cx="10509162" cy="4437081"/>
        </p:xfrm>
        <a:graphic>
          <a:graphicData uri="http://schemas.openxmlformats.org/drawingml/2006/table">
            <a:tbl>
              <a:tblPr>
                <a:tableStyleId>{2D5ABB26-0587-4C30-8999-92F81FD0307C}</a:tableStyleId>
              </a:tblPr>
              <a:tblGrid>
                <a:gridCol w="2464338">
                  <a:extLst>
                    <a:ext uri="{9D8B030D-6E8A-4147-A177-3AD203B41FA5}">
                      <a16:colId xmlns:a16="http://schemas.microsoft.com/office/drawing/2014/main" val="689781027"/>
                    </a:ext>
                  </a:extLst>
                </a:gridCol>
                <a:gridCol w="1450841">
                  <a:extLst>
                    <a:ext uri="{9D8B030D-6E8A-4147-A177-3AD203B41FA5}">
                      <a16:colId xmlns:a16="http://schemas.microsoft.com/office/drawing/2014/main" val="919123321"/>
                    </a:ext>
                  </a:extLst>
                </a:gridCol>
                <a:gridCol w="6593983">
                  <a:extLst>
                    <a:ext uri="{9D8B030D-6E8A-4147-A177-3AD203B41FA5}">
                      <a16:colId xmlns:a16="http://schemas.microsoft.com/office/drawing/2014/main" val="587821593"/>
                    </a:ext>
                  </a:extLst>
                </a:gridCol>
              </a:tblGrid>
              <a:tr h="371456">
                <a:tc>
                  <a:txBody>
                    <a:bodyPr/>
                    <a:lstStyle/>
                    <a:p>
                      <a:pPr algn="ctr" rtl="0">
                        <a:buNone/>
                      </a:pPr>
                      <a:r>
                        <a:rPr lang="ja-JP" altLang="en-US" sz="1200" b="0">
                          <a:solidFill>
                            <a:schemeClr val="bg1"/>
                          </a:solidFill>
                          <a:effectLst/>
                          <a:latin typeface="Meiryo" panose="020B0604030504040204" pitchFamily="34" charset="-128"/>
                          <a:ea typeface="Meiryo" panose="020B0604030504040204" pitchFamily="34" charset="-128"/>
                        </a:rPr>
                        <a:t>サービス名</a:t>
                      </a:r>
                    </a:p>
                  </a:txBody>
                  <a:tcPr marL="137160" marR="137160" marT="137160" marB="13716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B3274"/>
                    </a:solidFill>
                  </a:tcPr>
                </a:tc>
                <a:tc>
                  <a:txBody>
                    <a:bodyPr/>
                    <a:lstStyle/>
                    <a:p>
                      <a:pPr algn="ctr" rtl="0">
                        <a:buNone/>
                      </a:pPr>
                      <a:r>
                        <a:rPr lang="ja-JP" altLang="en-US" sz="1200" b="0">
                          <a:solidFill>
                            <a:schemeClr val="bg1"/>
                          </a:solidFill>
                          <a:effectLst/>
                          <a:latin typeface="Meiryo" panose="020B0604030504040204" pitchFamily="34" charset="-128"/>
                          <a:ea typeface="Meiryo" panose="020B0604030504040204" pitchFamily="34" charset="-128"/>
                        </a:rPr>
                        <a:t>デザイン自由度</a:t>
                      </a:r>
                    </a:p>
                  </a:txBody>
                  <a:tcPr marL="137160" marR="137160" marT="137160" marB="13716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B3274"/>
                    </a:solidFill>
                  </a:tcPr>
                </a:tc>
                <a:tc>
                  <a:txBody>
                    <a:bodyPr/>
                    <a:lstStyle/>
                    <a:p>
                      <a:pPr algn="ctr" rtl="0">
                        <a:buNone/>
                      </a:pPr>
                      <a:r>
                        <a:rPr lang="ja-JP" altLang="en-US" sz="1200" b="0">
                          <a:solidFill>
                            <a:schemeClr val="bg1"/>
                          </a:solidFill>
                          <a:effectLst/>
                          <a:latin typeface="Meiryo" panose="020B0604030504040204" pitchFamily="34" charset="-128"/>
                          <a:ea typeface="Meiryo" panose="020B0604030504040204" pitchFamily="34" charset="-128"/>
                        </a:rPr>
                        <a:t>主な特徴・実装の柔軟性</a:t>
                      </a:r>
                    </a:p>
                  </a:txBody>
                  <a:tcPr marL="137160" marR="137160" marT="137160" marB="13716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B3274"/>
                    </a:solidFill>
                  </a:tcPr>
                </a:tc>
                <a:extLst>
                  <a:ext uri="{0D108BD9-81ED-4DB2-BD59-A6C34878D82A}">
                    <a16:rowId xmlns:a16="http://schemas.microsoft.com/office/drawing/2014/main" val="3428266724"/>
                  </a:ext>
                </a:extLst>
              </a:tr>
              <a:tr h="1326627">
                <a:tc>
                  <a:txBody>
                    <a:bodyPr/>
                    <a:lstStyle/>
                    <a:p>
                      <a:pPr rtl="0">
                        <a:buNone/>
                      </a:pPr>
                      <a:r>
                        <a:rPr lang="en" sz="1400" b="1">
                          <a:solidFill>
                            <a:srgbClr val="1F1F1F"/>
                          </a:solidFill>
                          <a:effectLst/>
                          <a:latin typeface="Meiryo" panose="020B0604030504040204" pitchFamily="34" charset="-128"/>
                          <a:ea typeface="Meiryo" panose="020B0604030504040204" pitchFamily="34" charset="-128"/>
                        </a:rPr>
                        <a:t>E-IR (</a:t>
                      </a:r>
                      <a:r>
                        <a:rPr lang="ja-JP" altLang="en-US" sz="1400" b="1">
                          <a:solidFill>
                            <a:srgbClr val="1F1F1F"/>
                          </a:solidFill>
                          <a:effectLst/>
                          <a:latin typeface="Meiryo" panose="020B0604030504040204" pitchFamily="34" charset="-128"/>
                          <a:ea typeface="Meiryo" panose="020B0604030504040204" pitchFamily="34" charset="-128"/>
                        </a:rPr>
                        <a:t>プロネクサス</a:t>
                      </a:r>
                      <a:r>
                        <a:rPr lang="en-US" altLang="ja-JP" sz="1400" b="1">
                          <a:solidFill>
                            <a:srgbClr val="1F1F1F"/>
                          </a:solidFill>
                          <a:effectLst/>
                          <a:latin typeface="Meiryo" panose="020B0604030504040204" pitchFamily="34" charset="-128"/>
                          <a:ea typeface="Meiryo" panose="020B0604030504040204" pitchFamily="34" charset="-128"/>
                        </a:rPr>
                        <a:t>)</a:t>
                      </a:r>
                      <a:endParaRPr lang="ja-JP" altLang="en-US" sz="1400">
                        <a:solidFill>
                          <a:srgbClr val="1F1F1F"/>
                        </a:solidFill>
                        <a:effectLst/>
                        <a:latin typeface="Meiryo" panose="020B0604030504040204" pitchFamily="34" charset="-128"/>
                        <a:ea typeface="Meiryo" panose="020B0604030504040204" pitchFamily="34" charset="-128"/>
                      </a:endParaRPr>
                    </a:p>
                  </a:txBody>
                  <a:tcPr marL="137160" marR="137160" marT="137160" marB="13716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rtl="0">
                        <a:buNone/>
                      </a:pPr>
                      <a:r>
                        <a:rPr lang="ja-JP" altLang="en-US" sz="1600">
                          <a:solidFill>
                            <a:srgbClr val="1F1F1F"/>
                          </a:solidFill>
                          <a:effectLst/>
                          <a:latin typeface="Meiryo" panose="020B0604030504040204" pitchFamily="34" charset="-128"/>
                          <a:ea typeface="Meiryo" panose="020B0604030504040204" pitchFamily="34" charset="-128"/>
                        </a:rPr>
                        <a:t>★★★★★</a:t>
                      </a:r>
                    </a:p>
                  </a:txBody>
                  <a:tcPr marL="137160" marR="137160" marT="137160" marB="13716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rtl="0">
                        <a:lnSpc>
                          <a:spcPct val="150000"/>
                        </a:lnSpc>
                        <a:buNone/>
                      </a:pPr>
                      <a:r>
                        <a:rPr lang="ja-JP" altLang="en-US" sz="1400" b="1">
                          <a:solidFill>
                            <a:srgbClr val="1F1F1F"/>
                          </a:solidFill>
                          <a:effectLst/>
                          <a:latin typeface="Meiryo" panose="020B0604030504040204" pitchFamily="34" charset="-128"/>
                          <a:ea typeface="Meiryo" panose="020B0604030504040204" pitchFamily="34" charset="-128"/>
                        </a:rPr>
                        <a:t>既存デザインへの完全対応。</a:t>
                      </a:r>
                      <a:r>
                        <a:rPr lang="ja-JP" altLang="en-US" sz="1400">
                          <a:solidFill>
                            <a:srgbClr val="1F1F1F"/>
                          </a:solidFill>
                          <a:effectLst/>
                          <a:latin typeface="Meiryo" panose="020B0604030504040204" pitchFamily="34" charset="-128"/>
                          <a:ea typeface="Meiryo" panose="020B0604030504040204" pitchFamily="34" charset="-128"/>
                        </a:rPr>
                        <a:t> </a:t>
                      </a:r>
                      <a:r>
                        <a:rPr lang="en" sz="1400">
                          <a:solidFill>
                            <a:srgbClr val="1F1F1F"/>
                          </a:solidFill>
                          <a:effectLst/>
                          <a:latin typeface="Meiryo" panose="020B0604030504040204" pitchFamily="34" charset="-128"/>
                          <a:ea typeface="Meiryo" panose="020B0604030504040204" pitchFamily="34" charset="-128"/>
                        </a:rPr>
                        <a:t>JavaScript</a:t>
                      </a:r>
                      <a:r>
                        <a:rPr lang="ja-JP" altLang="en-US" sz="1400">
                          <a:solidFill>
                            <a:srgbClr val="1F1F1F"/>
                          </a:solidFill>
                          <a:effectLst/>
                          <a:latin typeface="Meiryo" panose="020B0604030504040204" pitchFamily="34" charset="-128"/>
                          <a:ea typeface="Meiryo" panose="020B0604030504040204" pitchFamily="34" charset="-128"/>
                        </a:rPr>
                        <a:t>により、サイトの体裁を維持したまま特定エリアへ資料やグラフを実装可能。マルチデバイス対応や</a:t>
                      </a:r>
                      <a:r>
                        <a:rPr lang="en" sz="1400">
                          <a:solidFill>
                            <a:srgbClr val="1F1F1F"/>
                          </a:solidFill>
                          <a:effectLst/>
                          <a:latin typeface="Meiryo" panose="020B0604030504040204" pitchFamily="34" charset="-128"/>
                          <a:ea typeface="Meiryo" panose="020B0604030504040204" pitchFamily="34" charset="-128"/>
                        </a:rPr>
                        <a:t>CMS</a:t>
                      </a:r>
                      <a:r>
                        <a:rPr lang="ja-JP" altLang="en-US" sz="1400">
                          <a:solidFill>
                            <a:srgbClr val="1F1F1F"/>
                          </a:solidFill>
                          <a:effectLst/>
                          <a:latin typeface="Meiryo" panose="020B0604030504040204" pitchFamily="34" charset="-128"/>
                          <a:ea typeface="Meiryo" panose="020B0604030504040204" pitchFamily="34" charset="-128"/>
                        </a:rPr>
                        <a:t>併存も容易。</a:t>
                      </a:r>
                    </a:p>
                  </a:txBody>
                  <a:tcPr marL="137160" marR="137160" marT="137160" marB="13716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533738384"/>
                  </a:ext>
                </a:extLst>
              </a:tr>
              <a:tr h="1326627">
                <a:tc>
                  <a:txBody>
                    <a:bodyPr/>
                    <a:lstStyle/>
                    <a:p>
                      <a:pPr rtl="0">
                        <a:buNone/>
                      </a:pPr>
                      <a:r>
                        <a:rPr lang="en" sz="1400" b="1" err="1">
                          <a:solidFill>
                            <a:srgbClr val="1F1F1F"/>
                          </a:solidFill>
                          <a:effectLst/>
                          <a:latin typeface="Meiryo" panose="020B0604030504040204" pitchFamily="34" charset="-128"/>
                          <a:ea typeface="Meiryo" panose="020B0604030504040204" pitchFamily="34" charset="-128"/>
                        </a:rPr>
                        <a:t>ShareWith</a:t>
                      </a:r>
                      <a:r>
                        <a:rPr lang="en" sz="1400" b="1">
                          <a:solidFill>
                            <a:srgbClr val="1F1F1F"/>
                          </a:solidFill>
                          <a:effectLst/>
                          <a:latin typeface="Meiryo" panose="020B0604030504040204" pitchFamily="34" charset="-128"/>
                          <a:ea typeface="Meiryo" panose="020B0604030504040204" pitchFamily="34" charset="-128"/>
                        </a:rPr>
                        <a:t>® (2025</a:t>
                      </a:r>
                      <a:r>
                        <a:rPr lang="ja-JP" altLang="en-US" sz="1400" b="1">
                          <a:solidFill>
                            <a:srgbClr val="1F1F1F"/>
                          </a:solidFill>
                          <a:effectLst/>
                          <a:latin typeface="Meiryo" panose="020B0604030504040204" pitchFamily="34" charset="-128"/>
                          <a:ea typeface="Meiryo" panose="020B0604030504040204" pitchFamily="34" charset="-128"/>
                        </a:rPr>
                        <a:t>版</a:t>
                      </a:r>
                      <a:r>
                        <a:rPr lang="en-US" altLang="ja-JP" sz="1400" b="1">
                          <a:solidFill>
                            <a:srgbClr val="1F1F1F"/>
                          </a:solidFill>
                          <a:effectLst/>
                          <a:latin typeface="Meiryo" panose="020B0604030504040204" pitchFamily="34" charset="-128"/>
                          <a:ea typeface="Meiryo" panose="020B0604030504040204" pitchFamily="34" charset="-128"/>
                        </a:rPr>
                        <a:t>)</a:t>
                      </a:r>
                      <a:endParaRPr lang="ja-JP" altLang="en-US" sz="1400">
                        <a:solidFill>
                          <a:srgbClr val="1F1F1F"/>
                        </a:solidFill>
                        <a:effectLst/>
                        <a:latin typeface="Meiryo" panose="020B0604030504040204" pitchFamily="34" charset="-128"/>
                        <a:ea typeface="Meiryo" panose="020B0604030504040204" pitchFamily="34" charset="-128"/>
                      </a:endParaRPr>
                    </a:p>
                  </a:txBody>
                  <a:tcPr marL="137160" marR="137160" marT="137160" marB="13716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rtl="0">
                        <a:buNone/>
                      </a:pPr>
                      <a:r>
                        <a:rPr lang="ja-JP" altLang="en-US" sz="1600">
                          <a:solidFill>
                            <a:srgbClr val="1F1F1F"/>
                          </a:solidFill>
                          <a:effectLst/>
                          <a:latin typeface="Meiryo" panose="020B0604030504040204" pitchFamily="34" charset="-128"/>
                          <a:ea typeface="Meiryo" panose="020B0604030504040204" pitchFamily="34" charset="-128"/>
                        </a:rPr>
                        <a:t>★★★★☆</a:t>
                      </a:r>
                    </a:p>
                  </a:txBody>
                  <a:tcPr marL="137160" marR="137160" marT="137160" marB="13716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rtl="0">
                        <a:lnSpc>
                          <a:spcPct val="150000"/>
                        </a:lnSpc>
                        <a:buNone/>
                      </a:pPr>
                      <a:r>
                        <a:rPr lang="ja-JP" altLang="en-US" sz="1400" b="1">
                          <a:solidFill>
                            <a:srgbClr val="1F1F1F"/>
                          </a:solidFill>
                          <a:effectLst/>
                          <a:latin typeface="Meiryo" panose="020B0604030504040204" pitchFamily="34" charset="-128"/>
                          <a:ea typeface="Meiryo" panose="020B0604030504040204" pitchFamily="34" charset="-128"/>
                        </a:rPr>
                        <a:t>最新アップデートで自由度が大幅向上。</a:t>
                      </a:r>
                      <a:r>
                        <a:rPr lang="ja-JP" altLang="en-US" sz="1400">
                          <a:solidFill>
                            <a:srgbClr val="1F1F1F"/>
                          </a:solidFill>
                          <a:effectLst/>
                          <a:latin typeface="Meiryo" panose="020B0604030504040204" pitchFamily="34" charset="-128"/>
                          <a:ea typeface="Meiryo" panose="020B0604030504040204" pitchFamily="34" charset="-128"/>
                        </a:rPr>
                        <a:t> 外部制作の</a:t>
                      </a:r>
                      <a:r>
                        <a:rPr lang="en" sz="1400">
                          <a:solidFill>
                            <a:srgbClr val="1F1F1F"/>
                          </a:solidFill>
                          <a:effectLst/>
                          <a:latin typeface="Meiryo" panose="020B0604030504040204" pitchFamily="34" charset="-128"/>
                          <a:ea typeface="Meiryo" panose="020B0604030504040204" pitchFamily="34" charset="-128"/>
                        </a:rPr>
                        <a:t>HTML（</a:t>
                      </a:r>
                      <a:r>
                        <a:rPr lang="ja-JP" altLang="en-US" sz="1400">
                          <a:solidFill>
                            <a:srgbClr val="1F1F1F"/>
                          </a:solidFill>
                          <a:effectLst/>
                          <a:latin typeface="Meiryo" panose="020B0604030504040204" pitchFamily="34" charset="-128"/>
                          <a:ea typeface="Meiryo" panose="020B0604030504040204" pitchFamily="34" charset="-128"/>
                        </a:rPr>
                        <a:t>スクラッチコンテンツ）を</a:t>
                      </a:r>
                      <a:r>
                        <a:rPr lang="en" sz="1400">
                          <a:solidFill>
                            <a:srgbClr val="1F1F1F"/>
                          </a:solidFill>
                          <a:effectLst/>
                          <a:latin typeface="Meiryo" panose="020B0604030504040204" pitchFamily="34" charset="-128"/>
                          <a:ea typeface="Meiryo" panose="020B0604030504040204" pitchFamily="34" charset="-128"/>
                        </a:rPr>
                        <a:t>CMS</a:t>
                      </a:r>
                      <a:r>
                        <a:rPr lang="ja-JP" altLang="en-US" sz="1400">
                          <a:solidFill>
                            <a:srgbClr val="1F1F1F"/>
                          </a:solidFill>
                          <a:effectLst/>
                          <a:latin typeface="Meiryo" panose="020B0604030504040204" pitchFamily="34" charset="-128"/>
                          <a:ea typeface="Meiryo" panose="020B0604030504040204" pitchFamily="34" charset="-128"/>
                        </a:rPr>
                        <a:t>内へ自由に挿入可能。画像編集も管理画面内で完結し、運用効率が高い。</a:t>
                      </a:r>
                    </a:p>
                  </a:txBody>
                  <a:tcPr marL="137160" marR="137160" marT="137160" marB="13716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401163916"/>
                  </a:ext>
                </a:extLst>
              </a:tr>
              <a:tr h="1326627">
                <a:tc>
                  <a:txBody>
                    <a:bodyPr/>
                    <a:lstStyle/>
                    <a:p>
                      <a:pPr rtl="0">
                        <a:buNone/>
                      </a:pPr>
                      <a:r>
                        <a:rPr lang="en" sz="1400" b="1" err="1">
                          <a:solidFill>
                            <a:srgbClr val="1F1F1F"/>
                          </a:solidFill>
                          <a:effectLst/>
                          <a:latin typeface="Meiryo" panose="020B0604030504040204" pitchFamily="34" charset="-128"/>
                          <a:ea typeface="Meiryo" panose="020B0604030504040204" pitchFamily="34" charset="-128"/>
                        </a:rPr>
                        <a:t>WizLabo</a:t>
                      </a:r>
                      <a:r>
                        <a:rPr lang="en" sz="1400" b="1">
                          <a:solidFill>
                            <a:srgbClr val="1F1F1F"/>
                          </a:solidFill>
                          <a:effectLst/>
                          <a:latin typeface="Meiryo" panose="020B0604030504040204" pitchFamily="34" charset="-128"/>
                          <a:ea typeface="Meiryo" panose="020B0604030504040204" pitchFamily="34" charset="-128"/>
                        </a:rPr>
                        <a:t> Library</a:t>
                      </a:r>
                      <a:endParaRPr lang="en" sz="1400">
                        <a:solidFill>
                          <a:srgbClr val="1F1F1F"/>
                        </a:solidFill>
                        <a:effectLst/>
                        <a:latin typeface="Meiryo" panose="020B0604030504040204" pitchFamily="34" charset="-128"/>
                        <a:ea typeface="Meiryo" panose="020B0604030504040204" pitchFamily="34" charset="-128"/>
                      </a:endParaRPr>
                    </a:p>
                  </a:txBody>
                  <a:tcPr marL="137160" marR="137160" marT="137160" marB="13716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rtl="0">
                        <a:buNone/>
                      </a:pPr>
                      <a:r>
                        <a:rPr lang="ja-JP" altLang="en-US" sz="1600">
                          <a:solidFill>
                            <a:srgbClr val="1F1F1F"/>
                          </a:solidFill>
                          <a:effectLst/>
                          <a:latin typeface="Meiryo" panose="020B0604030504040204" pitchFamily="34" charset="-128"/>
                          <a:ea typeface="Meiryo" panose="020B0604030504040204" pitchFamily="34" charset="-128"/>
                        </a:rPr>
                        <a:t>★★★☆☆</a:t>
                      </a:r>
                    </a:p>
                  </a:txBody>
                  <a:tcPr marL="137160" marR="137160" marT="137160" marB="13716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rtl="0">
                        <a:lnSpc>
                          <a:spcPct val="150000"/>
                        </a:lnSpc>
                        <a:buNone/>
                      </a:pPr>
                      <a:r>
                        <a:rPr lang="ja-JP" altLang="en-US" sz="1400" b="1">
                          <a:solidFill>
                            <a:srgbClr val="1F1F1F"/>
                          </a:solidFill>
                          <a:effectLst/>
                          <a:latin typeface="Meiryo" panose="020B0604030504040204" pitchFamily="34" charset="-128"/>
                          <a:ea typeface="Meiryo" panose="020B0604030504040204" pitchFamily="34" charset="-128"/>
                        </a:rPr>
                        <a:t>自動更新に特化し、既存</a:t>
                      </a:r>
                      <a:r>
                        <a:rPr lang="en" sz="1400" b="1">
                          <a:solidFill>
                            <a:srgbClr val="1F1F1F"/>
                          </a:solidFill>
                          <a:effectLst/>
                          <a:latin typeface="Meiryo" panose="020B0604030504040204" pitchFamily="34" charset="-128"/>
                          <a:ea typeface="Meiryo" panose="020B0604030504040204" pitchFamily="34" charset="-128"/>
                        </a:rPr>
                        <a:t>CMS</a:t>
                      </a:r>
                      <a:r>
                        <a:rPr lang="ja-JP" altLang="en-US" sz="1400" b="1">
                          <a:solidFill>
                            <a:srgbClr val="1F1F1F"/>
                          </a:solidFill>
                          <a:effectLst/>
                          <a:latin typeface="Meiryo" panose="020B0604030504040204" pitchFamily="34" charset="-128"/>
                          <a:ea typeface="Meiryo" panose="020B0604030504040204" pitchFamily="34" charset="-128"/>
                        </a:rPr>
                        <a:t>との併用が可能。</a:t>
                      </a:r>
                      <a:r>
                        <a:rPr lang="ja-JP" altLang="en-US" sz="1400">
                          <a:solidFill>
                            <a:srgbClr val="1F1F1F"/>
                          </a:solidFill>
                          <a:effectLst/>
                          <a:latin typeface="Meiryo" panose="020B0604030504040204" pitchFamily="34" charset="-128"/>
                          <a:ea typeface="Meiryo" panose="020B0604030504040204" pitchFamily="34" charset="-128"/>
                        </a:rPr>
                        <a:t> グラフの色や種類の変更など、管理画面からの調整に対応。自由度は限定的だが、既存サイトのデザインを活かせる。</a:t>
                      </a:r>
                    </a:p>
                  </a:txBody>
                  <a:tcPr marL="137160" marR="137160" marT="137160" marB="13716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866366902"/>
                  </a:ext>
                </a:extLst>
              </a:tr>
            </a:tbl>
          </a:graphicData>
        </a:graphic>
      </p:graphicFrame>
    </p:spTree>
    <p:extLst>
      <p:ext uri="{BB962C8B-B14F-4D97-AF65-F5344CB8AC3E}">
        <p14:creationId xmlns:p14="http://schemas.microsoft.com/office/powerpoint/2010/main" val="9185008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427BB-FBE9-1716-B41C-D913254C6B08}"/>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8476B47A-435A-9B46-4D5D-EF933E39E12A}"/>
              </a:ext>
            </a:extLst>
          </p:cNvPr>
          <p:cNvSpPr txBox="1"/>
          <p:nvPr/>
        </p:nvSpPr>
        <p:spPr>
          <a:xfrm>
            <a:off x="1053382" y="845112"/>
            <a:ext cx="3590727" cy="377026"/>
          </a:xfrm>
          <a:prstGeom prst="rect">
            <a:avLst/>
          </a:prstGeom>
          <a:noFill/>
        </p:spPr>
        <p:txBody>
          <a:bodyPr wrap="none" lIns="0" tIns="0" rIns="0" bIns="0" rtlCol="0" anchor="t" anchorCtr="0">
            <a:spAutoFit/>
          </a:bodyPr>
          <a:lstStyle/>
          <a:p>
            <a:pPr>
              <a:lnSpc>
                <a:spcPct val="130000"/>
              </a:lnSpc>
              <a:spcBef>
                <a:spcPts val="100"/>
              </a:spcBef>
            </a:pPr>
            <a:r>
              <a:rPr lang="ja-JP" altLang="en-US" sz="2000" b="1">
                <a:solidFill>
                  <a:srgbClr val="0B3274"/>
                </a:solidFill>
                <a:latin typeface="メイリオ"/>
                <a:ea typeface="メイリオ"/>
                <a:cs typeface="+mn-lt"/>
              </a:rPr>
              <a:t>デザイン自由度が高いサービス</a:t>
            </a:r>
          </a:p>
        </p:txBody>
      </p:sp>
      <p:sp>
        <p:nvSpPr>
          <p:cNvPr id="6" name="スライド番号プレースホルダー 5">
            <a:extLst>
              <a:ext uri="{FF2B5EF4-FFF2-40B4-BE49-F238E27FC236}">
                <a16:creationId xmlns:a16="http://schemas.microsoft.com/office/drawing/2014/main" id="{4855B2E6-7F4F-7B69-D635-E4A3F7123ECE}"/>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47</a:t>
            </a:fld>
            <a:endParaRPr lang="ja-JP" altLang="en-US"/>
          </a:p>
        </p:txBody>
      </p:sp>
      <p:graphicFrame>
        <p:nvGraphicFramePr>
          <p:cNvPr id="4" name="表 3">
            <a:extLst>
              <a:ext uri="{FF2B5EF4-FFF2-40B4-BE49-F238E27FC236}">
                <a16:creationId xmlns:a16="http://schemas.microsoft.com/office/drawing/2014/main" id="{05FC28CA-E505-8DEA-8147-04E99D3501EF}"/>
              </a:ext>
            </a:extLst>
          </p:cNvPr>
          <p:cNvGraphicFramePr>
            <a:graphicFrameLocks noGrp="1"/>
          </p:cNvGraphicFramePr>
          <p:nvPr>
            <p:extLst>
              <p:ext uri="{D42A27DB-BD31-4B8C-83A1-F6EECF244321}">
                <p14:modId xmlns:p14="http://schemas.microsoft.com/office/powerpoint/2010/main" val="3036646438"/>
              </p:ext>
            </p:extLst>
          </p:nvPr>
        </p:nvGraphicFramePr>
        <p:xfrm>
          <a:off x="838200" y="1867438"/>
          <a:ext cx="10515600" cy="3675272"/>
        </p:xfrm>
        <a:graphic>
          <a:graphicData uri="http://schemas.openxmlformats.org/drawingml/2006/table">
            <a:tbl>
              <a:tblPr/>
              <a:tblGrid>
                <a:gridCol w="5047445">
                  <a:extLst>
                    <a:ext uri="{9D8B030D-6E8A-4147-A177-3AD203B41FA5}">
                      <a16:colId xmlns:a16="http://schemas.microsoft.com/office/drawing/2014/main" val="2311555841"/>
                    </a:ext>
                  </a:extLst>
                </a:gridCol>
                <a:gridCol w="579549">
                  <a:extLst>
                    <a:ext uri="{9D8B030D-6E8A-4147-A177-3AD203B41FA5}">
                      <a16:colId xmlns:a16="http://schemas.microsoft.com/office/drawing/2014/main" val="3750885775"/>
                    </a:ext>
                  </a:extLst>
                </a:gridCol>
                <a:gridCol w="4888606">
                  <a:extLst>
                    <a:ext uri="{9D8B030D-6E8A-4147-A177-3AD203B41FA5}">
                      <a16:colId xmlns:a16="http://schemas.microsoft.com/office/drawing/2014/main" val="4212945231"/>
                    </a:ext>
                  </a:extLst>
                </a:gridCol>
              </a:tblGrid>
              <a:tr h="570962">
                <a:tc>
                  <a:txBody>
                    <a:bodyPr/>
                    <a:lstStyle/>
                    <a:p>
                      <a:pPr algn="ctr">
                        <a:buNone/>
                      </a:pPr>
                      <a:r>
                        <a:rPr lang="ja-JP" altLang="en-US" sz="1600" b="0">
                          <a:solidFill>
                            <a:schemeClr val="bg1"/>
                          </a:solidFill>
                          <a:effectLst/>
                          <a:latin typeface="Meiryo" panose="020B0604030504040204" pitchFamily="34" charset="-128"/>
                          <a:ea typeface="Meiryo" panose="020B0604030504040204" pitchFamily="34" charset="-128"/>
                        </a:rPr>
                        <a:t>ニーズ</a:t>
                      </a:r>
                    </a:p>
                  </a:txBody>
                  <a:tcPr marL="152400" marR="152400" marT="76200" marB="762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B3274"/>
                    </a:solidFill>
                  </a:tcPr>
                </a:tc>
                <a:tc>
                  <a:txBody>
                    <a:bodyPr/>
                    <a:lstStyle/>
                    <a:p>
                      <a:pPr algn="ctr">
                        <a:buNone/>
                      </a:pPr>
                      <a:endParaRPr lang="ja-JP" altLang="en-US" sz="1600" b="0">
                        <a:solidFill>
                          <a:schemeClr val="bg1"/>
                        </a:solidFill>
                        <a:effectLst/>
                        <a:latin typeface="Meiryo" panose="020B0604030504040204" pitchFamily="34" charset="-128"/>
                        <a:ea typeface="Meiryo" panose="020B0604030504040204" pitchFamily="34" charset="-128"/>
                      </a:endParaRPr>
                    </a:p>
                  </a:txBody>
                  <a:tcPr marL="152400" marR="152400" marT="76200" marB="762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ja-JP" altLang="en-US" sz="1600" b="0">
                          <a:solidFill>
                            <a:schemeClr val="bg1"/>
                          </a:solidFill>
                          <a:effectLst/>
                          <a:latin typeface="Meiryo" panose="020B0604030504040204" pitchFamily="34" charset="-128"/>
                          <a:ea typeface="Meiryo" panose="020B0604030504040204" pitchFamily="34" charset="-128"/>
                        </a:rPr>
                        <a:t>おすすめシステム</a:t>
                      </a:r>
                    </a:p>
                  </a:txBody>
                  <a:tcPr marL="152400" marR="152400" marT="76200" marB="762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B3274"/>
                    </a:solidFill>
                  </a:tcPr>
                </a:tc>
                <a:extLst>
                  <a:ext uri="{0D108BD9-81ED-4DB2-BD59-A6C34878D82A}">
                    <a16:rowId xmlns:a16="http://schemas.microsoft.com/office/drawing/2014/main" val="2406568340"/>
                  </a:ext>
                </a:extLst>
              </a:tr>
              <a:tr h="858639">
                <a:tc>
                  <a:txBody>
                    <a:bodyPr/>
                    <a:lstStyle/>
                    <a:p>
                      <a:pPr algn="l">
                        <a:buNone/>
                      </a:pPr>
                      <a:r>
                        <a:rPr lang="ja-JP" altLang="en-US" sz="1600" b="0">
                          <a:effectLst/>
                          <a:latin typeface="Meiryo" panose="020B0604030504040204" pitchFamily="34" charset="-128"/>
                          <a:ea typeface="Meiryo" panose="020B0604030504040204" pitchFamily="34" charset="-128"/>
                        </a:rPr>
                        <a:t>既存サイトのデザインを完全に維持したい</a:t>
                      </a:r>
                    </a:p>
                  </a:txBody>
                  <a:tcPr marL="152400" marR="152400" marT="76200" marB="762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l">
                        <a:buNone/>
                      </a:pPr>
                      <a:endParaRPr lang="ja-JP" altLang="en-US" sz="1600" b="0">
                        <a:effectLst/>
                        <a:latin typeface="Meiryo" panose="020B0604030504040204" pitchFamily="34" charset="-128"/>
                        <a:ea typeface="Meiryo" panose="020B0604030504040204" pitchFamily="34" charset="-128"/>
                      </a:endParaRPr>
                    </a:p>
                  </a:txBody>
                  <a:tcPr marL="152400" marR="152400" marT="76200" marB="762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buNone/>
                      </a:pPr>
                      <a:r>
                        <a:rPr lang="en" sz="1400" b="0">
                          <a:effectLst/>
                          <a:latin typeface="Meiryo" panose="020B0604030504040204" pitchFamily="34" charset="-128"/>
                          <a:ea typeface="Meiryo" panose="020B0604030504040204" pitchFamily="34" charset="-128"/>
                        </a:rPr>
                        <a:t>E-IR（</a:t>
                      </a:r>
                      <a:r>
                        <a:rPr lang="ja-JP" altLang="en-US" sz="1400" b="0">
                          <a:effectLst/>
                          <a:latin typeface="Meiryo" panose="020B0604030504040204" pitchFamily="34" charset="-128"/>
                          <a:ea typeface="Meiryo" panose="020B0604030504040204" pitchFamily="34" charset="-128"/>
                        </a:rPr>
                        <a:t>既存デザインに完全対応、部分導入可能）</a:t>
                      </a:r>
                    </a:p>
                  </a:txBody>
                  <a:tcPr marL="152400" marR="152400" marT="76200" marB="762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672486432"/>
                  </a:ext>
                </a:extLst>
              </a:tr>
              <a:tr h="1387032">
                <a:tc>
                  <a:txBody>
                    <a:bodyPr/>
                    <a:lstStyle/>
                    <a:p>
                      <a:pPr algn="l">
                        <a:buNone/>
                      </a:pPr>
                      <a:r>
                        <a:rPr lang="ja-JP" altLang="en-US" sz="1600" b="0">
                          <a:effectLst/>
                          <a:latin typeface="Meiryo" panose="020B0604030504040204" pitchFamily="34" charset="-128"/>
                          <a:ea typeface="Meiryo" panose="020B0604030504040204" pitchFamily="34" charset="-128"/>
                        </a:rPr>
                        <a:t>独自性の高いデザインを</a:t>
                      </a:r>
                      <a:r>
                        <a:rPr lang="en" sz="1600" b="0">
                          <a:effectLst/>
                          <a:latin typeface="Meiryo" panose="020B0604030504040204" pitchFamily="34" charset="-128"/>
                          <a:ea typeface="Meiryo" panose="020B0604030504040204" pitchFamily="34" charset="-128"/>
                        </a:rPr>
                        <a:t>HTML</a:t>
                      </a:r>
                      <a:r>
                        <a:rPr lang="ja-JP" altLang="en-US" sz="1600" b="0">
                          <a:effectLst/>
                          <a:latin typeface="Meiryo" panose="020B0604030504040204" pitchFamily="34" charset="-128"/>
                          <a:ea typeface="Meiryo" panose="020B0604030504040204" pitchFamily="34" charset="-128"/>
                        </a:rPr>
                        <a:t>で自由に構築したい</a:t>
                      </a:r>
                    </a:p>
                  </a:txBody>
                  <a:tcPr marL="152400" marR="152400" marT="76200" marB="762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l">
                        <a:buNone/>
                      </a:pPr>
                      <a:endParaRPr lang="ja-JP" altLang="en-US" sz="1600" b="0">
                        <a:effectLst/>
                        <a:latin typeface="Meiryo" panose="020B0604030504040204" pitchFamily="34" charset="-128"/>
                        <a:ea typeface="Meiryo" panose="020B0604030504040204" pitchFamily="34" charset="-128"/>
                      </a:endParaRPr>
                    </a:p>
                  </a:txBody>
                  <a:tcPr marL="152400" marR="152400" marT="76200" marB="762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buNone/>
                      </a:pPr>
                      <a:r>
                        <a:rPr lang="en" sz="1400" b="0" err="1">
                          <a:effectLst/>
                          <a:latin typeface="Meiryo" panose="020B0604030504040204" pitchFamily="34" charset="-128"/>
                          <a:ea typeface="Meiryo" panose="020B0604030504040204" pitchFamily="34" charset="-128"/>
                        </a:rPr>
                        <a:t>ShareWith</a:t>
                      </a:r>
                      <a:r>
                        <a:rPr lang="en" sz="1400" b="0">
                          <a:effectLst/>
                          <a:latin typeface="Meiryo" panose="020B0604030504040204" pitchFamily="34" charset="-128"/>
                          <a:ea typeface="Meiryo" panose="020B0604030504040204" pitchFamily="34" charset="-128"/>
                        </a:rPr>
                        <a:t>® 2025（HTML</a:t>
                      </a:r>
                      <a:r>
                        <a:rPr lang="ja-JP" altLang="en-US" sz="1400" b="0">
                          <a:effectLst/>
                          <a:latin typeface="Meiryo" panose="020B0604030504040204" pitchFamily="34" charset="-128"/>
                          <a:ea typeface="Meiryo" panose="020B0604030504040204" pitchFamily="34" charset="-128"/>
                        </a:rPr>
                        <a:t>登録機能で自由度最大化）</a:t>
                      </a:r>
                    </a:p>
                  </a:txBody>
                  <a:tcPr marL="152400" marR="152400" marT="76200" marB="762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335347102"/>
                  </a:ext>
                </a:extLst>
              </a:tr>
              <a:tr h="858639">
                <a:tc>
                  <a:txBody>
                    <a:bodyPr/>
                    <a:lstStyle/>
                    <a:p>
                      <a:pPr algn="l">
                        <a:buNone/>
                      </a:pPr>
                      <a:r>
                        <a:rPr lang="ja-JP" altLang="en-US" sz="1600" b="0">
                          <a:effectLst/>
                          <a:latin typeface="Meiryo" panose="020B0604030504040204" pitchFamily="34" charset="-128"/>
                          <a:ea typeface="Meiryo" panose="020B0604030504040204" pitchFamily="34" charset="-128"/>
                        </a:rPr>
                        <a:t>既存</a:t>
                      </a:r>
                      <a:r>
                        <a:rPr lang="en" sz="1600" b="0">
                          <a:effectLst/>
                          <a:latin typeface="Meiryo" panose="020B0604030504040204" pitchFamily="34" charset="-128"/>
                          <a:ea typeface="Meiryo" panose="020B0604030504040204" pitchFamily="34" charset="-128"/>
                        </a:rPr>
                        <a:t>CMS</a:t>
                      </a:r>
                      <a:r>
                        <a:rPr lang="ja-JP" altLang="en-US" sz="1600" b="0">
                          <a:effectLst/>
                          <a:latin typeface="Meiryo" panose="020B0604030504040204" pitchFamily="34" charset="-128"/>
                          <a:ea typeface="Meiryo" panose="020B0604030504040204" pitchFamily="34" charset="-128"/>
                        </a:rPr>
                        <a:t>のデザインを活かしたい</a:t>
                      </a:r>
                    </a:p>
                  </a:txBody>
                  <a:tcPr marL="152400" marR="152400" marT="76200" marB="762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l">
                        <a:buNone/>
                      </a:pPr>
                      <a:endParaRPr lang="ja-JP" altLang="en-US" sz="1600" b="0">
                        <a:effectLst/>
                        <a:latin typeface="Meiryo" panose="020B0604030504040204" pitchFamily="34" charset="-128"/>
                        <a:ea typeface="Meiryo" panose="020B0604030504040204" pitchFamily="34" charset="-128"/>
                      </a:endParaRPr>
                    </a:p>
                  </a:txBody>
                  <a:tcPr marL="152400" marR="152400" marT="76200" marB="762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buNone/>
                      </a:pPr>
                      <a:r>
                        <a:rPr lang="en" sz="1400" b="0">
                          <a:effectLst/>
                          <a:latin typeface="Meiryo" panose="020B0604030504040204" pitchFamily="34" charset="-128"/>
                          <a:ea typeface="Meiryo" panose="020B0604030504040204" pitchFamily="34" charset="-128"/>
                        </a:rPr>
                        <a:t>E-IR </a:t>
                      </a:r>
                      <a:r>
                        <a:rPr lang="ja-JP" altLang="en-US" sz="1400" b="0">
                          <a:effectLst/>
                          <a:latin typeface="Meiryo" panose="020B0604030504040204" pitchFamily="34" charset="-128"/>
                          <a:ea typeface="Meiryo" panose="020B0604030504040204" pitchFamily="34" charset="-128"/>
                        </a:rPr>
                        <a:t>または </a:t>
                      </a:r>
                      <a:r>
                        <a:rPr lang="en" sz="1400" b="0" err="1">
                          <a:effectLst/>
                          <a:latin typeface="Meiryo" panose="020B0604030504040204" pitchFamily="34" charset="-128"/>
                          <a:ea typeface="Meiryo" panose="020B0604030504040204" pitchFamily="34" charset="-128"/>
                        </a:rPr>
                        <a:t>WizLabo</a:t>
                      </a:r>
                      <a:r>
                        <a:rPr lang="en" sz="1400" b="0">
                          <a:effectLst/>
                          <a:latin typeface="Meiryo" panose="020B0604030504040204" pitchFamily="34" charset="-128"/>
                          <a:ea typeface="Meiryo" panose="020B0604030504040204" pitchFamily="34" charset="-128"/>
                        </a:rPr>
                        <a:t> Library（</a:t>
                      </a:r>
                      <a:r>
                        <a:rPr lang="ja-JP" altLang="en-US" sz="1400" b="0">
                          <a:effectLst/>
                          <a:latin typeface="Meiryo" panose="020B0604030504040204" pitchFamily="34" charset="-128"/>
                          <a:ea typeface="Meiryo" panose="020B0604030504040204" pitchFamily="34" charset="-128"/>
                        </a:rPr>
                        <a:t>既存</a:t>
                      </a:r>
                      <a:r>
                        <a:rPr lang="en" sz="1400" b="0">
                          <a:effectLst/>
                          <a:latin typeface="Meiryo" panose="020B0604030504040204" pitchFamily="34" charset="-128"/>
                          <a:ea typeface="Meiryo" panose="020B0604030504040204" pitchFamily="34" charset="-128"/>
                        </a:rPr>
                        <a:t>CMS</a:t>
                      </a:r>
                      <a:r>
                        <a:rPr lang="ja-JP" altLang="en-US" sz="1400" b="0">
                          <a:effectLst/>
                          <a:latin typeface="Meiryo" panose="020B0604030504040204" pitchFamily="34" charset="-128"/>
                          <a:ea typeface="Meiryo" panose="020B0604030504040204" pitchFamily="34" charset="-128"/>
                        </a:rPr>
                        <a:t>併存可能）</a:t>
                      </a:r>
                    </a:p>
                  </a:txBody>
                  <a:tcPr marL="152400" marR="152400" marT="76200" marB="762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191514263"/>
                  </a:ext>
                </a:extLst>
              </a:tr>
            </a:tbl>
          </a:graphicData>
        </a:graphic>
      </p:graphicFrame>
      <p:sp>
        <p:nvSpPr>
          <p:cNvPr id="5" name="テキスト ボックス 4">
            <a:extLst>
              <a:ext uri="{FF2B5EF4-FFF2-40B4-BE49-F238E27FC236}">
                <a16:creationId xmlns:a16="http://schemas.microsoft.com/office/drawing/2014/main" id="{269A3684-B314-07E0-C076-5B58FDA53283}"/>
              </a:ext>
            </a:extLst>
          </p:cNvPr>
          <p:cNvSpPr txBox="1"/>
          <p:nvPr/>
        </p:nvSpPr>
        <p:spPr>
          <a:xfrm>
            <a:off x="539560" y="146081"/>
            <a:ext cx="1211870" cy="263918"/>
          </a:xfrm>
          <a:prstGeom prst="rect">
            <a:avLst/>
          </a:prstGeom>
          <a:noFill/>
        </p:spPr>
        <p:txBody>
          <a:bodyPr wrap="none" lIns="0" tIns="0" rIns="0" bIns="0" rtlCol="0" anchor="t">
            <a:spAutoFit/>
          </a:bodyPr>
          <a:lstStyle/>
          <a:p>
            <a:pPr>
              <a:lnSpc>
                <a:spcPct val="130000"/>
              </a:lnSpc>
              <a:tabLst>
                <a:tab pos="539987" algn="l"/>
                <a:tab pos="719982" algn="l"/>
              </a:tabLst>
            </a:pPr>
            <a:r>
              <a:rPr lang="en" altLang="ja-JP" sz="1400" dirty="0">
                <a:solidFill>
                  <a:schemeClr val="bg1"/>
                </a:solidFill>
                <a:latin typeface="Meiryo"/>
                <a:ea typeface="Meiryo"/>
              </a:rPr>
              <a:t>08</a:t>
            </a:r>
            <a:r>
              <a:rPr lang="ja-JP" altLang="en" sz="1400">
                <a:solidFill>
                  <a:schemeClr val="bg1"/>
                </a:solidFill>
                <a:latin typeface="Meiryo"/>
                <a:ea typeface="Meiryo"/>
              </a:rPr>
              <a:t>　</a:t>
            </a:r>
            <a:r>
              <a:rPr lang="en" altLang="ja-JP" sz="1400" dirty="0">
                <a:solidFill>
                  <a:schemeClr val="bg1"/>
                </a:solidFill>
                <a:latin typeface="Meiryo"/>
                <a:ea typeface="Meiryo"/>
              </a:rPr>
              <a:t>Appendix</a:t>
            </a:r>
          </a:p>
        </p:txBody>
      </p:sp>
      <p:sp>
        <p:nvSpPr>
          <p:cNvPr id="2" name="三角形 1">
            <a:extLst>
              <a:ext uri="{FF2B5EF4-FFF2-40B4-BE49-F238E27FC236}">
                <a16:creationId xmlns:a16="http://schemas.microsoft.com/office/drawing/2014/main" id="{4A22EEF4-98A8-4B92-D93E-2FD33255D67A}"/>
              </a:ext>
            </a:extLst>
          </p:cNvPr>
          <p:cNvSpPr/>
          <p:nvPr/>
        </p:nvSpPr>
        <p:spPr>
          <a:xfrm rot="5400000">
            <a:off x="5975797" y="3103808"/>
            <a:ext cx="450761" cy="115910"/>
          </a:xfrm>
          <a:prstGeom prst="triangle">
            <a:avLst/>
          </a:prstGeom>
          <a:solidFill>
            <a:srgbClr val="0B32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三角形 6">
            <a:extLst>
              <a:ext uri="{FF2B5EF4-FFF2-40B4-BE49-F238E27FC236}">
                <a16:creationId xmlns:a16="http://schemas.microsoft.com/office/drawing/2014/main" id="{397E6229-F816-A627-6877-5531949A6B14}"/>
              </a:ext>
            </a:extLst>
          </p:cNvPr>
          <p:cNvSpPr/>
          <p:nvPr/>
        </p:nvSpPr>
        <p:spPr>
          <a:xfrm rot="5400000">
            <a:off x="5975796" y="4172753"/>
            <a:ext cx="450761" cy="115910"/>
          </a:xfrm>
          <a:prstGeom prst="triangle">
            <a:avLst/>
          </a:prstGeom>
          <a:solidFill>
            <a:srgbClr val="0B32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三角形 7">
            <a:extLst>
              <a:ext uri="{FF2B5EF4-FFF2-40B4-BE49-F238E27FC236}">
                <a16:creationId xmlns:a16="http://schemas.microsoft.com/office/drawing/2014/main" id="{C790FB92-A143-B13C-3C4D-E5B0AF265ADF}"/>
              </a:ext>
            </a:extLst>
          </p:cNvPr>
          <p:cNvSpPr/>
          <p:nvPr/>
        </p:nvSpPr>
        <p:spPr>
          <a:xfrm rot="5400000">
            <a:off x="5928574" y="5333210"/>
            <a:ext cx="450761" cy="115910"/>
          </a:xfrm>
          <a:prstGeom prst="triangle">
            <a:avLst/>
          </a:prstGeom>
          <a:solidFill>
            <a:srgbClr val="0B32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845258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3261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E8EE5-1B8B-D7E8-66D5-5362DF89A72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8502DA-B3F9-93A2-85D7-310E19DBA0C8}"/>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5</a:t>
            </a:fld>
            <a:endParaRPr lang="ja-JP" altLang="en-US"/>
          </a:p>
        </p:txBody>
      </p:sp>
      <p:sp>
        <p:nvSpPr>
          <p:cNvPr id="3" name="テキスト ボックス 1">
            <a:extLst>
              <a:ext uri="{FF2B5EF4-FFF2-40B4-BE49-F238E27FC236}">
                <a16:creationId xmlns:a16="http://schemas.microsoft.com/office/drawing/2014/main" id="{9CC83243-1531-1112-044E-3FCEA06C8017}"/>
              </a:ext>
            </a:extLst>
          </p:cNvPr>
          <p:cNvSpPr txBox="1"/>
          <p:nvPr/>
        </p:nvSpPr>
        <p:spPr>
          <a:xfrm>
            <a:off x="539557" y="146078"/>
            <a:ext cx="2378856" cy="263918"/>
          </a:xfrm>
          <a:prstGeom prst="rect">
            <a:avLst/>
          </a:prstGeom>
          <a:noFill/>
        </p:spPr>
        <p:txBody>
          <a:bodyPr wrap="none" lIns="0" tIns="0" rIns="0" bIns="0" rtlCol="0" anchor="t">
            <a:spAutoFit/>
          </a:bodyPr>
          <a:lstStyle>
            <a:defPPr>
              <a:defRPr lang="ja-JP"/>
            </a:defPPr>
            <a:lvl1pPr marL="0" algn="l" defTabSz="914146" rtl="0" eaLnBrk="1" latinLnBrk="0" hangingPunct="1">
              <a:defRPr kumimoji="1" sz="1800" kern="1200">
                <a:solidFill>
                  <a:schemeClr val="tx1"/>
                </a:solidFill>
                <a:latin typeface="+mn-lt"/>
                <a:ea typeface="+mn-ea"/>
                <a:cs typeface="+mn-cs"/>
              </a:defRPr>
            </a:lvl1pPr>
            <a:lvl2pPr marL="457074" algn="l" defTabSz="914146" rtl="0" eaLnBrk="1" latinLnBrk="0" hangingPunct="1">
              <a:defRPr kumimoji="1" sz="1800" kern="1200">
                <a:solidFill>
                  <a:schemeClr val="tx1"/>
                </a:solidFill>
                <a:latin typeface="+mn-lt"/>
                <a:ea typeface="+mn-ea"/>
                <a:cs typeface="+mn-cs"/>
              </a:defRPr>
            </a:lvl2pPr>
            <a:lvl3pPr marL="914146" algn="l" defTabSz="914146" rtl="0" eaLnBrk="1" latinLnBrk="0" hangingPunct="1">
              <a:defRPr kumimoji="1" sz="1800" kern="1200">
                <a:solidFill>
                  <a:schemeClr val="tx1"/>
                </a:solidFill>
                <a:latin typeface="+mn-lt"/>
                <a:ea typeface="+mn-ea"/>
                <a:cs typeface="+mn-cs"/>
              </a:defRPr>
            </a:lvl3pPr>
            <a:lvl4pPr marL="1371221" algn="l" defTabSz="914146" rtl="0" eaLnBrk="1" latinLnBrk="0" hangingPunct="1">
              <a:defRPr kumimoji="1" sz="1800" kern="1200">
                <a:solidFill>
                  <a:schemeClr val="tx1"/>
                </a:solidFill>
                <a:latin typeface="+mn-lt"/>
                <a:ea typeface="+mn-ea"/>
                <a:cs typeface="+mn-cs"/>
              </a:defRPr>
            </a:lvl4pPr>
            <a:lvl5pPr marL="1828295" algn="l" defTabSz="914146" rtl="0" eaLnBrk="1" latinLnBrk="0" hangingPunct="1">
              <a:defRPr kumimoji="1" sz="1800" kern="1200">
                <a:solidFill>
                  <a:schemeClr val="tx1"/>
                </a:solidFill>
                <a:latin typeface="+mn-lt"/>
                <a:ea typeface="+mn-ea"/>
                <a:cs typeface="+mn-cs"/>
              </a:defRPr>
            </a:lvl5pPr>
            <a:lvl6pPr marL="2285369" algn="l" defTabSz="914146" rtl="0" eaLnBrk="1" latinLnBrk="0" hangingPunct="1">
              <a:defRPr kumimoji="1" sz="1800" kern="1200">
                <a:solidFill>
                  <a:schemeClr val="tx1"/>
                </a:solidFill>
                <a:latin typeface="+mn-lt"/>
                <a:ea typeface="+mn-ea"/>
                <a:cs typeface="+mn-cs"/>
              </a:defRPr>
            </a:lvl6pPr>
            <a:lvl7pPr marL="2742442" algn="l" defTabSz="914146" rtl="0" eaLnBrk="1" latinLnBrk="0" hangingPunct="1">
              <a:defRPr kumimoji="1" sz="1800" kern="1200">
                <a:solidFill>
                  <a:schemeClr val="tx1"/>
                </a:solidFill>
                <a:latin typeface="+mn-lt"/>
                <a:ea typeface="+mn-ea"/>
                <a:cs typeface="+mn-cs"/>
              </a:defRPr>
            </a:lvl7pPr>
            <a:lvl8pPr marL="3199516" algn="l" defTabSz="914146" rtl="0" eaLnBrk="1" latinLnBrk="0" hangingPunct="1">
              <a:defRPr kumimoji="1" sz="1800" kern="1200">
                <a:solidFill>
                  <a:schemeClr val="tx1"/>
                </a:solidFill>
                <a:latin typeface="+mn-lt"/>
                <a:ea typeface="+mn-ea"/>
                <a:cs typeface="+mn-cs"/>
              </a:defRPr>
            </a:lvl8pPr>
            <a:lvl9pPr marL="3656590" algn="l" defTabSz="914146" rtl="0" eaLnBrk="1" latinLnBrk="0" hangingPunct="1">
              <a:defRPr kumimoji="1" sz="1800" kern="1200">
                <a:solidFill>
                  <a:schemeClr val="tx1"/>
                </a:solidFill>
                <a:latin typeface="+mn-lt"/>
                <a:ea typeface="+mn-ea"/>
                <a:cs typeface="+mn-cs"/>
              </a:defRPr>
            </a:lvl9pPr>
          </a:lstStyle>
          <a:p>
            <a:pPr>
              <a:lnSpc>
                <a:spcPct val="130000"/>
              </a:lnSpc>
              <a:tabLst>
                <a:tab pos="540000" algn="l"/>
                <a:tab pos="720000" algn="l"/>
              </a:tabLst>
            </a:pPr>
            <a:r>
              <a:rPr lang="en-US" altLang="ja-JP" sz="1400">
                <a:solidFill>
                  <a:schemeClr val="bg1"/>
                </a:solidFill>
                <a:latin typeface="Meiryo"/>
                <a:ea typeface="Meiryo"/>
              </a:rPr>
              <a:t>01</a:t>
            </a:r>
            <a:r>
              <a:rPr lang="ja-JP" altLang="en-US" sz="1400">
                <a:solidFill>
                  <a:schemeClr val="bg1"/>
                </a:solidFill>
                <a:latin typeface="Meiryo"/>
                <a:ea typeface="Meiryo"/>
              </a:rPr>
              <a:t>　現状の理解と課題の整理</a:t>
            </a:r>
          </a:p>
        </p:txBody>
      </p:sp>
      <p:sp>
        <p:nvSpPr>
          <p:cNvPr id="7" name="テキスト ボックス 6">
            <a:extLst>
              <a:ext uri="{FF2B5EF4-FFF2-40B4-BE49-F238E27FC236}">
                <a16:creationId xmlns:a16="http://schemas.microsoft.com/office/drawing/2014/main" id="{E3327FFC-45EB-69D7-86F6-3D3E135E4BAD}"/>
              </a:ext>
            </a:extLst>
          </p:cNvPr>
          <p:cNvSpPr txBox="1"/>
          <p:nvPr/>
        </p:nvSpPr>
        <p:spPr>
          <a:xfrm>
            <a:off x="1053382" y="845112"/>
            <a:ext cx="2821285" cy="377026"/>
          </a:xfrm>
          <a:prstGeom prst="rect">
            <a:avLst/>
          </a:prstGeom>
          <a:noFill/>
        </p:spPr>
        <p:txBody>
          <a:bodyPr wrap="none" lIns="0" tIns="0" rIns="0" bIns="0" rtlCol="0" anchor="t" anchorCtr="0">
            <a:spAutoFit/>
          </a:bodyPr>
          <a:lstStyle/>
          <a:p>
            <a:pPr>
              <a:lnSpc>
                <a:spcPct val="130000"/>
              </a:lnSpc>
              <a:spcBef>
                <a:spcPts val="100"/>
              </a:spcBef>
            </a:pPr>
            <a:r>
              <a:rPr lang="ja-JP" altLang="en-US" sz="2000" b="1">
                <a:solidFill>
                  <a:srgbClr val="0B3274"/>
                </a:solidFill>
                <a:latin typeface="Meiryo" panose="020B0604030504040204" pitchFamily="34" charset="-128"/>
                <a:ea typeface="Meiryo" panose="020B0604030504040204" pitchFamily="34" charset="-128"/>
              </a:rPr>
              <a:t>現状の理解と課題の整理</a:t>
            </a:r>
            <a:endParaRPr lang="en-US" altLang="ja-JP" sz="2000" b="1" i="0">
              <a:solidFill>
                <a:srgbClr val="0B3274"/>
              </a:solidFill>
              <a:effectLst/>
              <a:latin typeface="Meiryo" panose="020B0604030504040204" pitchFamily="34" charset="-128"/>
              <a:ea typeface="Meiryo" panose="020B0604030504040204" pitchFamily="34" charset="-128"/>
            </a:endParaRPr>
          </a:p>
        </p:txBody>
      </p:sp>
      <p:sp>
        <p:nvSpPr>
          <p:cNvPr id="8" name="スライド番号プレースホルダー 6">
            <a:extLst>
              <a:ext uri="{FF2B5EF4-FFF2-40B4-BE49-F238E27FC236}">
                <a16:creationId xmlns:a16="http://schemas.microsoft.com/office/drawing/2014/main" id="{3D33CBC3-49DD-D19A-BC27-273578490BF5}"/>
              </a:ext>
            </a:extLst>
          </p:cNvPr>
          <p:cNvSpPr txBox="1">
            <a:spLocks/>
          </p:cNvSpPr>
          <p:nvPr/>
        </p:nvSpPr>
        <p:spPr>
          <a:xfrm>
            <a:off x="9448800" y="6492875"/>
            <a:ext cx="2743200" cy="365125"/>
          </a:xfrm>
          <a:prstGeom prst="rect">
            <a:avLst/>
          </a:prstGeom>
        </p:spPr>
        <p:txBody>
          <a:bodyPr vert="horz" lIns="91440" tIns="45720" rIns="91440" bIns="45720" rtlCol="0" anchor="ctr"/>
          <a:lstStyle>
            <a:defPPr>
              <a:defRPr lang="ja-JP"/>
            </a:defPPr>
            <a:lvl1pPr marL="0" algn="r" defTabSz="914146" rtl="0" eaLnBrk="1" latinLnBrk="0" hangingPunct="1">
              <a:defRPr kumimoji="1" sz="900" b="0" i="0" kern="1200">
                <a:solidFill>
                  <a:schemeClr val="tx1">
                    <a:tint val="82000"/>
                  </a:schemeClr>
                </a:solidFill>
                <a:latin typeface="Hiragino Sans W2" panose="020B0400000000000000" pitchFamily="34" charset="-128"/>
                <a:ea typeface="Hiragino Sans W2" panose="020B0400000000000000" pitchFamily="34" charset="-128"/>
                <a:cs typeface="+mn-cs"/>
              </a:defRPr>
            </a:lvl1pPr>
            <a:lvl2pPr marL="457074" algn="l" defTabSz="914146" rtl="0" eaLnBrk="1" latinLnBrk="0" hangingPunct="1">
              <a:defRPr kumimoji="1" sz="1800" kern="1200">
                <a:solidFill>
                  <a:schemeClr val="tx1"/>
                </a:solidFill>
                <a:latin typeface="+mn-lt"/>
                <a:ea typeface="+mn-ea"/>
                <a:cs typeface="+mn-cs"/>
              </a:defRPr>
            </a:lvl2pPr>
            <a:lvl3pPr marL="914146" algn="l" defTabSz="914146" rtl="0" eaLnBrk="1" latinLnBrk="0" hangingPunct="1">
              <a:defRPr kumimoji="1" sz="1800" kern="1200">
                <a:solidFill>
                  <a:schemeClr val="tx1"/>
                </a:solidFill>
                <a:latin typeface="+mn-lt"/>
                <a:ea typeface="+mn-ea"/>
                <a:cs typeface="+mn-cs"/>
              </a:defRPr>
            </a:lvl3pPr>
            <a:lvl4pPr marL="1371221" algn="l" defTabSz="914146" rtl="0" eaLnBrk="1" latinLnBrk="0" hangingPunct="1">
              <a:defRPr kumimoji="1" sz="1800" kern="1200">
                <a:solidFill>
                  <a:schemeClr val="tx1"/>
                </a:solidFill>
                <a:latin typeface="+mn-lt"/>
                <a:ea typeface="+mn-ea"/>
                <a:cs typeface="+mn-cs"/>
              </a:defRPr>
            </a:lvl4pPr>
            <a:lvl5pPr marL="1828295" algn="l" defTabSz="914146" rtl="0" eaLnBrk="1" latinLnBrk="0" hangingPunct="1">
              <a:defRPr kumimoji="1" sz="1800" kern="1200">
                <a:solidFill>
                  <a:schemeClr val="tx1"/>
                </a:solidFill>
                <a:latin typeface="+mn-lt"/>
                <a:ea typeface="+mn-ea"/>
                <a:cs typeface="+mn-cs"/>
              </a:defRPr>
            </a:lvl5pPr>
            <a:lvl6pPr marL="2285369" algn="l" defTabSz="914146" rtl="0" eaLnBrk="1" latinLnBrk="0" hangingPunct="1">
              <a:defRPr kumimoji="1" sz="1800" kern="1200">
                <a:solidFill>
                  <a:schemeClr val="tx1"/>
                </a:solidFill>
                <a:latin typeface="+mn-lt"/>
                <a:ea typeface="+mn-ea"/>
                <a:cs typeface="+mn-cs"/>
              </a:defRPr>
            </a:lvl6pPr>
            <a:lvl7pPr marL="2742442" algn="l" defTabSz="914146" rtl="0" eaLnBrk="1" latinLnBrk="0" hangingPunct="1">
              <a:defRPr kumimoji="1" sz="1800" kern="1200">
                <a:solidFill>
                  <a:schemeClr val="tx1"/>
                </a:solidFill>
                <a:latin typeface="+mn-lt"/>
                <a:ea typeface="+mn-ea"/>
                <a:cs typeface="+mn-cs"/>
              </a:defRPr>
            </a:lvl7pPr>
            <a:lvl8pPr marL="3199516" algn="l" defTabSz="914146" rtl="0" eaLnBrk="1" latinLnBrk="0" hangingPunct="1">
              <a:defRPr kumimoji="1" sz="1800" kern="1200">
                <a:solidFill>
                  <a:schemeClr val="tx1"/>
                </a:solidFill>
                <a:latin typeface="+mn-lt"/>
                <a:ea typeface="+mn-ea"/>
                <a:cs typeface="+mn-cs"/>
              </a:defRPr>
            </a:lvl8pPr>
            <a:lvl9pPr marL="3656590" algn="l" defTabSz="914146" rtl="0" eaLnBrk="1" latinLnBrk="0" hangingPunct="1">
              <a:defRPr kumimoji="1" sz="1800" kern="1200">
                <a:solidFill>
                  <a:schemeClr val="tx1"/>
                </a:solidFill>
                <a:latin typeface="+mn-lt"/>
                <a:ea typeface="+mn-ea"/>
                <a:cs typeface="+mn-cs"/>
              </a:defRPr>
            </a:lvl9pPr>
          </a:lstStyle>
          <a:p>
            <a:r>
              <a:rPr lang="en-US" altLang="ja-JP"/>
              <a:t>AR</a:t>
            </a:r>
            <a:r>
              <a:rPr lang="ja-JP" altLang="en-US"/>
              <a:t>アドバンストテクノロジ株式会社　</a:t>
            </a:r>
            <a:fld id="{3833AED7-9B30-2340-8E45-4F3FE5AFADD7}" type="slidenum">
              <a:rPr lang="ja-JP" altLang="en-US" smtClean="0"/>
              <a:pPr/>
              <a:t>5</a:t>
            </a:fld>
            <a:endParaRPr lang="ja-JP" altLang="en-US"/>
          </a:p>
        </p:txBody>
      </p:sp>
      <p:sp>
        <p:nvSpPr>
          <p:cNvPr id="10" name="角丸四角形 9">
            <a:extLst>
              <a:ext uri="{FF2B5EF4-FFF2-40B4-BE49-F238E27FC236}">
                <a16:creationId xmlns:a16="http://schemas.microsoft.com/office/drawing/2014/main" id="{7F8EE545-00C0-E112-2A6B-60DF60D12264}"/>
              </a:ext>
            </a:extLst>
          </p:cNvPr>
          <p:cNvSpPr/>
          <p:nvPr/>
        </p:nvSpPr>
        <p:spPr>
          <a:xfrm>
            <a:off x="881987" y="2477199"/>
            <a:ext cx="3240000" cy="1035202"/>
          </a:xfrm>
          <a:prstGeom prst="roundRect">
            <a:avLst>
              <a:gd name="adj" fmla="val 1026"/>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lIns="144000" tIns="324000" rIns="180000" bIns="324000" rtlCol="0" anchor="t">
            <a:spAutoFit/>
          </a:bodyPr>
          <a:lstStyle/>
          <a:p>
            <a:pPr algn="ctr">
              <a:lnSpc>
                <a:spcPct val="150000"/>
              </a:lnSpc>
            </a:pPr>
            <a:r>
              <a:rPr lang="ja-JP" altLang="en-US" b="1">
                <a:solidFill>
                  <a:schemeClr val="accent1">
                    <a:lumMod val="50000"/>
                  </a:schemeClr>
                </a:solidFill>
                <a:latin typeface="Meiryo" panose="020B0604030504040204" pitchFamily="34" charset="-128"/>
                <a:ea typeface="Meiryo" panose="020B0604030504040204" pitchFamily="34" charset="-128"/>
                <a:cs typeface="+mn-lt"/>
              </a:rPr>
              <a:t>専門情報の多層化</a:t>
            </a:r>
            <a:endParaRPr lang="en-US" altLang="ja-JP" b="1">
              <a:solidFill>
                <a:schemeClr val="accent1">
                  <a:lumMod val="50000"/>
                </a:schemeClr>
              </a:solidFill>
              <a:latin typeface="Meiryo" panose="020B0604030504040204" pitchFamily="34" charset="-128"/>
              <a:ea typeface="Meiryo" panose="020B0604030504040204" pitchFamily="34" charset="-128"/>
            </a:endParaRPr>
          </a:p>
        </p:txBody>
      </p:sp>
      <p:pic>
        <p:nvPicPr>
          <p:cNvPr id="11" name="グラフィックス 10" descr="キャレットを下へ 単色塗りつぶし">
            <a:extLst>
              <a:ext uri="{FF2B5EF4-FFF2-40B4-BE49-F238E27FC236}">
                <a16:creationId xmlns:a16="http://schemas.microsoft.com/office/drawing/2014/main" id="{F6262405-7838-A638-6243-F13945BD8A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17678" y="3459467"/>
            <a:ext cx="658266" cy="624632"/>
          </a:xfrm>
          <a:prstGeom prst="rect">
            <a:avLst/>
          </a:prstGeom>
        </p:spPr>
      </p:pic>
      <p:sp>
        <p:nvSpPr>
          <p:cNvPr id="13" name="角丸四角形 12">
            <a:extLst>
              <a:ext uri="{FF2B5EF4-FFF2-40B4-BE49-F238E27FC236}">
                <a16:creationId xmlns:a16="http://schemas.microsoft.com/office/drawing/2014/main" id="{2015B2A8-0EAE-79BE-B506-1B1B10F6FC4D}"/>
              </a:ext>
            </a:extLst>
          </p:cNvPr>
          <p:cNvSpPr/>
          <p:nvPr/>
        </p:nvSpPr>
        <p:spPr>
          <a:xfrm>
            <a:off x="881987" y="4043184"/>
            <a:ext cx="3240000" cy="2036263"/>
          </a:xfrm>
          <a:prstGeom prst="roundRect">
            <a:avLst>
              <a:gd name="adj" fmla="val 1026"/>
            </a:avLst>
          </a:prstGeom>
          <a:solidFill>
            <a:srgbClr val="0B3274"/>
          </a:solidFill>
          <a:ln>
            <a:noFill/>
          </a:ln>
        </p:spPr>
        <p:style>
          <a:lnRef idx="2">
            <a:schemeClr val="accent1">
              <a:shade val="15000"/>
            </a:schemeClr>
          </a:lnRef>
          <a:fillRef idx="1">
            <a:schemeClr val="accent1"/>
          </a:fillRef>
          <a:effectRef idx="0">
            <a:schemeClr val="accent1"/>
          </a:effectRef>
          <a:fontRef idx="minor">
            <a:schemeClr val="lt1"/>
          </a:fontRef>
        </p:style>
        <p:txBody>
          <a:bodyPr lIns="144000" tIns="288000" rIns="180000" bIns="288000" rtlCol="0" anchor="t"/>
          <a:lstStyle/>
          <a:p>
            <a:pPr>
              <a:lnSpc>
                <a:spcPct val="150000"/>
              </a:lnSpc>
            </a:pPr>
            <a:r>
              <a:rPr lang="en" altLang="ja-JP" sz="1600">
                <a:solidFill>
                  <a:schemeClr val="bg1"/>
                </a:solidFill>
                <a:latin typeface="Meiryo" panose="020B0604030504040204" pitchFamily="34" charset="-128"/>
                <a:ea typeface="Meiryo" panose="020B0604030504040204" pitchFamily="34" charset="-128"/>
                <a:cs typeface="+mn-lt"/>
              </a:rPr>
              <a:t>IR</a:t>
            </a:r>
            <a:r>
              <a:rPr lang="ja-JP" altLang="en" sz="1600">
                <a:solidFill>
                  <a:schemeClr val="bg1"/>
                </a:solidFill>
                <a:latin typeface="Meiryo" panose="020B0604030504040204" pitchFamily="34" charset="-128"/>
                <a:ea typeface="Meiryo" panose="020B0604030504040204" pitchFamily="34" charset="-128"/>
                <a:cs typeface="+mn-lt"/>
              </a:rPr>
              <a:t>、</a:t>
            </a:r>
            <a:r>
              <a:rPr lang="ja-JP" altLang="en-US" sz="1600">
                <a:solidFill>
                  <a:schemeClr val="bg1"/>
                </a:solidFill>
                <a:latin typeface="Meiryo" panose="020B0604030504040204" pitchFamily="34" charset="-128"/>
                <a:ea typeface="Meiryo" panose="020B0604030504040204" pitchFamily="34" charset="-128"/>
                <a:cs typeface="+mn-lt"/>
              </a:rPr>
              <a:t>会社情報、研究開発等の重要情報が密集した配置になっており、ユーザーが目的のページを直感的に見つけにくい状態。</a:t>
            </a:r>
            <a:endParaRPr lang="en-US" sz="2000">
              <a:solidFill>
                <a:schemeClr val="bg1"/>
              </a:solidFill>
              <a:latin typeface="Meiryo" panose="020B0604030504040204" pitchFamily="34" charset="-128"/>
              <a:ea typeface="Meiryo" panose="020B0604030504040204" pitchFamily="34" charset="-128"/>
              <a:cs typeface="+mn-lt"/>
            </a:endParaRPr>
          </a:p>
        </p:txBody>
      </p:sp>
      <p:sp>
        <p:nvSpPr>
          <p:cNvPr id="16" name="角丸四角形 15">
            <a:extLst>
              <a:ext uri="{FF2B5EF4-FFF2-40B4-BE49-F238E27FC236}">
                <a16:creationId xmlns:a16="http://schemas.microsoft.com/office/drawing/2014/main" id="{C5304A5D-963B-2F7F-8C44-D33F55F9D7FF}"/>
              </a:ext>
            </a:extLst>
          </p:cNvPr>
          <p:cNvSpPr/>
          <p:nvPr/>
        </p:nvSpPr>
        <p:spPr>
          <a:xfrm>
            <a:off x="8067587" y="2477691"/>
            <a:ext cx="3240000" cy="1035202"/>
          </a:xfrm>
          <a:prstGeom prst="roundRect">
            <a:avLst>
              <a:gd name="adj" fmla="val 1026"/>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lIns="144000" tIns="324000" rIns="180000" bIns="324000" rtlCol="0" anchor="t">
            <a:spAutoFit/>
          </a:bodyPr>
          <a:lstStyle/>
          <a:p>
            <a:pPr algn="ctr">
              <a:lnSpc>
                <a:spcPct val="150000"/>
              </a:lnSpc>
            </a:pPr>
            <a:r>
              <a:rPr lang="ja-JP" altLang="en-US" b="1">
                <a:solidFill>
                  <a:schemeClr val="accent1">
                    <a:lumMod val="50000"/>
                  </a:schemeClr>
                </a:solidFill>
                <a:latin typeface="Meiryo" panose="020B0604030504040204" pitchFamily="34" charset="-128"/>
                <a:ea typeface="Meiryo" panose="020B0604030504040204" pitchFamily="34" charset="-128"/>
                <a:cs typeface="+mn-lt"/>
              </a:rPr>
              <a:t>能動的な提案不足</a:t>
            </a:r>
            <a:endParaRPr lang="en-US" altLang="ja-JP" sz="2400" b="1">
              <a:solidFill>
                <a:schemeClr val="accent1">
                  <a:lumMod val="50000"/>
                </a:schemeClr>
              </a:solidFill>
              <a:latin typeface="Meiryo" panose="020B0604030504040204" pitchFamily="34" charset="-128"/>
              <a:ea typeface="Meiryo" panose="020B0604030504040204" pitchFamily="34" charset="-128"/>
            </a:endParaRPr>
          </a:p>
        </p:txBody>
      </p:sp>
      <p:sp>
        <p:nvSpPr>
          <p:cNvPr id="17" name="角丸四角形 16">
            <a:extLst>
              <a:ext uri="{FF2B5EF4-FFF2-40B4-BE49-F238E27FC236}">
                <a16:creationId xmlns:a16="http://schemas.microsoft.com/office/drawing/2014/main" id="{2DA2A753-3A0D-E55D-6B49-1B3387A35D2D}"/>
              </a:ext>
            </a:extLst>
          </p:cNvPr>
          <p:cNvSpPr/>
          <p:nvPr/>
        </p:nvSpPr>
        <p:spPr>
          <a:xfrm>
            <a:off x="8067587" y="4052481"/>
            <a:ext cx="3240000" cy="2044379"/>
          </a:xfrm>
          <a:prstGeom prst="roundRect">
            <a:avLst>
              <a:gd name="adj" fmla="val 1026"/>
            </a:avLst>
          </a:prstGeom>
          <a:solidFill>
            <a:srgbClr val="0B3274"/>
          </a:solidFill>
          <a:ln>
            <a:noFill/>
          </a:ln>
        </p:spPr>
        <p:style>
          <a:lnRef idx="2">
            <a:schemeClr val="accent1">
              <a:shade val="15000"/>
            </a:schemeClr>
          </a:lnRef>
          <a:fillRef idx="1">
            <a:schemeClr val="accent1"/>
          </a:fillRef>
          <a:effectRef idx="0">
            <a:schemeClr val="accent1"/>
          </a:effectRef>
          <a:fontRef idx="minor">
            <a:schemeClr val="lt1"/>
          </a:fontRef>
        </p:style>
        <p:txBody>
          <a:bodyPr lIns="144000" tIns="288000" rIns="180000" bIns="288000" rtlCol="0" anchor="t"/>
          <a:lstStyle/>
          <a:p>
            <a:pPr>
              <a:lnSpc>
                <a:spcPct val="150000"/>
              </a:lnSpc>
            </a:pPr>
            <a:r>
              <a:rPr lang="ja-JP" altLang="en-US" sz="1600">
                <a:solidFill>
                  <a:schemeClr val="bg1"/>
                </a:solidFill>
                <a:latin typeface="Meiryo" panose="020B0604030504040204" pitchFamily="34" charset="-128"/>
                <a:ea typeface="Meiryo" panose="020B0604030504040204" pitchFamily="34" charset="-128"/>
                <a:cs typeface="+mn-lt"/>
              </a:rPr>
              <a:t>既存運用が保守・更新に留まっており、構造最適化に向けた能動的提案が不足している。</a:t>
            </a:r>
            <a:endParaRPr lang="ja-JP" altLang="en-US" sz="1600" b="1">
              <a:solidFill>
                <a:schemeClr val="bg1"/>
              </a:solidFill>
              <a:latin typeface="Meiryo" panose="020B0604030504040204" pitchFamily="34" charset="-128"/>
              <a:ea typeface="Meiryo" panose="020B0604030504040204" pitchFamily="34" charset="-128"/>
              <a:cs typeface="Calibri"/>
            </a:endParaRPr>
          </a:p>
        </p:txBody>
      </p:sp>
      <p:sp>
        <p:nvSpPr>
          <p:cNvPr id="20" name="角丸四角形 19">
            <a:extLst>
              <a:ext uri="{FF2B5EF4-FFF2-40B4-BE49-F238E27FC236}">
                <a16:creationId xmlns:a16="http://schemas.microsoft.com/office/drawing/2014/main" id="{FA464319-C589-B1D4-2CCF-DD233EC07B58}"/>
              </a:ext>
            </a:extLst>
          </p:cNvPr>
          <p:cNvSpPr/>
          <p:nvPr/>
        </p:nvSpPr>
        <p:spPr>
          <a:xfrm>
            <a:off x="4474787" y="2477200"/>
            <a:ext cx="3240000" cy="1035202"/>
          </a:xfrm>
          <a:prstGeom prst="roundRect">
            <a:avLst>
              <a:gd name="adj" fmla="val 1026"/>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lIns="144000" tIns="324000" rIns="180000" bIns="324000" rtlCol="0" anchor="t">
            <a:spAutoFit/>
          </a:bodyPr>
          <a:lstStyle/>
          <a:p>
            <a:pPr algn="ctr">
              <a:lnSpc>
                <a:spcPct val="150000"/>
              </a:lnSpc>
            </a:pPr>
            <a:r>
              <a:rPr lang="ja-JP" altLang="en-US" b="1">
                <a:solidFill>
                  <a:schemeClr val="accent1">
                    <a:lumMod val="50000"/>
                  </a:schemeClr>
                </a:solidFill>
                <a:latin typeface="Meiryo" panose="020B0604030504040204" pitchFamily="34" charset="-128"/>
                <a:ea typeface="Meiryo" panose="020B0604030504040204" pitchFamily="34" charset="-128"/>
                <a:cs typeface="+mn-lt"/>
              </a:rPr>
              <a:t>使いやすさと見た目の課題</a:t>
            </a:r>
            <a:endParaRPr lang="ja-JP" b="1">
              <a:solidFill>
                <a:schemeClr val="accent1">
                  <a:lumMod val="50000"/>
                </a:schemeClr>
              </a:solidFill>
              <a:latin typeface="Meiryo" panose="020B0604030504040204" pitchFamily="34" charset="-128"/>
              <a:ea typeface="Meiryo" panose="020B0604030504040204" pitchFamily="34" charset="-128"/>
              <a:cs typeface="Calibri"/>
            </a:endParaRPr>
          </a:p>
        </p:txBody>
      </p:sp>
      <p:sp>
        <p:nvSpPr>
          <p:cNvPr id="21" name="角丸四角形 20">
            <a:extLst>
              <a:ext uri="{FF2B5EF4-FFF2-40B4-BE49-F238E27FC236}">
                <a16:creationId xmlns:a16="http://schemas.microsoft.com/office/drawing/2014/main" id="{57C81EDE-28CD-674B-558F-6DC7CE26B612}"/>
              </a:ext>
            </a:extLst>
          </p:cNvPr>
          <p:cNvSpPr/>
          <p:nvPr/>
        </p:nvSpPr>
        <p:spPr>
          <a:xfrm>
            <a:off x="4474787" y="4039649"/>
            <a:ext cx="3240000" cy="2056351"/>
          </a:xfrm>
          <a:prstGeom prst="roundRect">
            <a:avLst>
              <a:gd name="adj" fmla="val 1026"/>
            </a:avLst>
          </a:prstGeom>
          <a:solidFill>
            <a:srgbClr val="0B3274"/>
          </a:solidFill>
          <a:ln>
            <a:noFill/>
          </a:ln>
        </p:spPr>
        <p:style>
          <a:lnRef idx="2">
            <a:schemeClr val="accent1">
              <a:shade val="15000"/>
            </a:schemeClr>
          </a:lnRef>
          <a:fillRef idx="1">
            <a:schemeClr val="accent1"/>
          </a:fillRef>
          <a:effectRef idx="0">
            <a:schemeClr val="accent1"/>
          </a:effectRef>
          <a:fontRef idx="minor">
            <a:schemeClr val="lt1"/>
          </a:fontRef>
        </p:style>
        <p:txBody>
          <a:bodyPr lIns="144000" tIns="288000" rIns="180000" bIns="288000" rtlCol="0" anchor="t"/>
          <a:lstStyle/>
          <a:p>
            <a:pPr>
              <a:lnSpc>
                <a:spcPct val="150000"/>
              </a:lnSpc>
            </a:pPr>
            <a:r>
              <a:rPr lang="ja-JP" altLang="en-US" sz="1600">
                <a:solidFill>
                  <a:schemeClr val="bg1"/>
                </a:solidFill>
                <a:latin typeface="Meiryo" panose="020B0604030504040204" pitchFamily="34" charset="-128"/>
                <a:ea typeface="Meiryo" panose="020B0604030504040204" pitchFamily="34" charset="-128"/>
                <a:cs typeface="+mn-lt"/>
              </a:rPr>
              <a:t>操作性（</a:t>
            </a:r>
            <a:r>
              <a:rPr lang="en" altLang="ja-JP" sz="1600">
                <a:solidFill>
                  <a:schemeClr val="bg1"/>
                </a:solidFill>
                <a:latin typeface="Meiryo" panose="020B0604030504040204" pitchFamily="34" charset="-128"/>
                <a:ea typeface="Meiryo" panose="020B0604030504040204" pitchFamily="34" charset="-128"/>
                <a:cs typeface="+mn-lt"/>
              </a:rPr>
              <a:t>UI</a:t>
            </a:r>
            <a:r>
              <a:rPr lang="ja-JP" altLang="en" sz="1600">
                <a:solidFill>
                  <a:schemeClr val="bg1"/>
                </a:solidFill>
                <a:latin typeface="Meiryo" panose="020B0604030504040204" pitchFamily="34" charset="-128"/>
                <a:ea typeface="Meiryo" panose="020B0604030504040204" pitchFamily="34" charset="-128"/>
                <a:cs typeface="+mn-lt"/>
              </a:rPr>
              <a:t>）</a:t>
            </a:r>
            <a:r>
              <a:rPr lang="ja-JP" altLang="en-US" sz="1600">
                <a:solidFill>
                  <a:schemeClr val="bg1"/>
                </a:solidFill>
                <a:latin typeface="Meiryo" panose="020B0604030504040204" pitchFamily="34" charset="-128"/>
                <a:ea typeface="Meiryo" panose="020B0604030504040204" pitchFamily="34" charset="-128"/>
                <a:cs typeface="+mn-lt"/>
              </a:rPr>
              <a:t>の改善に加え、ブランドイメージを強化するためのデザインアップデートが求められます。</a:t>
            </a:r>
            <a:endParaRPr lang="en-US" sz="2000">
              <a:solidFill>
                <a:schemeClr val="bg1"/>
              </a:solidFill>
              <a:latin typeface="Meiryo" panose="020B0604030504040204" pitchFamily="34" charset="-128"/>
              <a:ea typeface="Meiryo" panose="020B0604030504040204" pitchFamily="34" charset="-128"/>
            </a:endParaRPr>
          </a:p>
        </p:txBody>
      </p:sp>
      <p:sp>
        <p:nvSpPr>
          <p:cNvPr id="24" name="TextBox 11">
            <a:extLst>
              <a:ext uri="{FF2B5EF4-FFF2-40B4-BE49-F238E27FC236}">
                <a16:creationId xmlns:a16="http://schemas.microsoft.com/office/drawing/2014/main" id="{E44E3F72-1E8D-8B27-48EF-B6C3B48A37F4}"/>
              </a:ext>
            </a:extLst>
          </p:cNvPr>
          <p:cNvSpPr txBox="1"/>
          <p:nvPr/>
        </p:nvSpPr>
        <p:spPr>
          <a:xfrm>
            <a:off x="696880" y="1449242"/>
            <a:ext cx="1079222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1600">
                <a:latin typeface="Meiryo"/>
                <a:ea typeface="Meiryo"/>
                <a:cs typeface="+mn-lt"/>
              </a:rPr>
              <a:t>ヒアリングおよび現行サイト分析より、以下の3つが特に改善優先度の高い課題であると理解しております。</a:t>
            </a:r>
            <a:endParaRPr lang="en-US" sz="1600">
              <a:latin typeface="Meiryo"/>
              <a:ea typeface="Meiryo"/>
              <a:cs typeface="+mn-lt"/>
            </a:endParaRPr>
          </a:p>
        </p:txBody>
      </p:sp>
      <p:pic>
        <p:nvPicPr>
          <p:cNvPr id="25" name="グラフィックス 23" descr="キャレットを下へ 単色塗りつぶし">
            <a:extLst>
              <a:ext uri="{FF2B5EF4-FFF2-40B4-BE49-F238E27FC236}">
                <a16:creationId xmlns:a16="http://schemas.microsoft.com/office/drawing/2014/main" id="{34D99514-584C-AF8A-4902-8C1F21531C49}"/>
              </a:ext>
            </a:extLst>
          </p:cNvPr>
          <p:cNvPicPr>
            <a:picLocks noChangeAspect="1"/>
          </p:cNvPicPr>
          <p:nvPr/>
        </p:nvPicPr>
        <p:blipFill>
          <a:blip r:embed="rId2">
            <a:extLst>
              <a:ext uri="{96DAC541-7B7A-43D3-8B79-37D633B846F1}">
                <asvg:svgBlip xmlns:asvg="http://schemas.microsoft.com/office/drawing/2016/SVG/main" r:embed="rId4"/>
              </a:ext>
            </a:extLst>
          </a:blip>
          <a:stretch>
            <a:fillRect/>
          </a:stretch>
        </p:blipFill>
        <p:spPr>
          <a:xfrm>
            <a:off x="5763860" y="3430359"/>
            <a:ext cx="658266" cy="624632"/>
          </a:xfrm>
          <a:prstGeom prst="rect">
            <a:avLst/>
          </a:prstGeom>
        </p:spPr>
      </p:pic>
      <p:pic>
        <p:nvPicPr>
          <p:cNvPr id="26" name="グラフィックス 23" descr="キャレットを下へ 単色塗りつぶし">
            <a:extLst>
              <a:ext uri="{FF2B5EF4-FFF2-40B4-BE49-F238E27FC236}">
                <a16:creationId xmlns:a16="http://schemas.microsoft.com/office/drawing/2014/main" id="{EF2682AE-EAF6-F60E-1428-8979180A72D0}"/>
              </a:ext>
            </a:extLst>
          </p:cNvPr>
          <p:cNvPicPr>
            <a:picLocks noChangeAspect="1"/>
          </p:cNvPicPr>
          <p:nvPr/>
        </p:nvPicPr>
        <p:blipFill>
          <a:blip r:embed="rId2">
            <a:extLst>
              <a:ext uri="{96DAC541-7B7A-43D3-8B79-37D633B846F1}">
                <asvg:svgBlip xmlns:asvg="http://schemas.microsoft.com/office/drawing/2016/SVG/main" r:embed="rId4"/>
              </a:ext>
            </a:extLst>
          </a:blip>
          <a:stretch>
            <a:fillRect/>
          </a:stretch>
        </p:blipFill>
        <p:spPr>
          <a:xfrm>
            <a:off x="9359546" y="3430358"/>
            <a:ext cx="658266" cy="624632"/>
          </a:xfrm>
          <a:prstGeom prst="rect">
            <a:avLst/>
          </a:prstGeom>
        </p:spPr>
      </p:pic>
    </p:spTree>
    <p:extLst>
      <p:ext uri="{BB962C8B-B14F-4D97-AF65-F5344CB8AC3E}">
        <p14:creationId xmlns:p14="http://schemas.microsoft.com/office/powerpoint/2010/main" val="832781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83F197-D01A-0C56-D048-EF20F3C0F1A1}"/>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9F8E9BD-103D-8FC5-197E-C025A4AC5D91}"/>
              </a:ext>
            </a:extLst>
          </p:cNvPr>
          <p:cNvSpPr txBox="1"/>
          <p:nvPr/>
        </p:nvSpPr>
        <p:spPr>
          <a:xfrm>
            <a:off x="617023" y="3148923"/>
            <a:ext cx="487313" cy="560153"/>
          </a:xfrm>
          <a:prstGeom prst="rect">
            <a:avLst/>
          </a:prstGeom>
          <a:noFill/>
        </p:spPr>
        <p:txBody>
          <a:bodyPr wrap="none" lIns="0" tIns="0" rIns="0" bIns="0" rtlCol="0" anchor="t">
            <a:spAutoFit/>
          </a:bodyPr>
          <a:lstStyle/>
          <a:p>
            <a:pPr>
              <a:lnSpc>
                <a:spcPct val="140000"/>
              </a:lnSpc>
            </a:pPr>
            <a:r>
              <a:rPr lang="en-US" altLang="ja-JP" sz="2800" b="1">
                <a:solidFill>
                  <a:schemeClr val="bg1"/>
                </a:solidFill>
                <a:latin typeface="Meiryo"/>
                <a:ea typeface="Meiryo"/>
              </a:rPr>
              <a:t>02</a:t>
            </a:r>
            <a:endParaRPr kumimoji="1" lang="ja-JP" altLang="en-US" sz="2800" b="1" i="0">
              <a:solidFill>
                <a:schemeClr val="bg1"/>
              </a:solidFill>
              <a:latin typeface="Meiryo" panose="020B0604030504040204" pitchFamily="34" charset="-128"/>
              <a:ea typeface="Meiryo" panose="020B0604030504040204" pitchFamily="34" charset="-128"/>
            </a:endParaRPr>
          </a:p>
        </p:txBody>
      </p:sp>
      <p:sp>
        <p:nvSpPr>
          <p:cNvPr id="3" name="テキスト ボックス 2">
            <a:extLst>
              <a:ext uri="{FF2B5EF4-FFF2-40B4-BE49-F238E27FC236}">
                <a16:creationId xmlns:a16="http://schemas.microsoft.com/office/drawing/2014/main" id="{47BFDF71-DFA4-F266-31AB-A34165B4A92C}"/>
              </a:ext>
            </a:extLst>
          </p:cNvPr>
          <p:cNvSpPr txBox="1"/>
          <p:nvPr/>
        </p:nvSpPr>
        <p:spPr>
          <a:xfrm>
            <a:off x="3216033" y="2819904"/>
            <a:ext cx="4103688" cy="603242"/>
          </a:xfrm>
          <a:prstGeom prst="rect">
            <a:avLst/>
          </a:prstGeom>
          <a:noFill/>
        </p:spPr>
        <p:txBody>
          <a:bodyPr wrap="none" lIns="0" tIns="0" rIns="0" bIns="0" rtlCol="0" anchor="t">
            <a:spAutoFit/>
          </a:bodyPr>
          <a:lstStyle/>
          <a:p>
            <a:pPr>
              <a:lnSpc>
                <a:spcPct val="130000"/>
              </a:lnSpc>
            </a:pPr>
            <a:r>
              <a:rPr lang="ja-JP" altLang="en-US" sz="3200" b="1">
                <a:solidFill>
                  <a:srgbClr val="1A1A1A"/>
                </a:solidFill>
                <a:latin typeface="メイリオ"/>
                <a:ea typeface="メイリオ"/>
                <a:cs typeface="+mn-lt"/>
              </a:rPr>
              <a:t>改善コンセプト・方針</a:t>
            </a:r>
            <a:endParaRPr lang="en-US">
              <a:latin typeface="メイリオ"/>
              <a:ea typeface="メイリオ"/>
            </a:endParaRPr>
          </a:p>
        </p:txBody>
      </p:sp>
      <p:sp>
        <p:nvSpPr>
          <p:cNvPr id="4" name="テキスト ボックス 3">
            <a:extLst>
              <a:ext uri="{FF2B5EF4-FFF2-40B4-BE49-F238E27FC236}">
                <a16:creationId xmlns:a16="http://schemas.microsoft.com/office/drawing/2014/main" id="{714FF1AC-A6F2-18AE-D553-2044CE202516}"/>
              </a:ext>
            </a:extLst>
          </p:cNvPr>
          <p:cNvSpPr txBox="1"/>
          <p:nvPr/>
        </p:nvSpPr>
        <p:spPr>
          <a:xfrm>
            <a:off x="3216033" y="3539432"/>
            <a:ext cx="3488134" cy="301621"/>
          </a:xfrm>
          <a:prstGeom prst="rect">
            <a:avLst/>
          </a:prstGeom>
          <a:noFill/>
        </p:spPr>
        <p:txBody>
          <a:bodyPr wrap="none" lIns="0" tIns="0" rIns="0" bIns="0" rtlCol="0" anchor="t">
            <a:spAutoFit/>
          </a:bodyPr>
          <a:lstStyle/>
          <a:p>
            <a:pPr marL="0" marR="0" lvl="0" indent="0" algn="l" defTabSz="914146">
              <a:lnSpc>
                <a:spcPct val="130000"/>
              </a:lnSpc>
              <a:spcBef>
                <a:spcPts val="0"/>
              </a:spcBef>
              <a:spcAft>
                <a:spcPts val="0"/>
              </a:spcAft>
              <a:buNone/>
              <a:tabLst/>
              <a:defRPr/>
            </a:pPr>
            <a:r>
              <a:rPr lang="ja-JP" sz="1600">
                <a:solidFill>
                  <a:srgbClr val="1A1A1A"/>
                </a:solidFill>
                <a:latin typeface="メイリオ"/>
                <a:ea typeface="メイリオ"/>
                <a:cs typeface="+mn-lt"/>
              </a:rPr>
              <a:t>進むべき方向を明確にする</a:t>
            </a:r>
            <a:r>
              <a:rPr lang="ja-JP" altLang="en-US" sz="1600">
                <a:solidFill>
                  <a:srgbClr val="1A1A1A"/>
                </a:solidFill>
                <a:latin typeface="メイリオ"/>
                <a:ea typeface="メイリオ"/>
                <a:cs typeface="+mn-lt"/>
              </a:rPr>
              <a:t>ための方針</a:t>
            </a:r>
            <a:endParaRPr lang="en-US" altLang="ja-JP">
              <a:latin typeface="メイリオ"/>
              <a:ea typeface="メイリオ"/>
            </a:endParaRPr>
          </a:p>
        </p:txBody>
      </p:sp>
      <p:sp>
        <p:nvSpPr>
          <p:cNvPr id="6" name="スライド番号プレースホルダー 5">
            <a:extLst>
              <a:ext uri="{FF2B5EF4-FFF2-40B4-BE49-F238E27FC236}">
                <a16:creationId xmlns:a16="http://schemas.microsoft.com/office/drawing/2014/main" id="{A41C256C-7320-B276-E7A3-DF4F49977E8B}"/>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6</a:t>
            </a:fld>
            <a:endParaRPr lang="ja-JP" altLang="en-US"/>
          </a:p>
        </p:txBody>
      </p:sp>
    </p:spTree>
    <p:extLst>
      <p:ext uri="{BB962C8B-B14F-4D97-AF65-F5344CB8AC3E}">
        <p14:creationId xmlns:p14="http://schemas.microsoft.com/office/powerpoint/2010/main" val="3694137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98CCE-A7B0-764B-0A70-E6BA98340C4C}"/>
            </a:ext>
          </a:extLst>
        </p:cNvPr>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233DCE31-3CEE-2BD4-8BB9-A25B2B9055B7}"/>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7</a:t>
            </a:fld>
            <a:endParaRPr lang="ja-JP" altLang="en-US"/>
          </a:p>
        </p:txBody>
      </p:sp>
      <p:sp>
        <p:nvSpPr>
          <p:cNvPr id="6" name="テキスト ボックス 5">
            <a:extLst>
              <a:ext uri="{FF2B5EF4-FFF2-40B4-BE49-F238E27FC236}">
                <a16:creationId xmlns:a16="http://schemas.microsoft.com/office/drawing/2014/main" id="{635EB7FA-B150-65BC-98B6-BC085C39186F}"/>
              </a:ext>
            </a:extLst>
          </p:cNvPr>
          <p:cNvSpPr txBox="1"/>
          <p:nvPr/>
        </p:nvSpPr>
        <p:spPr>
          <a:xfrm>
            <a:off x="539557" y="146078"/>
            <a:ext cx="2199320" cy="263918"/>
          </a:xfrm>
          <a:prstGeom prst="rect">
            <a:avLst/>
          </a:prstGeom>
          <a:noFill/>
        </p:spPr>
        <p:txBody>
          <a:bodyPr wrap="none" lIns="0" tIns="0" rIns="0" bIns="0" rtlCol="0" anchor="t">
            <a:spAutoFit/>
          </a:bodyPr>
          <a:lstStyle/>
          <a:p>
            <a:pPr>
              <a:lnSpc>
                <a:spcPct val="130000"/>
              </a:lnSpc>
              <a:tabLst>
                <a:tab pos="540000" algn="l"/>
              </a:tabLst>
            </a:pPr>
            <a:r>
              <a:rPr lang="en-US" altLang="ja-JP" sz="1400">
                <a:solidFill>
                  <a:schemeClr val="bg1"/>
                </a:solidFill>
                <a:latin typeface="Meiryo"/>
                <a:ea typeface="Meiryo"/>
              </a:rPr>
              <a:t>02</a:t>
            </a:r>
            <a:r>
              <a:rPr lang="ja-JP" altLang="en-US" sz="1400">
                <a:solidFill>
                  <a:schemeClr val="bg1"/>
                </a:solidFill>
                <a:latin typeface="Meiryo"/>
                <a:ea typeface="Meiryo"/>
              </a:rPr>
              <a:t>　改善コンセプト・方針</a:t>
            </a:r>
          </a:p>
        </p:txBody>
      </p:sp>
      <p:sp>
        <p:nvSpPr>
          <p:cNvPr id="2" name="テキスト ボックス 1">
            <a:extLst>
              <a:ext uri="{FF2B5EF4-FFF2-40B4-BE49-F238E27FC236}">
                <a16:creationId xmlns:a16="http://schemas.microsoft.com/office/drawing/2014/main" id="{DD1F9726-BADF-C16B-E74B-395A32D71493}"/>
              </a:ext>
            </a:extLst>
          </p:cNvPr>
          <p:cNvSpPr txBox="1"/>
          <p:nvPr/>
        </p:nvSpPr>
        <p:spPr>
          <a:xfrm>
            <a:off x="848703" y="1388061"/>
            <a:ext cx="10746795" cy="711733"/>
          </a:xfrm>
          <a:prstGeom prst="rect">
            <a:avLst/>
          </a:prstGeom>
          <a:noFill/>
        </p:spPr>
        <p:txBody>
          <a:bodyPr wrap="square" lIns="91440" tIns="45720" rIns="91440" bIns="45720" anchor="t">
            <a:spAutoFit/>
          </a:bodyPr>
          <a:lstStyle/>
          <a:p>
            <a:pPr>
              <a:lnSpc>
                <a:spcPct val="150000"/>
              </a:lnSpc>
            </a:pPr>
            <a:r>
              <a:rPr lang="ja-JP" sz="1400">
                <a:latin typeface="Meiryo"/>
                <a:ea typeface="Meiryo"/>
                <a:cs typeface="+mn-lt"/>
              </a:rPr>
              <a:t>データ分析に基づき、</a:t>
            </a:r>
            <a:r>
              <a:rPr lang="ja-JP" sz="1400" b="1">
                <a:solidFill>
                  <a:schemeClr val="tx2">
                    <a:lumMod val="90000"/>
                    <a:lumOff val="10000"/>
                  </a:schemeClr>
                </a:solidFill>
                <a:latin typeface="Meiryo"/>
                <a:ea typeface="Meiryo"/>
                <a:cs typeface="+mn-lt"/>
              </a:rPr>
              <a:t>直感的な使いやすさを実現</a:t>
            </a:r>
            <a:r>
              <a:rPr lang="ja-JP" sz="1400">
                <a:latin typeface="Meiryo"/>
                <a:ea typeface="Meiryo"/>
                <a:cs typeface="+mn-lt"/>
              </a:rPr>
              <a:t>するとともに、一度きりの改修ではなく、</a:t>
            </a:r>
            <a:r>
              <a:rPr lang="ja-JP" sz="1400" b="1">
                <a:solidFill>
                  <a:schemeClr val="tx2">
                    <a:lumMod val="90000"/>
                    <a:lumOff val="10000"/>
                  </a:schemeClr>
                </a:solidFill>
                <a:latin typeface="Meiryo"/>
                <a:ea typeface="Meiryo"/>
                <a:cs typeface="+mn-lt"/>
              </a:rPr>
              <a:t>途切れのない価値提供</a:t>
            </a:r>
            <a:r>
              <a:rPr lang="ja-JP" sz="1400">
                <a:latin typeface="Meiryo"/>
                <a:ea typeface="Meiryo"/>
                <a:cs typeface="+mn-lt"/>
              </a:rPr>
              <a:t>を行うことを目指します。</a:t>
            </a:r>
            <a:endParaRPr lang="en-US"/>
          </a:p>
        </p:txBody>
      </p:sp>
      <p:sp>
        <p:nvSpPr>
          <p:cNvPr id="4" name="テキスト ボックス 3">
            <a:extLst>
              <a:ext uri="{FF2B5EF4-FFF2-40B4-BE49-F238E27FC236}">
                <a16:creationId xmlns:a16="http://schemas.microsoft.com/office/drawing/2014/main" id="{BDCB84E9-91F1-EEEB-C981-5E5B669D0A59}"/>
              </a:ext>
            </a:extLst>
          </p:cNvPr>
          <p:cNvSpPr txBox="1"/>
          <p:nvPr/>
        </p:nvSpPr>
        <p:spPr>
          <a:xfrm>
            <a:off x="1053382" y="845112"/>
            <a:ext cx="4103688" cy="377026"/>
          </a:xfrm>
          <a:prstGeom prst="rect">
            <a:avLst/>
          </a:prstGeom>
          <a:noFill/>
        </p:spPr>
        <p:txBody>
          <a:bodyPr wrap="none" lIns="0" tIns="0" rIns="0" bIns="0" rtlCol="0" anchor="t" anchorCtr="0">
            <a:spAutoFit/>
          </a:bodyPr>
          <a:lstStyle/>
          <a:p>
            <a:pPr>
              <a:lnSpc>
                <a:spcPct val="130000"/>
              </a:lnSpc>
              <a:spcBef>
                <a:spcPts val="100"/>
              </a:spcBef>
            </a:pPr>
            <a:r>
              <a:rPr lang="ja-JP" sz="2000" b="1">
                <a:solidFill>
                  <a:srgbClr val="0B3274"/>
                </a:solidFill>
                <a:latin typeface="メイリオ"/>
                <a:ea typeface="メイリオ"/>
                <a:cs typeface="+mn-lt"/>
              </a:rPr>
              <a:t>論理的で直感的な使いやすさ</a:t>
            </a:r>
            <a:r>
              <a:rPr lang="ja-JP" altLang="en-US" sz="2000" b="1">
                <a:solidFill>
                  <a:srgbClr val="0B3274"/>
                </a:solidFill>
                <a:latin typeface="メイリオ"/>
                <a:ea typeface="メイリオ"/>
                <a:cs typeface="+mn-lt"/>
              </a:rPr>
              <a:t>の実現</a:t>
            </a:r>
            <a:endParaRPr lang="en-US"/>
          </a:p>
        </p:txBody>
      </p:sp>
      <p:graphicFrame>
        <p:nvGraphicFramePr>
          <p:cNvPr id="9" name="Table 8">
            <a:extLst>
              <a:ext uri="{FF2B5EF4-FFF2-40B4-BE49-F238E27FC236}">
                <a16:creationId xmlns:a16="http://schemas.microsoft.com/office/drawing/2014/main" id="{906127BC-3AB6-8DE9-33AA-EAF61B766DD0}"/>
              </a:ext>
            </a:extLst>
          </p:cNvPr>
          <p:cNvGraphicFramePr>
            <a:graphicFrameLocks noGrp="1"/>
          </p:cNvGraphicFramePr>
          <p:nvPr>
            <p:extLst>
              <p:ext uri="{D42A27DB-BD31-4B8C-83A1-F6EECF244321}">
                <p14:modId xmlns:p14="http://schemas.microsoft.com/office/powerpoint/2010/main" val="789499605"/>
              </p:ext>
            </p:extLst>
          </p:nvPr>
        </p:nvGraphicFramePr>
        <p:xfrm>
          <a:off x="471714" y="2267857"/>
          <a:ext cx="11209992" cy="1660181"/>
        </p:xfrm>
        <a:graphic>
          <a:graphicData uri="http://schemas.openxmlformats.org/drawingml/2006/table">
            <a:tbl>
              <a:tblPr bandRow="1">
                <a:tableStyleId>{5C22544A-7EE6-4342-B048-85BDC9FD1C3A}</a:tableStyleId>
              </a:tblPr>
              <a:tblGrid>
                <a:gridCol w="2441863">
                  <a:extLst>
                    <a:ext uri="{9D8B030D-6E8A-4147-A177-3AD203B41FA5}">
                      <a16:colId xmlns:a16="http://schemas.microsoft.com/office/drawing/2014/main" val="2869008910"/>
                    </a:ext>
                  </a:extLst>
                </a:gridCol>
                <a:gridCol w="4710639">
                  <a:extLst>
                    <a:ext uri="{9D8B030D-6E8A-4147-A177-3AD203B41FA5}">
                      <a16:colId xmlns:a16="http://schemas.microsoft.com/office/drawing/2014/main" val="3619023585"/>
                    </a:ext>
                  </a:extLst>
                </a:gridCol>
                <a:gridCol w="516848">
                  <a:extLst>
                    <a:ext uri="{9D8B030D-6E8A-4147-A177-3AD203B41FA5}">
                      <a16:colId xmlns:a16="http://schemas.microsoft.com/office/drawing/2014/main" val="2938623906"/>
                    </a:ext>
                  </a:extLst>
                </a:gridCol>
                <a:gridCol w="3540642">
                  <a:extLst>
                    <a:ext uri="{9D8B030D-6E8A-4147-A177-3AD203B41FA5}">
                      <a16:colId xmlns:a16="http://schemas.microsoft.com/office/drawing/2014/main" val="1178617004"/>
                    </a:ext>
                  </a:extLst>
                </a:gridCol>
              </a:tblGrid>
              <a:tr h="562053">
                <a:tc>
                  <a:txBody>
                    <a:bodyPr/>
                    <a:lstStyle/>
                    <a:p>
                      <a:pPr algn="ctr" rtl="0" fontAlgn="b">
                        <a:buNone/>
                      </a:pPr>
                      <a:r>
                        <a:rPr lang="ja-JP" altLang="en-US" sz="1600" b="0">
                          <a:solidFill>
                            <a:schemeClr val="bg1"/>
                          </a:solidFill>
                          <a:effectLst/>
                          <a:latin typeface="Meiryo"/>
                          <a:ea typeface="Meiryo"/>
                        </a:rPr>
                        <a:t>方針</a:t>
                      </a:r>
                    </a:p>
                  </a:txBody>
                  <a:tcPr marL="137160" marR="137160" marT="137160" marB="13716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B3274"/>
                    </a:solidFill>
                  </a:tcPr>
                </a:tc>
                <a:tc>
                  <a:txBody>
                    <a:bodyPr/>
                    <a:lstStyle/>
                    <a:p>
                      <a:pPr algn="ctr" rtl="0" fontAlgn="b">
                        <a:buNone/>
                      </a:pPr>
                      <a:r>
                        <a:rPr lang="ja-JP" altLang="en-US" sz="1600" b="0">
                          <a:solidFill>
                            <a:schemeClr val="bg1"/>
                          </a:solidFill>
                          <a:effectLst/>
                          <a:latin typeface="Meiryo"/>
                          <a:ea typeface="Meiryo"/>
                        </a:rPr>
                        <a:t>具体的なアクション</a:t>
                      </a:r>
                    </a:p>
                  </a:txBody>
                  <a:tcPr marL="137160" marR="137160" marT="137160" marB="13716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B3274"/>
                    </a:solidFill>
                  </a:tcPr>
                </a:tc>
                <a:tc>
                  <a:txBody>
                    <a:bodyPr/>
                    <a:lstStyle/>
                    <a:p>
                      <a:pPr lvl="0" algn="ctr">
                        <a:buNone/>
                      </a:pPr>
                      <a:endParaRPr lang="ja-JP" altLang="en-US" sz="1600" b="0">
                        <a:solidFill>
                          <a:schemeClr val="bg1"/>
                        </a:solidFill>
                        <a:effectLst/>
                        <a:latin typeface="Meiryo"/>
                        <a:ea typeface="Meiryo"/>
                      </a:endParaRPr>
                    </a:p>
                  </a:txBody>
                  <a:tcPr marL="137160" marR="137160" marT="137160" marB="137160" anchor="b">
                    <a:lnL w="12700">
                      <a:solidFill>
                        <a:schemeClr val="bg1">
                          <a:lumMod val="85000"/>
                        </a:schemeClr>
                      </a:solidFill>
                    </a:lnL>
                    <a:lnR w="12700">
                      <a:solidFill>
                        <a:schemeClr val="bg1">
                          <a:lumMod val="85000"/>
                        </a:schemeClr>
                      </a:solidFill>
                    </a:lnR>
                    <a:lnT w="0">
                      <a:noFill/>
                    </a:lnT>
                    <a:lnB w="0">
                      <a:noFill/>
                    </a:lnB>
                    <a:solidFill>
                      <a:schemeClr val="bg1"/>
                    </a:solidFill>
                  </a:tcPr>
                </a:tc>
                <a:tc>
                  <a:txBody>
                    <a:bodyPr/>
                    <a:lstStyle/>
                    <a:p>
                      <a:pPr algn="ctr" rtl="0" fontAlgn="b">
                        <a:buNone/>
                      </a:pPr>
                      <a:r>
                        <a:rPr lang="ja-JP" altLang="en-US" sz="1600" b="0">
                          <a:solidFill>
                            <a:schemeClr val="bg1"/>
                          </a:solidFill>
                          <a:effectLst/>
                          <a:latin typeface="Meiryo"/>
                          <a:ea typeface="Meiryo"/>
                        </a:rPr>
                        <a:t>期待される価値</a:t>
                      </a:r>
                    </a:p>
                  </a:txBody>
                  <a:tcPr marL="137160" marR="137160" marT="137160" marB="13716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B3274"/>
                    </a:solidFill>
                  </a:tcPr>
                </a:tc>
                <a:extLst>
                  <a:ext uri="{0D108BD9-81ED-4DB2-BD59-A6C34878D82A}">
                    <a16:rowId xmlns:a16="http://schemas.microsoft.com/office/drawing/2014/main" val="3169053182"/>
                  </a:ext>
                </a:extLst>
              </a:tr>
              <a:tr h="1098128">
                <a:tc>
                  <a:txBody>
                    <a:bodyPr/>
                    <a:lstStyle/>
                    <a:p>
                      <a:pPr algn="ctr" rtl="0" fontAlgn="b">
                        <a:lnSpc>
                          <a:spcPct val="150000"/>
                        </a:lnSpc>
                        <a:buNone/>
                      </a:pPr>
                      <a:r>
                        <a:rPr lang="en-US" sz="1400" b="0">
                          <a:solidFill>
                            <a:srgbClr val="1F1F1F"/>
                          </a:solidFill>
                          <a:effectLst/>
                          <a:latin typeface="Meiryo"/>
                        </a:rPr>
                        <a:t>①UX</a:t>
                      </a:r>
                      <a:r>
                        <a:rPr lang="ja-JP" altLang="en-US" sz="1400" b="0">
                          <a:solidFill>
                            <a:srgbClr val="1F1F1F"/>
                          </a:solidFill>
                          <a:effectLst/>
                          <a:latin typeface="Meiryo"/>
                          <a:ea typeface="Meiryo"/>
                        </a:rPr>
                        <a:t>戦略に基づく</a:t>
                      </a:r>
                      <a:endParaRPr lang="en-US" altLang="ja-JP" sz="1400" b="0">
                        <a:latin typeface="Meiryo"/>
                        <a:ea typeface="Meiryo"/>
                      </a:endParaRPr>
                    </a:p>
                    <a:p>
                      <a:pPr lvl="0" algn="ctr">
                        <a:lnSpc>
                          <a:spcPct val="150000"/>
                        </a:lnSpc>
                        <a:buNone/>
                      </a:pPr>
                      <a:r>
                        <a:rPr lang="ja-JP" altLang="en-US" sz="1400" b="0">
                          <a:solidFill>
                            <a:srgbClr val="1F1F1F"/>
                          </a:solidFill>
                          <a:effectLst/>
                          <a:latin typeface="Meiryo"/>
                          <a:ea typeface="Meiryo"/>
                        </a:rPr>
                        <a:t>情報再構築</a:t>
                      </a:r>
                    </a:p>
                  </a:txBody>
                  <a:tcPr marL="137160" marR="137160" marT="137160" marB="13716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10000"/>
                        <a:lumOff val="90000"/>
                      </a:schemeClr>
                    </a:solidFill>
                  </a:tcPr>
                </a:tc>
                <a:tc>
                  <a:txBody>
                    <a:bodyPr/>
                    <a:lstStyle/>
                    <a:p>
                      <a:pPr rtl="0" fontAlgn="b">
                        <a:lnSpc>
                          <a:spcPct val="150000"/>
                        </a:lnSpc>
                        <a:buNone/>
                      </a:pPr>
                      <a:r>
                        <a:rPr lang="en-US" sz="1400" b="1" u="none">
                          <a:solidFill>
                            <a:schemeClr val="tx2">
                              <a:lumMod val="90000"/>
                              <a:lumOff val="10000"/>
                            </a:schemeClr>
                          </a:solidFill>
                          <a:effectLst/>
                          <a:latin typeface="Meiryo"/>
                          <a:ea typeface="Meiryo"/>
                        </a:rPr>
                        <a:t>GA</a:t>
                      </a:r>
                      <a:r>
                        <a:rPr lang="ja-JP" altLang="en-US" sz="1400" b="1" u="none">
                          <a:solidFill>
                            <a:schemeClr val="tx2">
                              <a:lumMod val="90000"/>
                              <a:lumOff val="10000"/>
                            </a:schemeClr>
                          </a:solidFill>
                          <a:effectLst/>
                          <a:latin typeface="Meiryo"/>
                          <a:ea typeface="Meiryo"/>
                        </a:rPr>
                        <a:t>データに基づき、グローバルナビと重要ページを最適化し、各ステークホルダーの導線を改善します。</a:t>
                      </a:r>
                    </a:p>
                  </a:txBody>
                  <a:tcPr marL="137160" marR="137160" marT="137160" marB="13716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lvl="0">
                        <a:lnSpc>
                          <a:spcPct val="150000"/>
                        </a:lnSpc>
                        <a:buNone/>
                      </a:pPr>
                      <a:endParaRPr lang="ja-JP" altLang="en-US" sz="1400">
                        <a:solidFill>
                          <a:srgbClr val="1F1F1F"/>
                        </a:solidFill>
                        <a:effectLst/>
                        <a:latin typeface="Meiryo"/>
                        <a:ea typeface="Meiryo"/>
                      </a:endParaRPr>
                    </a:p>
                  </a:txBody>
                  <a:tcPr marL="137160" marR="137160" marT="137160" marB="137160" anchor="ctr">
                    <a:lnL w="12700">
                      <a:solidFill>
                        <a:schemeClr val="bg1">
                          <a:lumMod val="85000"/>
                        </a:schemeClr>
                      </a:solidFill>
                    </a:lnL>
                    <a:lnR w="12700">
                      <a:solidFill>
                        <a:schemeClr val="bg1">
                          <a:lumMod val="85000"/>
                        </a:schemeClr>
                      </a:solidFill>
                    </a:lnR>
                    <a:lnT w="0">
                      <a:noFill/>
                    </a:lnT>
                    <a:lnB w="0">
                      <a:noFill/>
                    </a:lnB>
                    <a:solidFill>
                      <a:schemeClr val="bg1"/>
                    </a:solidFill>
                  </a:tcPr>
                </a:tc>
                <a:tc>
                  <a:txBody>
                    <a:bodyPr/>
                    <a:lstStyle/>
                    <a:p>
                      <a:pPr lvl="0">
                        <a:lnSpc>
                          <a:spcPct val="150000"/>
                        </a:lnSpc>
                        <a:buNone/>
                      </a:pPr>
                      <a:r>
                        <a:rPr lang="ja-JP" altLang="en-US" sz="1400" b="0" i="0" u="none" strike="noStrike" baseline="0" noProof="0">
                          <a:solidFill>
                            <a:srgbClr val="1F1F1F"/>
                          </a:solidFill>
                          <a:effectLst/>
                          <a:latin typeface="Meiryo"/>
                          <a:ea typeface="Meiryo"/>
                        </a:rPr>
                        <a:t>情報到達における心理的・時間的コストの軽減。</a:t>
                      </a:r>
                      <a:endParaRPr lang="en-US" sz="1400">
                        <a:latin typeface="Meiryo"/>
                        <a:ea typeface="Meiryo"/>
                      </a:endParaRPr>
                    </a:p>
                  </a:txBody>
                  <a:tcPr marL="137160" marR="137160" marT="137160" marB="13716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992527962"/>
                  </a:ext>
                </a:extLst>
              </a:tr>
            </a:tbl>
          </a:graphicData>
        </a:graphic>
      </p:graphicFrame>
      <p:graphicFrame>
        <p:nvGraphicFramePr>
          <p:cNvPr id="10" name="Table 9">
            <a:extLst>
              <a:ext uri="{FF2B5EF4-FFF2-40B4-BE49-F238E27FC236}">
                <a16:creationId xmlns:a16="http://schemas.microsoft.com/office/drawing/2014/main" id="{E83F3F55-CF5B-DA02-5A1F-AFF36DE5A250}"/>
              </a:ext>
            </a:extLst>
          </p:cNvPr>
          <p:cNvGraphicFramePr>
            <a:graphicFrameLocks noGrp="1"/>
          </p:cNvGraphicFramePr>
          <p:nvPr>
            <p:extLst>
              <p:ext uri="{D42A27DB-BD31-4B8C-83A1-F6EECF244321}">
                <p14:modId xmlns:p14="http://schemas.microsoft.com/office/powerpoint/2010/main" val="3867632163"/>
              </p:ext>
            </p:extLst>
          </p:nvPr>
        </p:nvGraphicFramePr>
        <p:xfrm>
          <a:off x="471714" y="4063999"/>
          <a:ext cx="11209993" cy="1040697"/>
        </p:xfrm>
        <a:graphic>
          <a:graphicData uri="http://schemas.openxmlformats.org/drawingml/2006/table">
            <a:tbl>
              <a:tblPr bandRow="1">
                <a:tableStyleId>{5C22544A-7EE6-4342-B048-85BDC9FD1C3A}</a:tableStyleId>
              </a:tblPr>
              <a:tblGrid>
                <a:gridCol w="2441863">
                  <a:extLst>
                    <a:ext uri="{9D8B030D-6E8A-4147-A177-3AD203B41FA5}">
                      <a16:colId xmlns:a16="http://schemas.microsoft.com/office/drawing/2014/main" val="2869008910"/>
                    </a:ext>
                  </a:extLst>
                </a:gridCol>
                <a:gridCol w="4724608">
                  <a:extLst>
                    <a:ext uri="{9D8B030D-6E8A-4147-A177-3AD203B41FA5}">
                      <a16:colId xmlns:a16="http://schemas.microsoft.com/office/drawing/2014/main" val="3619023585"/>
                    </a:ext>
                  </a:extLst>
                </a:gridCol>
                <a:gridCol w="488911">
                  <a:extLst>
                    <a:ext uri="{9D8B030D-6E8A-4147-A177-3AD203B41FA5}">
                      <a16:colId xmlns:a16="http://schemas.microsoft.com/office/drawing/2014/main" val="2938623906"/>
                    </a:ext>
                  </a:extLst>
                </a:gridCol>
                <a:gridCol w="3554611">
                  <a:extLst>
                    <a:ext uri="{9D8B030D-6E8A-4147-A177-3AD203B41FA5}">
                      <a16:colId xmlns:a16="http://schemas.microsoft.com/office/drawing/2014/main" val="1178617004"/>
                    </a:ext>
                  </a:extLst>
                </a:gridCol>
              </a:tblGrid>
              <a:tr h="1040697">
                <a:tc>
                  <a:txBody>
                    <a:bodyPr/>
                    <a:lstStyle/>
                    <a:p>
                      <a:pPr algn="ctr" rtl="0" fontAlgn="b">
                        <a:lnSpc>
                          <a:spcPct val="150000"/>
                        </a:lnSpc>
                        <a:buNone/>
                      </a:pPr>
                      <a:r>
                        <a:rPr lang="ja-JP" altLang="en-US" sz="1400" b="0">
                          <a:solidFill>
                            <a:srgbClr val="1F1F1F"/>
                          </a:solidFill>
                          <a:effectLst/>
                          <a:latin typeface="Meiryo"/>
                          <a:ea typeface="Meiryo"/>
                        </a:rPr>
                        <a:t>②ブランドイメージを</a:t>
                      </a:r>
                      <a:endParaRPr lang="en-US" altLang="ja-JP" sz="1400" b="0">
                        <a:solidFill>
                          <a:srgbClr val="1F1F1F"/>
                        </a:solidFill>
                        <a:effectLst/>
                        <a:latin typeface="Meiryo"/>
                        <a:ea typeface="Meiryo"/>
                      </a:endParaRPr>
                    </a:p>
                    <a:p>
                      <a:pPr algn="ctr" rtl="0" fontAlgn="b">
                        <a:lnSpc>
                          <a:spcPct val="150000"/>
                        </a:lnSpc>
                        <a:buNone/>
                      </a:pPr>
                      <a:r>
                        <a:rPr lang="ja-JP" altLang="en-US" sz="1400" b="0">
                          <a:solidFill>
                            <a:srgbClr val="1F1F1F"/>
                          </a:solidFill>
                          <a:effectLst/>
                          <a:latin typeface="Meiryo"/>
                          <a:ea typeface="Meiryo"/>
                        </a:rPr>
                        <a:t>高める</a:t>
                      </a:r>
                      <a:r>
                        <a:rPr lang="en" altLang="ja-JP" sz="1400" b="0">
                          <a:solidFill>
                            <a:srgbClr val="1F1F1F"/>
                          </a:solidFill>
                          <a:effectLst/>
                          <a:latin typeface="Meiryo"/>
                          <a:ea typeface="Meiryo"/>
                        </a:rPr>
                        <a:t>UI</a:t>
                      </a:r>
                      <a:r>
                        <a:rPr lang="ja-JP" altLang="en-US" sz="1400" b="0">
                          <a:solidFill>
                            <a:srgbClr val="1F1F1F"/>
                          </a:solidFill>
                          <a:effectLst/>
                          <a:latin typeface="Meiryo"/>
                          <a:ea typeface="Meiryo"/>
                        </a:rPr>
                        <a:t>デザイン</a:t>
                      </a:r>
                    </a:p>
                  </a:txBody>
                  <a:tcPr marL="137160" marR="137160" marT="137160" marB="13716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10000"/>
                        <a:lumOff val="90000"/>
                      </a:schemeClr>
                    </a:solidFill>
                  </a:tcPr>
                </a:tc>
                <a:tc>
                  <a:txBody>
                    <a:bodyPr/>
                    <a:lstStyle/>
                    <a:p>
                      <a:pPr rtl="0" fontAlgn="b">
                        <a:lnSpc>
                          <a:spcPct val="150000"/>
                        </a:lnSpc>
                        <a:buNone/>
                      </a:pPr>
                      <a:r>
                        <a:rPr lang="en" altLang="ja-JP" sz="1400" b="1">
                          <a:solidFill>
                            <a:schemeClr val="tx2">
                              <a:lumMod val="90000"/>
                              <a:lumOff val="10000"/>
                            </a:schemeClr>
                          </a:solidFill>
                          <a:effectLst/>
                          <a:latin typeface="Meiryo"/>
                          <a:ea typeface="Meiryo"/>
                        </a:rPr>
                        <a:t>UI</a:t>
                      </a:r>
                      <a:r>
                        <a:rPr lang="ja-JP" altLang="en-US" sz="1400" b="1">
                          <a:solidFill>
                            <a:schemeClr val="tx2">
                              <a:lumMod val="90000"/>
                              <a:lumOff val="10000"/>
                            </a:schemeClr>
                          </a:solidFill>
                          <a:effectLst/>
                          <a:latin typeface="Meiryo"/>
                          <a:ea typeface="Meiryo"/>
                        </a:rPr>
                        <a:t>改善と最新トレンドの導入により、誠実さと信頼感を両立させたビジュアルへ刷新します。</a:t>
                      </a:r>
                    </a:p>
                  </a:txBody>
                  <a:tcPr marL="137160" marR="137160" marT="137160" marB="13716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lvl="0">
                        <a:lnSpc>
                          <a:spcPct val="150000"/>
                        </a:lnSpc>
                        <a:buNone/>
                      </a:pPr>
                      <a:endParaRPr lang="ja-JP" altLang="en-US" sz="1400">
                        <a:solidFill>
                          <a:srgbClr val="1F1F1F"/>
                        </a:solidFill>
                        <a:effectLst/>
                        <a:latin typeface="Meiryo"/>
                        <a:ea typeface="Meiryo"/>
                      </a:endParaRPr>
                    </a:p>
                  </a:txBody>
                  <a:tcPr marL="137160" marR="137160" marT="137160" marB="13716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0">
                      <a:noFill/>
                    </a:lnT>
                    <a:lnB w="0">
                      <a:noFill/>
                    </a:lnB>
                    <a:solidFill>
                      <a:schemeClr val="bg1"/>
                    </a:solidFill>
                  </a:tcPr>
                </a:tc>
                <a:tc>
                  <a:txBody>
                    <a:bodyPr/>
                    <a:lstStyle/>
                    <a:p>
                      <a:pPr rtl="0" fontAlgn="b">
                        <a:lnSpc>
                          <a:spcPct val="150000"/>
                        </a:lnSpc>
                        <a:buNone/>
                      </a:pPr>
                      <a:r>
                        <a:rPr lang="ja-JP" altLang="en-US" sz="1400">
                          <a:solidFill>
                            <a:srgbClr val="1F1F1F"/>
                          </a:solidFill>
                          <a:effectLst/>
                          <a:latin typeface="Meiryo"/>
                          <a:ea typeface="Meiryo"/>
                        </a:rPr>
                        <a:t>ユーザビリティの改善と、ブランド最適化。</a:t>
                      </a:r>
                    </a:p>
                  </a:txBody>
                  <a:tcPr marL="137160" marR="137160" marT="137160" marB="13716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923819879"/>
                  </a:ext>
                </a:extLst>
              </a:tr>
            </a:tbl>
          </a:graphicData>
        </a:graphic>
      </p:graphicFrame>
      <p:sp>
        <p:nvSpPr>
          <p:cNvPr id="13" name="Isosceles Triangle 12">
            <a:extLst>
              <a:ext uri="{FF2B5EF4-FFF2-40B4-BE49-F238E27FC236}">
                <a16:creationId xmlns:a16="http://schemas.microsoft.com/office/drawing/2014/main" id="{DC90C9D4-033F-CC3D-9BF1-99389700B3E6}"/>
              </a:ext>
            </a:extLst>
          </p:cNvPr>
          <p:cNvSpPr/>
          <p:nvPr/>
        </p:nvSpPr>
        <p:spPr>
          <a:xfrm rot="5400000">
            <a:off x="7664205" y="3300770"/>
            <a:ext cx="455991" cy="143530"/>
          </a:xfrm>
          <a:prstGeom prst="triangle">
            <a:avLst/>
          </a:prstGeom>
          <a:solidFill>
            <a:srgbClr val="0B32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Table 10">
            <a:extLst>
              <a:ext uri="{FF2B5EF4-FFF2-40B4-BE49-F238E27FC236}">
                <a16:creationId xmlns:a16="http://schemas.microsoft.com/office/drawing/2014/main" id="{381FD52A-46C2-2EB8-7A94-9F2904977654}"/>
              </a:ext>
            </a:extLst>
          </p:cNvPr>
          <p:cNvGraphicFramePr>
            <a:graphicFrameLocks noGrp="1"/>
          </p:cNvGraphicFramePr>
          <p:nvPr>
            <p:extLst>
              <p:ext uri="{D42A27DB-BD31-4B8C-83A1-F6EECF244321}">
                <p14:modId xmlns:p14="http://schemas.microsoft.com/office/powerpoint/2010/main" val="3527118162"/>
              </p:ext>
            </p:extLst>
          </p:nvPr>
        </p:nvGraphicFramePr>
        <p:xfrm>
          <a:off x="471714" y="5243285"/>
          <a:ext cx="11222985" cy="1040697"/>
        </p:xfrm>
        <a:graphic>
          <a:graphicData uri="http://schemas.openxmlformats.org/drawingml/2006/table">
            <a:tbl>
              <a:tblPr bandRow="1">
                <a:tableStyleId>{5C22544A-7EE6-4342-B048-85BDC9FD1C3A}</a:tableStyleId>
              </a:tblPr>
              <a:tblGrid>
                <a:gridCol w="2428875">
                  <a:extLst>
                    <a:ext uri="{9D8B030D-6E8A-4147-A177-3AD203B41FA5}">
                      <a16:colId xmlns:a16="http://schemas.microsoft.com/office/drawing/2014/main" val="2869008910"/>
                    </a:ext>
                  </a:extLst>
                </a:gridCol>
                <a:gridCol w="4717930">
                  <a:extLst>
                    <a:ext uri="{9D8B030D-6E8A-4147-A177-3AD203B41FA5}">
                      <a16:colId xmlns:a16="http://schemas.microsoft.com/office/drawing/2014/main" val="3619023585"/>
                    </a:ext>
                  </a:extLst>
                </a:gridCol>
                <a:gridCol w="503464">
                  <a:extLst>
                    <a:ext uri="{9D8B030D-6E8A-4147-A177-3AD203B41FA5}">
                      <a16:colId xmlns:a16="http://schemas.microsoft.com/office/drawing/2014/main" val="2938623906"/>
                    </a:ext>
                  </a:extLst>
                </a:gridCol>
                <a:gridCol w="3572716">
                  <a:extLst>
                    <a:ext uri="{9D8B030D-6E8A-4147-A177-3AD203B41FA5}">
                      <a16:colId xmlns:a16="http://schemas.microsoft.com/office/drawing/2014/main" val="1178617004"/>
                    </a:ext>
                  </a:extLst>
                </a:gridCol>
              </a:tblGrid>
              <a:tr h="1040697">
                <a:tc>
                  <a:txBody>
                    <a:bodyPr/>
                    <a:lstStyle/>
                    <a:p>
                      <a:pPr algn="ctr" rtl="0" fontAlgn="b">
                        <a:lnSpc>
                          <a:spcPct val="150000"/>
                        </a:lnSpc>
                        <a:buNone/>
                      </a:pPr>
                      <a:r>
                        <a:rPr lang="ja-JP" altLang="en-US" sz="1400" b="0">
                          <a:solidFill>
                            <a:srgbClr val="1F1F1F"/>
                          </a:solidFill>
                          <a:effectLst/>
                          <a:latin typeface="Meiryo"/>
                          <a:ea typeface="Meiryo"/>
                        </a:rPr>
                        <a:t>③リニューアルを平準化した継続的な改善サイクル</a:t>
                      </a:r>
                      <a:endParaRPr lang="en-US" altLang="ja-JP" sz="1400" b="0" dirty="0">
                        <a:latin typeface="Meiryo"/>
                        <a:ea typeface="Meiryo"/>
                      </a:endParaRPr>
                    </a:p>
                  </a:txBody>
                  <a:tcPr marL="137160" marR="137160" marT="137160" marB="13716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10000"/>
                        <a:lumOff val="90000"/>
                      </a:schemeClr>
                    </a:solidFill>
                  </a:tcPr>
                </a:tc>
                <a:tc>
                  <a:txBody>
                    <a:bodyPr/>
                    <a:lstStyle/>
                    <a:p>
                      <a:pPr rtl="0" fontAlgn="b">
                        <a:lnSpc>
                          <a:spcPct val="150000"/>
                        </a:lnSpc>
                        <a:buNone/>
                      </a:pPr>
                      <a:r>
                        <a:rPr lang="ja-JP" altLang="en-US" sz="1400" b="1">
                          <a:solidFill>
                            <a:schemeClr val="tx2">
                              <a:lumMod val="90000"/>
                              <a:lumOff val="10000"/>
                            </a:schemeClr>
                          </a:solidFill>
                          <a:effectLst/>
                          <a:latin typeface="Meiryo"/>
                          <a:ea typeface="Meiryo"/>
                        </a:rPr>
                        <a:t>フェーズを分けたご提案・段階的アプローチにより、継続的なアップデートと鮮度の維持を図ります。</a:t>
                      </a:r>
                    </a:p>
                  </a:txBody>
                  <a:tcPr marL="137160" marR="137160" marT="137160" marB="13716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lvl="0">
                        <a:lnSpc>
                          <a:spcPct val="150000"/>
                        </a:lnSpc>
                        <a:buNone/>
                      </a:pPr>
                      <a:endParaRPr lang="ja-JP" altLang="en-US" sz="1400">
                        <a:solidFill>
                          <a:srgbClr val="1F1F1F"/>
                        </a:solidFill>
                        <a:effectLst/>
                        <a:latin typeface="Meiryo"/>
                        <a:ea typeface="Meiryo"/>
                      </a:endParaRPr>
                    </a:p>
                  </a:txBody>
                  <a:tcPr marL="137160" marR="137160" marT="137160" marB="13716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0">
                      <a:noFill/>
                    </a:lnT>
                    <a:lnB w="0">
                      <a:noFill/>
                    </a:lnB>
                    <a:solidFill>
                      <a:schemeClr val="bg1"/>
                    </a:solidFill>
                  </a:tcPr>
                </a:tc>
                <a:tc>
                  <a:txBody>
                    <a:bodyPr/>
                    <a:lstStyle/>
                    <a:p>
                      <a:pPr rtl="0" fontAlgn="b">
                        <a:lnSpc>
                          <a:spcPct val="150000"/>
                        </a:lnSpc>
                        <a:buNone/>
                      </a:pPr>
                      <a:r>
                        <a:rPr lang="ja-JP" altLang="en-US" sz="1400">
                          <a:solidFill>
                            <a:srgbClr val="1F1F1F"/>
                          </a:solidFill>
                          <a:effectLst/>
                          <a:latin typeface="Meiryo"/>
                          <a:ea typeface="Meiryo"/>
                        </a:rPr>
                        <a:t>継続的なご提案や改善と、長期的な視点でのサイト鮮度の維持。</a:t>
                      </a:r>
                    </a:p>
                  </a:txBody>
                  <a:tcPr marL="137160" marR="137160" marT="137160" marB="13716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461911109"/>
                  </a:ext>
                </a:extLst>
              </a:tr>
            </a:tbl>
          </a:graphicData>
        </a:graphic>
      </p:graphicFrame>
      <p:sp>
        <p:nvSpPr>
          <p:cNvPr id="14" name="Isosceles Triangle 13">
            <a:extLst>
              <a:ext uri="{FF2B5EF4-FFF2-40B4-BE49-F238E27FC236}">
                <a16:creationId xmlns:a16="http://schemas.microsoft.com/office/drawing/2014/main" id="{EB073721-4525-E8D6-B09D-EEB1FF2A1C1D}"/>
              </a:ext>
            </a:extLst>
          </p:cNvPr>
          <p:cNvSpPr/>
          <p:nvPr/>
        </p:nvSpPr>
        <p:spPr>
          <a:xfrm rot="5400000">
            <a:off x="7664206" y="4510758"/>
            <a:ext cx="455991" cy="143530"/>
          </a:xfrm>
          <a:prstGeom prst="triangle">
            <a:avLst/>
          </a:prstGeom>
          <a:solidFill>
            <a:srgbClr val="0B32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11CED74E-E9CD-7A7B-407B-C3F2D8DEADD5}"/>
              </a:ext>
            </a:extLst>
          </p:cNvPr>
          <p:cNvSpPr/>
          <p:nvPr/>
        </p:nvSpPr>
        <p:spPr>
          <a:xfrm rot="5400000">
            <a:off x="7664205" y="5687733"/>
            <a:ext cx="455991" cy="143530"/>
          </a:xfrm>
          <a:prstGeom prst="triangle">
            <a:avLst/>
          </a:prstGeom>
          <a:solidFill>
            <a:srgbClr val="0B32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0770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A4138-A965-C731-2634-F4A39E49FB9D}"/>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545AD59-07C3-18A0-D62C-19E029F1E27F}"/>
              </a:ext>
            </a:extLst>
          </p:cNvPr>
          <p:cNvSpPr txBox="1"/>
          <p:nvPr/>
        </p:nvSpPr>
        <p:spPr>
          <a:xfrm>
            <a:off x="617023" y="3148923"/>
            <a:ext cx="487313" cy="560153"/>
          </a:xfrm>
          <a:prstGeom prst="rect">
            <a:avLst/>
          </a:prstGeom>
          <a:noFill/>
        </p:spPr>
        <p:txBody>
          <a:bodyPr wrap="none" lIns="0" tIns="0" rIns="0" bIns="0" rtlCol="0" anchor="t">
            <a:spAutoFit/>
          </a:bodyPr>
          <a:lstStyle/>
          <a:p>
            <a:pPr>
              <a:lnSpc>
                <a:spcPct val="140000"/>
              </a:lnSpc>
            </a:pPr>
            <a:r>
              <a:rPr lang="en-US" altLang="ja-JP" sz="2800" b="1">
                <a:solidFill>
                  <a:schemeClr val="bg1"/>
                </a:solidFill>
                <a:latin typeface="Meiryo"/>
                <a:ea typeface="Meiryo"/>
              </a:rPr>
              <a:t>03</a:t>
            </a:r>
            <a:endParaRPr kumimoji="1" lang="ja-JP" altLang="en-US" sz="2800" b="1" i="0">
              <a:solidFill>
                <a:schemeClr val="bg1"/>
              </a:solidFill>
              <a:latin typeface="Meiryo" panose="020B0604030504040204" pitchFamily="34" charset="-128"/>
              <a:ea typeface="Meiryo" panose="020B0604030504040204" pitchFamily="34" charset="-128"/>
            </a:endParaRPr>
          </a:p>
        </p:txBody>
      </p:sp>
      <p:sp>
        <p:nvSpPr>
          <p:cNvPr id="3" name="テキスト ボックス 2">
            <a:extLst>
              <a:ext uri="{FF2B5EF4-FFF2-40B4-BE49-F238E27FC236}">
                <a16:creationId xmlns:a16="http://schemas.microsoft.com/office/drawing/2014/main" id="{89382332-3936-75A5-2801-081E111563B4}"/>
              </a:ext>
            </a:extLst>
          </p:cNvPr>
          <p:cNvSpPr txBox="1"/>
          <p:nvPr/>
        </p:nvSpPr>
        <p:spPr>
          <a:xfrm>
            <a:off x="3216033" y="2819904"/>
            <a:ext cx="3693319" cy="603242"/>
          </a:xfrm>
          <a:prstGeom prst="rect">
            <a:avLst/>
          </a:prstGeom>
          <a:noFill/>
        </p:spPr>
        <p:txBody>
          <a:bodyPr wrap="none" lIns="0" tIns="0" rIns="0" bIns="0" rtlCol="0" anchor="t">
            <a:spAutoFit/>
          </a:bodyPr>
          <a:lstStyle/>
          <a:p>
            <a:pPr>
              <a:lnSpc>
                <a:spcPct val="130000"/>
              </a:lnSpc>
            </a:pPr>
            <a:r>
              <a:rPr lang="ja-JP" altLang="en-US" sz="3200" b="1">
                <a:solidFill>
                  <a:srgbClr val="1A1A1A"/>
                </a:solidFill>
                <a:latin typeface="メイリオ"/>
                <a:ea typeface="メイリオ"/>
                <a:cs typeface="+mn-lt"/>
              </a:rPr>
              <a:t>改善提案と実行内容</a:t>
            </a:r>
            <a:endParaRPr lang="en-US"/>
          </a:p>
        </p:txBody>
      </p:sp>
      <p:sp>
        <p:nvSpPr>
          <p:cNvPr id="4" name="テキスト ボックス 3">
            <a:extLst>
              <a:ext uri="{FF2B5EF4-FFF2-40B4-BE49-F238E27FC236}">
                <a16:creationId xmlns:a16="http://schemas.microsoft.com/office/drawing/2014/main" id="{5594FBA7-9233-5796-B33B-2669A6F07F62}"/>
              </a:ext>
            </a:extLst>
          </p:cNvPr>
          <p:cNvSpPr txBox="1"/>
          <p:nvPr/>
        </p:nvSpPr>
        <p:spPr>
          <a:xfrm>
            <a:off x="3216033" y="3539432"/>
            <a:ext cx="5745163" cy="301621"/>
          </a:xfrm>
          <a:prstGeom prst="rect">
            <a:avLst/>
          </a:prstGeom>
          <a:noFill/>
        </p:spPr>
        <p:txBody>
          <a:bodyPr wrap="none" lIns="0" tIns="0" rIns="0" bIns="0" rtlCol="0" anchor="t">
            <a:spAutoFit/>
          </a:bodyPr>
          <a:lstStyle/>
          <a:p>
            <a:pPr lvl="0">
              <a:lnSpc>
                <a:spcPct val="130000"/>
              </a:lnSpc>
              <a:defRPr/>
            </a:pPr>
            <a:r>
              <a:rPr lang="ja-JP" altLang="en-US" sz="1600">
                <a:solidFill>
                  <a:srgbClr val="1A1A1A"/>
                </a:solidFill>
                <a:latin typeface="メイリオ"/>
                <a:ea typeface="メイリオ"/>
                <a:cs typeface="+mn-lt"/>
              </a:rPr>
              <a:t>企業価値向上とマルチステークホルダーへの情報提供の最適化</a:t>
            </a:r>
            <a:endParaRPr lang="en-US" altLang="ja-JP">
              <a:latin typeface="メイリオ"/>
              <a:ea typeface="メイリオ"/>
            </a:endParaRPr>
          </a:p>
        </p:txBody>
      </p:sp>
      <p:sp>
        <p:nvSpPr>
          <p:cNvPr id="6" name="スライド番号プレースホルダー 5">
            <a:extLst>
              <a:ext uri="{FF2B5EF4-FFF2-40B4-BE49-F238E27FC236}">
                <a16:creationId xmlns:a16="http://schemas.microsoft.com/office/drawing/2014/main" id="{6DF4C873-828B-CCDB-EE20-EFC9EC97EBB4}"/>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8</a:t>
            </a:fld>
            <a:endParaRPr lang="ja-JP" altLang="en-US"/>
          </a:p>
        </p:txBody>
      </p:sp>
    </p:spTree>
    <p:extLst>
      <p:ext uri="{BB962C8B-B14F-4D97-AF65-F5344CB8AC3E}">
        <p14:creationId xmlns:p14="http://schemas.microsoft.com/office/powerpoint/2010/main" val="590125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2C577-7AFF-F3A3-EAAF-370DC40F4755}"/>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6FCFF0F-3354-F057-CC91-D10A2E8C74E9}"/>
              </a:ext>
            </a:extLst>
          </p:cNvPr>
          <p:cNvSpPr txBox="1"/>
          <p:nvPr/>
        </p:nvSpPr>
        <p:spPr>
          <a:xfrm>
            <a:off x="539557" y="146078"/>
            <a:ext cx="2080698" cy="263918"/>
          </a:xfrm>
          <a:prstGeom prst="rect">
            <a:avLst/>
          </a:prstGeom>
          <a:noFill/>
        </p:spPr>
        <p:txBody>
          <a:bodyPr wrap="none" lIns="0" tIns="0" rIns="0" bIns="0" rtlCol="0" anchor="t">
            <a:spAutoFit/>
          </a:bodyPr>
          <a:lstStyle/>
          <a:p>
            <a:pPr>
              <a:lnSpc>
                <a:spcPct val="130000"/>
              </a:lnSpc>
              <a:tabLst>
                <a:tab pos="540000" algn="l"/>
              </a:tabLst>
            </a:pPr>
            <a:r>
              <a:rPr lang="en-US" altLang="ja-JP" sz="1400">
                <a:solidFill>
                  <a:schemeClr val="bg1"/>
                </a:solidFill>
                <a:latin typeface="Meiryo" panose="020B0604030504040204" pitchFamily="34" charset="-128"/>
                <a:ea typeface="Meiryo" panose="020B0604030504040204" pitchFamily="34" charset="-128"/>
                <a:cs typeface="+mn-lt"/>
              </a:rPr>
              <a:t>03</a:t>
            </a:r>
            <a:r>
              <a:rPr lang="ja-JP" altLang="en-US" sz="1400">
                <a:solidFill>
                  <a:schemeClr val="bg1"/>
                </a:solidFill>
                <a:latin typeface="Meiryo" panose="020B0604030504040204" pitchFamily="34" charset="-128"/>
                <a:ea typeface="Meiryo" panose="020B0604030504040204" pitchFamily="34" charset="-128"/>
                <a:cs typeface="+mn-lt"/>
              </a:rPr>
              <a:t>　改善提案と実行内容</a:t>
            </a:r>
            <a:r>
              <a:rPr lang="ja-JP" sz="1400">
                <a:solidFill>
                  <a:schemeClr val="bg1"/>
                </a:solidFill>
                <a:latin typeface="Meiryo" panose="020B0604030504040204" pitchFamily="34" charset="-128"/>
                <a:ea typeface="Meiryo" panose="020B0604030504040204" pitchFamily="34" charset="-128"/>
                <a:cs typeface="+mn-lt"/>
              </a:rPr>
              <a:t> </a:t>
            </a:r>
            <a:endParaRPr lang="en-US" altLang="ja-JP">
              <a:latin typeface="Meiryo" panose="020B0604030504040204" pitchFamily="34" charset="-128"/>
              <a:ea typeface="Meiryo" panose="020B0604030504040204" pitchFamily="34" charset="-128"/>
            </a:endParaRPr>
          </a:p>
        </p:txBody>
      </p:sp>
      <p:sp>
        <p:nvSpPr>
          <p:cNvPr id="3" name="テキスト ボックス 2">
            <a:extLst>
              <a:ext uri="{FF2B5EF4-FFF2-40B4-BE49-F238E27FC236}">
                <a16:creationId xmlns:a16="http://schemas.microsoft.com/office/drawing/2014/main" id="{2E72A873-E663-2B26-8FEE-CF0FEDAA0EB4}"/>
              </a:ext>
            </a:extLst>
          </p:cNvPr>
          <p:cNvSpPr txBox="1"/>
          <p:nvPr/>
        </p:nvSpPr>
        <p:spPr>
          <a:xfrm>
            <a:off x="1053382" y="845112"/>
            <a:ext cx="3465692" cy="377026"/>
          </a:xfrm>
          <a:prstGeom prst="rect">
            <a:avLst/>
          </a:prstGeom>
          <a:noFill/>
        </p:spPr>
        <p:txBody>
          <a:bodyPr wrap="none" lIns="0" tIns="0" rIns="0" bIns="0" rtlCol="0" anchor="t" anchorCtr="0">
            <a:spAutoFit/>
          </a:bodyPr>
          <a:lstStyle/>
          <a:p>
            <a:pPr>
              <a:lnSpc>
                <a:spcPct val="130000"/>
              </a:lnSpc>
              <a:spcBef>
                <a:spcPts val="100"/>
              </a:spcBef>
            </a:pPr>
            <a:r>
              <a:rPr lang="en" altLang="ja-JP" sz="2000" b="1">
                <a:solidFill>
                  <a:srgbClr val="0B3274"/>
                </a:solidFill>
                <a:latin typeface="メイリオ"/>
                <a:ea typeface="メイリオ"/>
                <a:cs typeface="+mn-lt"/>
              </a:rPr>
              <a:t>①UX</a:t>
            </a:r>
            <a:r>
              <a:rPr lang="ja-JP" altLang="en-US" sz="2000" b="1">
                <a:solidFill>
                  <a:srgbClr val="0B3274"/>
                </a:solidFill>
                <a:latin typeface="メイリオ"/>
                <a:ea typeface="メイリオ"/>
                <a:cs typeface="+mn-lt"/>
              </a:rPr>
              <a:t>戦略に基づく情報再構築</a:t>
            </a:r>
            <a:endParaRPr lang="en-US" altLang="ja-JP">
              <a:ea typeface="Calibri"/>
              <a:cs typeface="Calibri"/>
            </a:endParaRPr>
          </a:p>
        </p:txBody>
      </p:sp>
      <p:sp>
        <p:nvSpPr>
          <p:cNvPr id="6" name="スライド番号プレースホルダー 5">
            <a:extLst>
              <a:ext uri="{FF2B5EF4-FFF2-40B4-BE49-F238E27FC236}">
                <a16:creationId xmlns:a16="http://schemas.microsoft.com/office/drawing/2014/main" id="{577950AD-EFEF-FB27-9B22-286F02F7A233}"/>
              </a:ext>
            </a:extLst>
          </p:cNvPr>
          <p:cNvSpPr>
            <a:spLocks noGrp="1"/>
          </p:cNvSpPr>
          <p:nvPr>
            <p:ph type="sldNum" sz="quarter" idx="10"/>
          </p:nvPr>
        </p:nvSpPr>
        <p:spPr/>
        <p:txBody>
          <a:bodyPr/>
          <a:lstStyle/>
          <a:p>
            <a:r>
              <a:rPr lang="en-US" altLang="ja-JP"/>
              <a:t>AR</a:t>
            </a:r>
            <a:r>
              <a:rPr lang="ja-JP" altLang="en-US"/>
              <a:t>アドバンストテクノロジ株式会社　</a:t>
            </a:r>
            <a:fld id="{3833AED7-9B30-2340-8E45-4F3FE5AFADD7}" type="slidenum">
              <a:rPr lang="ja-JP" altLang="en-US" smtClean="0"/>
              <a:pPr/>
              <a:t>9</a:t>
            </a:fld>
            <a:endParaRPr lang="ja-JP" altLang="en-US"/>
          </a:p>
        </p:txBody>
      </p:sp>
      <p:sp>
        <p:nvSpPr>
          <p:cNvPr id="4" name="角丸四角形 3">
            <a:extLst>
              <a:ext uri="{FF2B5EF4-FFF2-40B4-BE49-F238E27FC236}">
                <a16:creationId xmlns:a16="http://schemas.microsoft.com/office/drawing/2014/main" id="{FD14B602-7ABB-4BBC-36A1-A1C3BCC42737}"/>
              </a:ext>
            </a:extLst>
          </p:cNvPr>
          <p:cNvSpPr/>
          <p:nvPr/>
        </p:nvSpPr>
        <p:spPr>
          <a:xfrm>
            <a:off x="843088" y="1450185"/>
            <a:ext cx="10491780" cy="514344"/>
          </a:xfrm>
          <a:prstGeom prst="roundRect">
            <a:avLst>
              <a:gd name="adj" fmla="val 1026"/>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44000" tIns="108000" rIns="180000" bIns="108000" rtlCol="0" anchor="t">
            <a:spAutoFit/>
          </a:bodyPr>
          <a:lstStyle/>
          <a:p>
            <a:pPr>
              <a:lnSpc>
                <a:spcPct val="150000"/>
              </a:lnSpc>
            </a:pPr>
            <a:r>
              <a:rPr lang="ja-JP" altLang="en-US" sz="1400">
                <a:solidFill>
                  <a:srgbClr val="1A1A1A"/>
                </a:solidFill>
                <a:latin typeface="Meiryo"/>
                <a:ea typeface="Meiryo"/>
              </a:rPr>
              <a:t>現在の「情報過多」によるユーザーの情報探索における非効率性を解消し、重要ターゲット層のエンゲージメントを高めます。</a:t>
            </a:r>
          </a:p>
        </p:txBody>
      </p:sp>
      <p:sp>
        <p:nvSpPr>
          <p:cNvPr id="20" name="角丸四角形 19">
            <a:extLst>
              <a:ext uri="{FF2B5EF4-FFF2-40B4-BE49-F238E27FC236}">
                <a16:creationId xmlns:a16="http://schemas.microsoft.com/office/drawing/2014/main" id="{C51FA9D3-3DE7-9562-BF86-A25FFED51ADF}"/>
              </a:ext>
            </a:extLst>
          </p:cNvPr>
          <p:cNvSpPr/>
          <p:nvPr/>
        </p:nvSpPr>
        <p:spPr>
          <a:xfrm>
            <a:off x="2127486" y="3454322"/>
            <a:ext cx="3627783" cy="1196675"/>
          </a:xfrm>
          <a:prstGeom prst="roundRect">
            <a:avLst>
              <a:gd name="adj" fmla="val 1026"/>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44000" tIns="144000" rIns="144000" bIns="144000" rtlCol="0" anchor="ctr"/>
          <a:lstStyle/>
          <a:p>
            <a:pPr>
              <a:lnSpc>
                <a:spcPct val="150000"/>
              </a:lnSpc>
            </a:pPr>
            <a:r>
              <a:rPr lang="ja-JP" altLang="en-US" sz="1200">
                <a:solidFill>
                  <a:schemeClr val="tx1">
                    <a:lumMod val="85000"/>
                    <a:lumOff val="15000"/>
                  </a:schemeClr>
                </a:solidFill>
                <a:latin typeface="Meiryo" panose="020B0604030504040204" pitchFamily="34" charset="-128"/>
                <a:ea typeface="Meiryo" panose="020B0604030504040204" pitchFamily="34" charset="-128"/>
              </a:rPr>
              <a:t>要素の強調と過密により、ユーザーの認知負荷が増大しています。</a:t>
            </a:r>
          </a:p>
        </p:txBody>
      </p:sp>
      <p:sp>
        <p:nvSpPr>
          <p:cNvPr id="26" name="角丸四角形 25">
            <a:extLst>
              <a:ext uri="{FF2B5EF4-FFF2-40B4-BE49-F238E27FC236}">
                <a16:creationId xmlns:a16="http://schemas.microsoft.com/office/drawing/2014/main" id="{C21F6F12-543F-8118-14F0-7875F99033DB}"/>
              </a:ext>
            </a:extLst>
          </p:cNvPr>
          <p:cNvSpPr/>
          <p:nvPr/>
        </p:nvSpPr>
        <p:spPr>
          <a:xfrm>
            <a:off x="7713277" y="3454322"/>
            <a:ext cx="3601283" cy="1196675"/>
          </a:xfrm>
          <a:prstGeom prst="roundRect">
            <a:avLst>
              <a:gd name="adj" fmla="val 1026"/>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44000" tIns="144000" rIns="144000" bIns="144000" rtlCol="0" anchor="ctr"/>
          <a:lstStyle/>
          <a:p>
            <a:pPr>
              <a:lnSpc>
                <a:spcPct val="150000"/>
              </a:lnSpc>
            </a:pPr>
            <a:r>
              <a:rPr lang="ja-JP" altLang="en-US" sz="1200">
                <a:solidFill>
                  <a:schemeClr val="tx1">
                    <a:lumMod val="85000"/>
                    <a:lumOff val="15000"/>
                  </a:schemeClr>
                </a:solidFill>
                <a:latin typeface="Meiryo" panose="020B0604030504040204" pitchFamily="34" charset="-128"/>
                <a:ea typeface="Meiryo" panose="020B0604030504040204" pitchFamily="34" charset="-128"/>
              </a:rPr>
              <a:t>重要な情報が埋没している可能性があり、優先順位の整理が必要です。</a:t>
            </a:r>
          </a:p>
        </p:txBody>
      </p:sp>
      <p:sp>
        <p:nvSpPr>
          <p:cNvPr id="8" name="円/楕円 7">
            <a:extLst>
              <a:ext uri="{FF2B5EF4-FFF2-40B4-BE49-F238E27FC236}">
                <a16:creationId xmlns:a16="http://schemas.microsoft.com/office/drawing/2014/main" id="{25CF78D0-28B9-7194-46CA-6EA89DE67B13}"/>
              </a:ext>
            </a:extLst>
          </p:cNvPr>
          <p:cNvSpPr/>
          <p:nvPr/>
        </p:nvSpPr>
        <p:spPr>
          <a:xfrm>
            <a:off x="1053382" y="3570406"/>
            <a:ext cx="963235" cy="963235"/>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0B3274"/>
                </a:solidFill>
                <a:latin typeface="メイリオ"/>
                <a:ea typeface="メイリオ"/>
                <a:cs typeface="+mn-lt"/>
              </a:rPr>
              <a:t>現状</a:t>
            </a:r>
            <a:endParaRPr kumimoji="1" lang="ja-JP" altLang="en-US"/>
          </a:p>
        </p:txBody>
      </p:sp>
      <p:grpSp>
        <p:nvGrpSpPr>
          <p:cNvPr id="17" name="グループ化 16">
            <a:extLst>
              <a:ext uri="{FF2B5EF4-FFF2-40B4-BE49-F238E27FC236}">
                <a16:creationId xmlns:a16="http://schemas.microsoft.com/office/drawing/2014/main" id="{EE1A6D9D-3F7D-2E45-D458-811937AD6393}"/>
              </a:ext>
            </a:extLst>
          </p:cNvPr>
          <p:cNvGrpSpPr/>
          <p:nvPr/>
        </p:nvGrpSpPr>
        <p:grpSpPr>
          <a:xfrm>
            <a:off x="845542" y="2374337"/>
            <a:ext cx="4919154" cy="913258"/>
            <a:chOff x="845542" y="2374337"/>
            <a:chExt cx="4919154" cy="913258"/>
          </a:xfrm>
        </p:grpSpPr>
        <p:sp>
          <p:nvSpPr>
            <p:cNvPr id="11" name="角丸四角形 10">
              <a:extLst>
                <a:ext uri="{FF2B5EF4-FFF2-40B4-BE49-F238E27FC236}">
                  <a16:creationId xmlns:a16="http://schemas.microsoft.com/office/drawing/2014/main" id="{84F8AA4F-B5A3-C493-7EAD-1030193983E2}"/>
                </a:ext>
              </a:extLst>
            </p:cNvPr>
            <p:cNvSpPr/>
            <p:nvPr/>
          </p:nvSpPr>
          <p:spPr>
            <a:xfrm>
              <a:off x="845542" y="2374337"/>
              <a:ext cx="4919154" cy="913258"/>
            </a:xfrm>
            <a:prstGeom prst="roundRect">
              <a:avLst>
                <a:gd name="adj" fmla="val 1026"/>
              </a:avLst>
            </a:prstGeom>
            <a:noFill/>
            <a:ln>
              <a:solidFill>
                <a:srgbClr val="0B3274"/>
              </a:solidFill>
            </a:ln>
          </p:spPr>
          <p:style>
            <a:lnRef idx="2">
              <a:schemeClr val="accent1">
                <a:shade val="15000"/>
              </a:schemeClr>
            </a:lnRef>
            <a:fillRef idx="1">
              <a:schemeClr val="accent1"/>
            </a:fillRef>
            <a:effectRef idx="0">
              <a:schemeClr val="accent1"/>
            </a:effectRef>
            <a:fontRef idx="minor">
              <a:schemeClr val="lt1"/>
            </a:fontRef>
          </p:style>
          <p:txBody>
            <a:bodyPr lIns="144000" tIns="288000" rIns="180000" bIns="288000" rtlCol="0" anchor="t"/>
            <a:lstStyle/>
            <a:p>
              <a:pPr>
                <a:lnSpc>
                  <a:spcPct val="150000"/>
                </a:lnSpc>
              </a:pPr>
              <a:r>
                <a:rPr lang="ja-JP" altLang="en-US" sz="1400">
                  <a:solidFill>
                    <a:schemeClr val="tx1"/>
                  </a:solidFill>
                  <a:latin typeface="メイリオ"/>
                  <a:ea typeface="メイリオ"/>
                  <a:cs typeface="+mn-lt"/>
                </a:rPr>
                <a:t>グローバルナビゲーションの機能再設計</a:t>
              </a:r>
            </a:p>
          </p:txBody>
        </p:sp>
        <p:sp>
          <p:nvSpPr>
            <p:cNvPr id="13" name="正方形/長方形 12">
              <a:extLst>
                <a:ext uri="{FF2B5EF4-FFF2-40B4-BE49-F238E27FC236}">
                  <a16:creationId xmlns:a16="http://schemas.microsoft.com/office/drawing/2014/main" id="{32086D3E-A283-E6A3-CE85-3FF204860DFA}"/>
                </a:ext>
              </a:extLst>
            </p:cNvPr>
            <p:cNvSpPr/>
            <p:nvPr/>
          </p:nvSpPr>
          <p:spPr>
            <a:xfrm>
              <a:off x="845542" y="3190422"/>
              <a:ext cx="4784033" cy="96132"/>
            </a:xfrm>
            <a:prstGeom prst="rect">
              <a:avLst/>
            </a:prstGeom>
            <a:solidFill>
              <a:srgbClr val="0B32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 name="グループ化 18">
            <a:extLst>
              <a:ext uri="{FF2B5EF4-FFF2-40B4-BE49-F238E27FC236}">
                <a16:creationId xmlns:a16="http://schemas.microsoft.com/office/drawing/2014/main" id="{FB1B3C76-50A1-B257-0917-ACDE1265313D}"/>
              </a:ext>
            </a:extLst>
          </p:cNvPr>
          <p:cNvGrpSpPr/>
          <p:nvPr/>
        </p:nvGrpSpPr>
        <p:grpSpPr>
          <a:xfrm>
            <a:off x="845542" y="4770949"/>
            <a:ext cx="4909215" cy="1283188"/>
            <a:chOff x="845542" y="4770949"/>
            <a:chExt cx="4909215" cy="1283188"/>
          </a:xfrm>
        </p:grpSpPr>
        <p:sp>
          <p:nvSpPr>
            <p:cNvPr id="18" name="角丸四角形 17">
              <a:extLst>
                <a:ext uri="{FF2B5EF4-FFF2-40B4-BE49-F238E27FC236}">
                  <a16:creationId xmlns:a16="http://schemas.microsoft.com/office/drawing/2014/main" id="{D1504826-FBE9-F376-03AF-BCE04948F37E}"/>
                </a:ext>
              </a:extLst>
            </p:cNvPr>
            <p:cNvSpPr/>
            <p:nvPr/>
          </p:nvSpPr>
          <p:spPr>
            <a:xfrm>
              <a:off x="851454" y="4770949"/>
              <a:ext cx="1285459" cy="1282146"/>
            </a:xfrm>
            <a:prstGeom prst="roundRect">
              <a:avLst>
                <a:gd name="adj" fmla="val 1026"/>
              </a:avLst>
            </a:prstGeom>
            <a:solidFill>
              <a:srgbClr val="0B3274"/>
            </a:solidFill>
            <a:ln>
              <a:solidFill>
                <a:srgbClr val="0B3274"/>
              </a:solidFill>
            </a:ln>
          </p:spPr>
          <p:style>
            <a:lnRef idx="2">
              <a:schemeClr val="accent1">
                <a:shade val="15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150000"/>
                </a:lnSpc>
              </a:pPr>
              <a:r>
                <a:rPr lang="ja-JP" altLang="en-US" sz="1400">
                  <a:solidFill>
                    <a:schemeClr val="bg1"/>
                  </a:solidFill>
                  <a:latin typeface="メイリオ"/>
                  <a:ea typeface="メイリオ"/>
                  <a:cs typeface="+mn-lt"/>
                </a:rPr>
                <a:t>ご提案</a:t>
              </a:r>
            </a:p>
          </p:txBody>
        </p:sp>
        <p:sp>
          <p:nvSpPr>
            <p:cNvPr id="21" name="角丸四角形 20">
              <a:extLst>
                <a:ext uri="{FF2B5EF4-FFF2-40B4-BE49-F238E27FC236}">
                  <a16:creationId xmlns:a16="http://schemas.microsoft.com/office/drawing/2014/main" id="{5225FE05-5C6A-4F1A-25CF-B2C9814634D0}"/>
                </a:ext>
              </a:extLst>
            </p:cNvPr>
            <p:cNvSpPr/>
            <p:nvPr/>
          </p:nvSpPr>
          <p:spPr>
            <a:xfrm>
              <a:off x="845542" y="4771990"/>
              <a:ext cx="4909215" cy="1282147"/>
            </a:xfrm>
            <a:prstGeom prst="roundRect">
              <a:avLst>
                <a:gd name="adj" fmla="val 1026"/>
              </a:avLst>
            </a:prstGeom>
            <a:noFill/>
            <a:ln>
              <a:solidFill>
                <a:srgbClr val="0B3274"/>
              </a:solidFill>
            </a:ln>
          </p:spPr>
          <p:style>
            <a:lnRef idx="2">
              <a:schemeClr val="accent1">
                <a:shade val="15000"/>
              </a:schemeClr>
            </a:lnRef>
            <a:fillRef idx="1">
              <a:schemeClr val="accent1"/>
            </a:fillRef>
            <a:effectRef idx="0">
              <a:schemeClr val="accent1"/>
            </a:effectRef>
            <a:fontRef idx="minor">
              <a:schemeClr val="lt1"/>
            </a:fontRef>
          </p:style>
          <p:txBody>
            <a:bodyPr lIns="1475999" tIns="144000" rIns="144000" bIns="144000" rtlCol="0" anchor="ctr"/>
            <a:lstStyle/>
            <a:p>
              <a:pPr>
                <a:lnSpc>
                  <a:spcPct val="150000"/>
                </a:lnSpc>
              </a:pPr>
              <a:r>
                <a:rPr lang="ja-JP" altLang="en-US" sz="1200">
                  <a:solidFill>
                    <a:schemeClr val="tx1">
                      <a:lumMod val="85000"/>
                      <a:lumOff val="15000"/>
                    </a:schemeClr>
                  </a:solidFill>
                  <a:latin typeface="Meiryo" panose="020B0604030504040204" pitchFamily="34" charset="-128"/>
                  <a:ea typeface="Meiryo" panose="020B0604030504040204" pitchFamily="34" charset="-128"/>
                </a:rPr>
                <a:t>重要情報の視認性と網羅性を両立させ、情報探索の心理的コストを軽減します。</a:t>
              </a:r>
            </a:p>
          </p:txBody>
        </p:sp>
        <p:sp>
          <p:nvSpPr>
            <p:cNvPr id="14" name="三角形 13">
              <a:extLst>
                <a:ext uri="{FF2B5EF4-FFF2-40B4-BE49-F238E27FC236}">
                  <a16:creationId xmlns:a16="http://schemas.microsoft.com/office/drawing/2014/main" id="{299C30D8-04FB-586A-BEA0-4DAD104A1B95}"/>
                </a:ext>
              </a:extLst>
            </p:cNvPr>
            <p:cNvSpPr/>
            <p:nvPr/>
          </p:nvSpPr>
          <p:spPr>
            <a:xfrm rot="5400000">
              <a:off x="1846765" y="5408488"/>
              <a:ext cx="170421" cy="60431"/>
            </a:xfrm>
            <a:prstGeom prst="triangle">
              <a:avLst>
                <a:gd name="adj" fmla="val 470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a:extLst>
              <a:ext uri="{FF2B5EF4-FFF2-40B4-BE49-F238E27FC236}">
                <a16:creationId xmlns:a16="http://schemas.microsoft.com/office/drawing/2014/main" id="{CA54A6D3-FF6F-0153-0C74-08AE71ECC9F8}"/>
              </a:ext>
            </a:extLst>
          </p:cNvPr>
          <p:cNvGrpSpPr/>
          <p:nvPr/>
        </p:nvGrpSpPr>
        <p:grpSpPr>
          <a:xfrm>
            <a:off x="6395406" y="2380432"/>
            <a:ext cx="4919154" cy="913258"/>
            <a:chOff x="845542" y="2374337"/>
            <a:chExt cx="4919154" cy="913258"/>
          </a:xfrm>
        </p:grpSpPr>
        <p:sp>
          <p:nvSpPr>
            <p:cNvPr id="23" name="角丸四角形 22">
              <a:extLst>
                <a:ext uri="{FF2B5EF4-FFF2-40B4-BE49-F238E27FC236}">
                  <a16:creationId xmlns:a16="http://schemas.microsoft.com/office/drawing/2014/main" id="{FC7EE0C2-B81B-A47E-72BB-3A4CF21CB6C1}"/>
                </a:ext>
              </a:extLst>
            </p:cNvPr>
            <p:cNvSpPr/>
            <p:nvPr/>
          </p:nvSpPr>
          <p:spPr>
            <a:xfrm>
              <a:off x="845542" y="2374337"/>
              <a:ext cx="4919154" cy="913258"/>
            </a:xfrm>
            <a:prstGeom prst="roundRect">
              <a:avLst>
                <a:gd name="adj" fmla="val 1026"/>
              </a:avLst>
            </a:prstGeom>
            <a:noFill/>
            <a:ln>
              <a:solidFill>
                <a:srgbClr val="0B3274"/>
              </a:solidFill>
            </a:ln>
          </p:spPr>
          <p:style>
            <a:lnRef idx="2">
              <a:schemeClr val="accent1">
                <a:shade val="15000"/>
              </a:schemeClr>
            </a:lnRef>
            <a:fillRef idx="1">
              <a:schemeClr val="accent1"/>
            </a:fillRef>
            <a:effectRef idx="0">
              <a:schemeClr val="accent1"/>
            </a:effectRef>
            <a:fontRef idx="minor">
              <a:schemeClr val="lt1"/>
            </a:fontRef>
          </p:style>
          <p:txBody>
            <a:bodyPr lIns="144000" tIns="288000" rIns="180000" bIns="288000" rtlCol="0" anchor="t"/>
            <a:lstStyle/>
            <a:p>
              <a:pPr>
                <a:lnSpc>
                  <a:spcPct val="150000"/>
                </a:lnSpc>
              </a:pPr>
              <a:r>
                <a:rPr lang="ja-JP" altLang="en-US" sz="1400">
                  <a:solidFill>
                    <a:schemeClr val="tx1"/>
                  </a:solidFill>
                  <a:latin typeface="メイリオ"/>
                  <a:ea typeface="メイリオ"/>
                  <a:cs typeface="+mn-lt"/>
                </a:rPr>
                <a:t>重要ターゲット向け最短経路の確保</a:t>
              </a:r>
            </a:p>
            <a:p>
              <a:pPr>
                <a:lnSpc>
                  <a:spcPct val="150000"/>
                </a:lnSpc>
              </a:pPr>
              <a:endParaRPr lang="ja-JP" altLang="en-US" sz="1400">
                <a:solidFill>
                  <a:schemeClr val="tx1"/>
                </a:solidFill>
                <a:latin typeface="メイリオ"/>
                <a:ea typeface="メイリオ"/>
                <a:cs typeface="+mn-lt"/>
              </a:endParaRPr>
            </a:p>
          </p:txBody>
        </p:sp>
        <p:sp>
          <p:nvSpPr>
            <p:cNvPr id="24" name="正方形/長方形 23">
              <a:extLst>
                <a:ext uri="{FF2B5EF4-FFF2-40B4-BE49-F238E27FC236}">
                  <a16:creationId xmlns:a16="http://schemas.microsoft.com/office/drawing/2014/main" id="{F4460FCA-ACF4-812A-4CFE-EFE7F31AA461}"/>
                </a:ext>
              </a:extLst>
            </p:cNvPr>
            <p:cNvSpPr/>
            <p:nvPr/>
          </p:nvSpPr>
          <p:spPr>
            <a:xfrm>
              <a:off x="845542" y="3190422"/>
              <a:ext cx="4784033" cy="96132"/>
            </a:xfrm>
            <a:prstGeom prst="rect">
              <a:avLst/>
            </a:prstGeom>
            <a:solidFill>
              <a:srgbClr val="0B32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 name="グループ化 27">
            <a:extLst>
              <a:ext uri="{FF2B5EF4-FFF2-40B4-BE49-F238E27FC236}">
                <a16:creationId xmlns:a16="http://schemas.microsoft.com/office/drawing/2014/main" id="{E03343BA-B1CF-D5C2-0072-22A015119AC8}"/>
              </a:ext>
            </a:extLst>
          </p:cNvPr>
          <p:cNvGrpSpPr/>
          <p:nvPr/>
        </p:nvGrpSpPr>
        <p:grpSpPr>
          <a:xfrm>
            <a:off x="6395406" y="4777044"/>
            <a:ext cx="4909215" cy="1283188"/>
            <a:chOff x="845542" y="4770949"/>
            <a:chExt cx="4909215" cy="1283188"/>
          </a:xfrm>
        </p:grpSpPr>
        <p:sp>
          <p:nvSpPr>
            <p:cNvPr id="29" name="角丸四角形 28">
              <a:extLst>
                <a:ext uri="{FF2B5EF4-FFF2-40B4-BE49-F238E27FC236}">
                  <a16:creationId xmlns:a16="http://schemas.microsoft.com/office/drawing/2014/main" id="{10913534-868D-E519-5EB4-11C3AD68644E}"/>
                </a:ext>
              </a:extLst>
            </p:cNvPr>
            <p:cNvSpPr/>
            <p:nvPr/>
          </p:nvSpPr>
          <p:spPr>
            <a:xfrm>
              <a:off x="851454" y="4770949"/>
              <a:ext cx="1285459" cy="1282146"/>
            </a:xfrm>
            <a:prstGeom prst="roundRect">
              <a:avLst>
                <a:gd name="adj" fmla="val 1026"/>
              </a:avLst>
            </a:prstGeom>
            <a:solidFill>
              <a:srgbClr val="0B3274"/>
            </a:solidFill>
            <a:ln>
              <a:solidFill>
                <a:srgbClr val="0B3274"/>
              </a:solidFill>
            </a:ln>
          </p:spPr>
          <p:style>
            <a:lnRef idx="2">
              <a:schemeClr val="accent1">
                <a:shade val="15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150000"/>
                </a:lnSpc>
              </a:pPr>
              <a:r>
                <a:rPr lang="ja-JP" altLang="en-US" sz="1400">
                  <a:solidFill>
                    <a:schemeClr val="bg1"/>
                  </a:solidFill>
                  <a:latin typeface="メイリオ"/>
                  <a:ea typeface="メイリオ"/>
                  <a:cs typeface="+mn-lt"/>
                </a:rPr>
                <a:t>ご提案</a:t>
              </a:r>
            </a:p>
          </p:txBody>
        </p:sp>
        <p:sp>
          <p:nvSpPr>
            <p:cNvPr id="30" name="角丸四角形 29">
              <a:extLst>
                <a:ext uri="{FF2B5EF4-FFF2-40B4-BE49-F238E27FC236}">
                  <a16:creationId xmlns:a16="http://schemas.microsoft.com/office/drawing/2014/main" id="{536A4A18-1942-6472-A13E-668B408DE190}"/>
                </a:ext>
              </a:extLst>
            </p:cNvPr>
            <p:cNvSpPr/>
            <p:nvPr/>
          </p:nvSpPr>
          <p:spPr>
            <a:xfrm>
              <a:off x="845542" y="4771990"/>
              <a:ext cx="4909215" cy="1282147"/>
            </a:xfrm>
            <a:prstGeom prst="roundRect">
              <a:avLst>
                <a:gd name="adj" fmla="val 1026"/>
              </a:avLst>
            </a:prstGeom>
            <a:noFill/>
            <a:ln>
              <a:solidFill>
                <a:srgbClr val="0B3274"/>
              </a:solidFill>
            </a:ln>
          </p:spPr>
          <p:style>
            <a:lnRef idx="2">
              <a:schemeClr val="accent1">
                <a:shade val="15000"/>
              </a:schemeClr>
            </a:lnRef>
            <a:fillRef idx="1">
              <a:schemeClr val="accent1"/>
            </a:fillRef>
            <a:effectRef idx="0">
              <a:schemeClr val="accent1"/>
            </a:effectRef>
            <a:fontRef idx="minor">
              <a:schemeClr val="lt1"/>
            </a:fontRef>
          </p:style>
          <p:txBody>
            <a:bodyPr lIns="1475999" tIns="144000" rIns="144000" bIns="144000" rtlCol="0" anchor="ctr"/>
            <a:lstStyle/>
            <a:p>
              <a:pPr>
                <a:lnSpc>
                  <a:spcPct val="150000"/>
                </a:lnSpc>
              </a:pPr>
              <a:r>
                <a:rPr lang="en" altLang="ja-JP" sz="1200">
                  <a:solidFill>
                    <a:schemeClr val="tx1">
                      <a:lumMod val="85000"/>
                      <a:lumOff val="15000"/>
                    </a:schemeClr>
                  </a:solidFill>
                  <a:latin typeface="Meiryo" panose="020B0604030504040204" pitchFamily="34" charset="-128"/>
                  <a:ea typeface="Meiryo" panose="020B0604030504040204" pitchFamily="34" charset="-128"/>
                </a:rPr>
                <a:t>IR</a:t>
              </a:r>
              <a:r>
                <a:rPr lang="ja-JP" altLang="en" sz="1200">
                  <a:solidFill>
                    <a:schemeClr val="tx1">
                      <a:lumMod val="85000"/>
                      <a:lumOff val="15000"/>
                    </a:schemeClr>
                  </a:solidFill>
                  <a:latin typeface="Meiryo" panose="020B0604030504040204" pitchFamily="34" charset="-128"/>
                  <a:ea typeface="Meiryo" panose="020B0604030504040204" pitchFamily="34" charset="-128"/>
                </a:rPr>
                <a:t>・</a:t>
              </a:r>
              <a:r>
                <a:rPr lang="ja-JP" altLang="en-US" sz="1200">
                  <a:solidFill>
                    <a:schemeClr val="tx1">
                      <a:lumMod val="85000"/>
                      <a:lumOff val="15000"/>
                    </a:schemeClr>
                  </a:solidFill>
                  <a:latin typeface="Meiryo" panose="020B0604030504040204" pitchFamily="34" charset="-128"/>
                  <a:ea typeface="Meiryo" panose="020B0604030504040204" pitchFamily="34" charset="-128"/>
                </a:rPr>
                <a:t>研究情報の優先順位を上げ、状況に応じた強化等の戦略的運用を導入します。</a:t>
              </a:r>
            </a:p>
          </p:txBody>
        </p:sp>
        <p:sp>
          <p:nvSpPr>
            <p:cNvPr id="31" name="三角形 30">
              <a:extLst>
                <a:ext uri="{FF2B5EF4-FFF2-40B4-BE49-F238E27FC236}">
                  <a16:creationId xmlns:a16="http://schemas.microsoft.com/office/drawing/2014/main" id="{AA7DF950-CB58-CE3F-AF7A-B8E45768EECB}"/>
                </a:ext>
              </a:extLst>
            </p:cNvPr>
            <p:cNvSpPr/>
            <p:nvPr/>
          </p:nvSpPr>
          <p:spPr>
            <a:xfrm rot="5400000">
              <a:off x="1846765" y="5408488"/>
              <a:ext cx="170421" cy="60431"/>
            </a:xfrm>
            <a:prstGeom prst="triangle">
              <a:avLst>
                <a:gd name="adj" fmla="val 470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2" name="円/楕円 31">
            <a:extLst>
              <a:ext uri="{FF2B5EF4-FFF2-40B4-BE49-F238E27FC236}">
                <a16:creationId xmlns:a16="http://schemas.microsoft.com/office/drawing/2014/main" id="{1D87EDAC-4010-9099-246C-10AC5BF798FF}"/>
              </a:ext>
            </a:extLst>
          </p:cNvPr>
          <p:cNvSpPr/>
          <p:nvPr/>
        </p:nvSpPr>
        <p:spPr>
          <a:xfrm>
            <a:off x="6562429" y="3570406"/>
            <a:ext cx="963235" cy="963235"/>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0B3274"/>
                </a:solidFill>
                <a:latin typeface="メイリオ"/>
                <a:ea typeface="メイリオ"/>
                <a:cs typeface="+mn-lt"/>
              </a:rPr>
              <a:t>現状</a:t>
            </a:r>
            <a:endParaRPr kumimoji="1" lang="ja-JP" altLang="en-US"/>
          </a:p>
        </p:txBody>
      </p:sp>
    </p:spTree>
    <p:extLst>
      <p:ext uri="{BB962C8B-B14F-4D97-AF65-F5344CB8AC3E}">
        <p14:creationId xmlns:p14="http://schemas.microsoft.com/office/powerpoint/2010/main" val="330153062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2007 - 2010">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3A70D8BF501E2F4E9989DC079D42BE2C" ma:contentTypeVersion="13" ma:contentTypeDescription="新しいドキュメントを作成します。" ma:contentTypeScope="" ma:versionID="4d93689f404535ec4d63ecd7ac48d715">
  <xsd:schema xmlns:xsd="http://www.w3.org/2001/XMLSchema" xmlns:xs="http://www.w3.org/2001/XMLSchema" xmlns:p="http://schemas.microsoft.com/office/2006/metadata/properties" xmlns:ns2="d43ef2d5-6530-491f-801e-12542042cd25" xmlns:ns3="25d31b92-3d31-48a8-ac77-a74cda9d3374" targetNamespace="http://schemas.microsoft.com/office/2006/metadata/properties" ma:root="true" ma:fieldsID="eb5767b81ae28d561930b237b914dbfb" ns2:_="" ns3:_="">
    <xsd:import namespace="d43ef2d5-6530-491f-801e-12542042cd25"/>
    <xsd:import namespace="25d31b92-3d31-48a8-ac77-a74cda9d337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BillingMetadata"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43ef2d5-6530-491f-801e-12542042cd2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画像タグ" ma:readOnly="false" ma:fieldId="{5cf76f15-5ced-4ddc-b409-7134ff3c332f}" ma:taxonomyMulti="true" ma:sspId="64ec3a1f-d07b-40b0-a6a6-f48012a46ddd"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BillingMetadata" ma:index="19" nillable="true" ma:displayName="MediaServiceBillingMetadata" ma:hidden="true" ma:internalName="MediaServiceBillingMetadata" ma:readOnly="true">
      <xsd:simpleType>
        <xsd:restriction base="dms:Note"/>
      </xsd:simpleType>
    </xsd:element>
    <xsd:element name="MediaServiceLocation" ma:index="20"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5d31b92-3d31-48a8-ac77-a74cda9d3374"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b5a72a32-f4e9-4c78-80fb-43f72b2bebf0}" ma:internalName="TaxCatchAll" ma:showField="CatchAllData" ma:web="25d31b92-3d31-48a8-ac77-a74cda9d337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25d31b92-3d31-48a8-ac77-a74cda9d3374" xsi:nil="true"/>
    <lcf76f155ced4ddcb4097134ff3c332f xmlns="d43ef2d5-6530-491f-801e-12542042cd25">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94B30C17-0048-4D62-960A-42FB45B9D661}">
  <ds:schemaRefs>
    <ds:schemaRef ds:uri="http://schemas.microsoft.com/sharepoint/v3/contenttype/forms"/>
  </ds:schemaRefs>
</ds:datastoreItem>
</file>

<file path=customXml/itemProps2.xml><?xml version="1.0" encoding="utf-8"?>
<ds:datastoreItem xmlns:ds="http://schemas.openxmlformats.org/officeDocument/2006/customXml" ds:itemID="{C33FBF9B-5DFF-438C-9266-165436C398C3}">
  <ds:schemaRefs>
    <ds:schemaRef ds:uri="25d31b92-3d31-48a8-ac77-a74cda9d3374"/>
    <ds:schemaRef ds:uri="d43ef2d5-6530-491f-801e-12542042cd2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83D0237-2E99-4737-963D-56DB69C8F653}">
  <ds:schemaRefs>
    <ds:schemaRef ds:uri="http://schemas.microsoft.com/office/2006/documentManagement/types"/>
    <ds:schemaRef ds:uri="http://schemas.microsoft.com/office/2006/metadata/properties"/>
    <ds:schemaRef ds:uri="http://purl.org/dc/dcmitype/"/>
    <ds:schemaRef ds:uri="d43ef2d5-6530-491f-801e-12542042cd25"/>
    <ds:schemaRef ds:uri="http://purl.org/dc/elements/1.1/"/>
    <ds:schemaRef ds:uri="http://schemas.microsoft.com/office/infopath/2007/PartnerControls"/>
    <ds:schemaRef ds:uri="http://schemas.openxmlformats.org/package/2006/metadata/core-properties"/>
    <ds:schemaRef ds:uri="25d31b92-3d31-48a8-ac77-a74cda9d3374"/>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Office Theme</Template>
  <TotalTime>2521</TotalTime>
  <Words>6459</Words>
  <Application>Microsoft Macintosh PowerPoint</Application>
  <PresentationFormat>ワイド画面</PresentationFormat>
  <Paragraphs>619</Paragraphs>
  <Slides>48</Slides>
  <Notes>20</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48</vt:i4>
      </vt:variant>
    </vt:vector>
  </HeadingPairs>
  <TitlesOfParts>
    <vt:vector size="58" baseType="lpstr">
      <vt:lpstr>Google Sans Text</vt:lpstr>
      <vt:lpstr>Hiragino Sans W2</vt:lpstr>
      <vt:lpstr>ＭＳ Ｐゴシック</vt:lpstr>
      <vt:lpstr>メイリオ</vt:lpstr>
      <vt:lpstr>メイリオ</vt:lpstr>
      <vt:lpstr>游ゴシック</vt:lpstr>
      <vt:lpstr>Arial</vt:lpstr>
      <vt:lpstr>Calibri</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髙谷 菜帆</dc:creator>
  <cp:lastModifiedBy>立石 智一</cp:lastModifiedBy>
  <cp:revision>5</cp:revision>
  <dcterms:created xsi:type="dcterms:W3CDTF">2024-11-25T02:30:15Z</dcterms:created>
  <dcterms:modified xsi:type="dcterms:W3CDTF">2025-12-25T04:01:20Z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0x0101003A70D8BF501E2F4E9989DC079D42BE2C</vt:lpwstr>
  </property>
  <property fmtid="{D5CDD505-2E9C-101B-9397-08002B2CF9AE}" pid="3" name="MediaServiceImageTags">
    <vt:lpwstr/>
  </property>
</Properties>
</file>